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64"/>
  </p:notesMasterIdLst>
  <p:handoutMasterIdLst>
    <p:handoutMasterId r:id="rId65"/>
  </p:handoutMasterIdLst>
  <p:sldIdLst>
    <p:sldId id="256" r:id="rId2"/>
    <p:sldId id="389" r:id="rId3"/>
    <p:sldId id="448" r:id="rId4"/>
    <p:sldId id="340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336" r:id="rId14"/>
    <p:sldId id="337" r:id="rId15"/>
    <p:sldId id="338" r:id="rId16"/>
    <p:sldId id="339" r:id="rId17"/>
    <p:sldId id="335" r:id="rId18"/>
    <p:sldId id="341" r:id="rId19"/>
    <p:sldId id="344" r:id="rId20"/>
    <p:sldId id="345" r:id="rId21"/>
    <p:sldId id="348" r:id="rId22"/>
    <p:sldId id="342" r:id="rId23"/>
    <p:sldId id="390" r:id="rId24"/>
    <p:sldId id="391" r:id="rId25"/>
    <p:sldId id="392" r:id="rId26"/>
    <p:sldId id="428" r:id="rId27"/>
    <p:sldId id="429" r:id="rId28"/>
    <p:sldId id="395" r:id="rId29"/>
    <p:sldId id="430" r:id="rId30"/>
    <p:sldId id="397" r:id="rId31"/>
    <p:sldId id="444" r:id="rId32"/>
    <p:sldId id="445" r:id="rId33"/>
    <p:sldId id="398" r:id="rId34"/>
    <p:sldId id="399" r:id="rId35"/>
    <p:sldId id="400" r:id="rId36"/>
    <p:sldId id="401" r:id="rId37"/>
    <p:sldId id="443" r:id="rId38"/>
    <p:sldId id="404" r:id="rId39"/>
    <p:sldId id="431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46" r:id="rId50"/>
    <p:sldId id="447" r:id="rId51"/>
    <p:sldId id="434" r:id="rId52"/>
    <p:sldId id="417" r:id="rId53"/>
    <p:sldId id="418" r:id="rId54"/>
    <p:sldId id="419" r:id="rId55"/>
    <p:sldId id="420" r:id="rId56"/>
    <p:sldId id="421" r:id="rId57"/>
    <p:sldId id="422" r:id="rId58"/>
    <p:sldId id="423" r:id="rId59"/>
    <p:sldId id="424" r:id="rId60"/>
    <p:sldId id="432" r:id="rId61"/>
    <p:sldId id="433" r:id="rId62"/>
    <p:sldId id="427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929"/>
    <a:srgbClr val="9E0A34"/>
    <a:srgbClr val="0000FF"/>
    <a:srgbClr val="1E1B45"/>
    <a:srgbClr val="0F8AEF"/>
    <a:srgbClr val="00CC00"/>
    <a:srgbClr val="33CC33"/>
    <a:srgbClr val="0F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714" autoAdjust="0"/>
  </p:normalViewPr>
  <p:slideViewPr>
    <p:cSldViewPr>
      <p:cViewPr varScale="1">
        <p:scale>
          <a:sx n="103" d="100"/>
          <a:sy n="103" d="100"/>
        </p:scale>
        <p:origin x="2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fld id="{B0CA48E6-B445-4F9D-82E2-C1B5A37A896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1292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7AAD493-E8C8-4510-9964-0B5811D3FC62}" type="datetimeFigureOut">
              <a:rPr lang="zh-TW" altLang="en-US"/>
              <a:pPr>
                <a:defRPr/>
              </a:pPr>
              <a:t>2021/9/17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E1C9EBB-7D11-4EE7-884A-DBB6FC817B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380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BD4E69-6603-400E-A898-1363DE7A6F10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5755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2F4121-248C-428F-9604-8776A47FBCD2}" type="slidenum">
              <a:rPr lang="zh-TW" altLang="en-US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7743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D2E35E-B6A1-410D-9BDE-3138220727D4}" type="slidenum">
              <a:rPr lang="zh-TW" altLang="en-US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999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D16520-7EE6-4146-B5E7-D082D5B8B2A7}" type="slidenum">
              <a:rPr lang="zh-TW" altLang="en-US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8711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FD5115-9413-4871-AE79-E88A1A9354A8}" type="slidenum">
              <a:rPr kumimoji="0" lang="zh-TW" altLang="en-US" sz="1200"/>
              <a:pPr algn="r"/>
              <a:t>13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826193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48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280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55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559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FD5115-9413-4871-AE79-E88A1A9354A8}" type="slidenum">
              <a:rPr kumimoji="0" lang="zh-TW" altLang="en-US" sz="1200"/>
              <a:pPr algn="r"/>
              <a:t>18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4166506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CDBCA1-C8AC-453B-9B2D-ABD0991B82C1}" type="slidenum">
              <a:rPr kumimoji="0" lang="zh-TW" altLang="en-US" sz="1200"/>
              <a:pPr algn="r"/>
              <a:t>19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25992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FD5115-9413-4871-AE79-E88A1A9354A8}" type="slidenum">
              <a:rPr kumimoji="0" lang="zh-TW" altLang="en-US" sz="1200"/>
              <a:pPr algn="r"/>
              <a:t>2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698976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74756F-8830-441E-97FE-0A7C7CF65C2B}" type="slidenum">
              <a:rPr kumimoji="0" lang="zh-TW" altLang="en-US" sz="1200"/>
              <a:pPr algn="r"/>
              <a:t>20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507064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2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A21204-E478-4452-90A8-2A8FA664A543}" type="slidenum">
              <a:rPr kumimoji="0" lang="zh-TW" altLang="en-US" sz="1200"/>
              <a:pPr algn="r"/>
              <a:t>21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206330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FD5115-9413-4871-AE79-E88A1A9354A8}" type="slidenum">
              <a:rPr kumimoji="0" lang="zh-TW" altLang="en-US" sz="1200"/>
              <a:pPr algn="r"/>
              <a:t>22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698976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591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A577F8-FCAD-463D-B0A6-CBD7ECD799CD}" type="slidenum">
              <a:rPr lang="zh-TW" altLang="en-US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812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780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74756F-8830-441E-97FE-0A7C7CF65C2B}" type="slidenum">
              <a:rPr kumimoji="0" lang="zh-TW" altLang="en-US" sz="1200"/>
              <a:pPr algn="r"/>
              <a:t>26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507064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74756F-8830-441E-97FE-0A7C7CF65C2B}" type="slidenum">
              <a:rPr kumimoji="0" lang="zh-TW" altLang="en-US" sz="1200"/>
              <a:pPr algn="r"/>
              <a:t>27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507064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46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CDBCA1-C8AC-453B-9B2D-ABD0991B82C1}" type="slidenum">
              <a:rPr kumimoji="0" lang="zh-TW" altLang="en-US" sz="1200"/>
              <a:pPr algn="r"/>
              <a:t>29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25992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FD5115-9413-4871-AE79-E88A1A9354A8}" type="slidenum">
              <a:rPr kumimoji="0" lang="zh-TW" altLang="en-US" sz="1200"/>
              <a:pPr algn="r"/>
              <a:t>3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153514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010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385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02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0646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82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724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8092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0040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841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74756F-8830-441E-97FE-0A7C7CF65C2B}" type="slidenum">
              <a:rPr kumimoji="0" lang="zh-TW" altLang="en-US" sz="1200"/>
              <a:pPr algn="r"/>
              <a:t>39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50706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FD5115-9413-4871-AE79-E88A1A9354A8}" type="slidenum">
              <a:rPr kumimoji="0" lang="zh-TW" altLang="en-US" sz="1200"/>
              <a:pPr algn="r"/>
              <a:t>4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7101018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860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288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0873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2969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8727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1595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0048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1965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5044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35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F8C5E4-BD32-451F-9C0F-8B54B89513F2}" type="slidenum">
              <a:rPr lang="zh-TW" altLang="en-US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79964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6139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8571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9784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5725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EC8187-844E-40CC-8EE7-4B7111D91137}" type="slidenum">
              <a:rPr lang="zh-TW" altLang="en-US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215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0830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1258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5987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2159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74756F-8830-441E-97FE-0A7C7CF65C2B}" type="slidenum">
              <a:rPr kumimoji="0" lang="zh-TW" altLang="en-US" sz="1200"/>
              <a:pPr algn="r"/>
              <a:t>60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50706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3234B9-5369-446A-8BD2-B4D9C29E3AE0}" type="slidenum">
              <a:rPr lang="zh-TW" altLang="en-US">
                <a:solidFill>
                  <a:srgbClr val="000000"/>
                </a:solidFill>
              </a:rPr>
              <a:pPr/>
              <a:t>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922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74756F-8830-441E-97FE-0A7C7CF65C2B}" type="slidenum">
              <a:rPr kumimoji="0" lang="zh-TW" altLang="en-US" sz="1200"/>
              <a:pPr algn="r"/>
              <a:t>61</a:t>
            </a:fld>
            <a:endParaRPr kumimoji="0"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5070646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C9EBB-7D11-4EE7-884A-DBB6FC817B0D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43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D9D15-C895-4B61-9129-FDA9F99CFCAA}" type="slidenum">
              <a:rPr lang="zh-TW" altLang="en-US">
                <a:solidFill>
                  <a:srgbClr val="000000"/>
                </a:solidFill>
              </a:rPr>
              <a:pPr/>
              <a:t>7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8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FB4C69-2CB6-4C0C-9EC7-B853F53D2AC1}" type="slidenum">
              <a:rPr lang="zh-TW" altLang="en-US">
                <a:solidFill>
                  <a:srgbClr val="000000"/>
                </a:solidFill>
              </a:rPr>
              <a:pPr/>
              <a:t>8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0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48DBBF-1DDE-4D23-9D8C-036423A97F11}" type="slidenum">
              <a:rPr lang="zh-TW" altLang="en-US">
                <a:solidFill>
                  <a:srgbClr val="000000"/>
                </a:solidFill>
              </a:rPr>
              <a:pPr/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0" lang="ko-KR" altLang="en-US">
              <a:ea typeface="Gulim" pitchFamily="34" charset="-127"/>
            </a:endParaRPr>
          </a:p>
        </p:txBody>
      </p:sp>
      <p:pic>
        <p:nvPicPr>
          <p:cNvPr id="5" name="Picture 13" descr="water"/>
          <p:cNvPicPr>
            <a:picLocks noChangeAspect="1" noChangeArrowheads="1"/>
          </p:cNvPicPr>
          <p:nvPr/>
        </p:nvPicPr>
        <p:blipFill>
          <a:blip r:embed="rId3" cstate="print"/>
          <a:srcRect l="22409" t="16374" b="27486"/>
          <a:stretch>
            <a:fillRect/>
          </a:stretch>
        </p:blipFill>
        <p:spPr bwMode="gray">
          <a:xfrm rot="393398">
            <a:off x="5867400" y="4421188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gray">
          <a:xfrm>
            <a:off x="3921125" y="4284663"/>
            <a:ext cx="4819650" cy="196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0" lang="ko-KR" altLang="en-US">
              <a:ea typeface="Gulim" pitchFamily="34" charset="-127"/>
            </a:endParaRPr>
          </a:p>
        </p:txBody>
      </p:sp>
      <p:pic>
        <p:nvPicPr>
          <p:cNvPr id="7" name="Picture 43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5888" y="5105400"/>
            <a:ext cx="10144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4" descr="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814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588" y="-3175"/>
            <a:ext cx="17907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528763" y="750888"/>
            <a:ext cx="185578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449263" y="750888"/>
            <a:ext cx="130492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 rot="21023747" flipH="1">
            <a:off x="1925638" y="1196975"/>
            <a:ext cx="92868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3" descr="water_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685800" y="1738313"/>
            <a:ext cx="7858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 descr="9"/>
          <p:cNvPicPr>
            <a:picLocks noChangeAspect="1" noChangeArrowheads="1"/>
          </p:cNvPicPr>
          <p:nvPr/>
        </p:nvPicPr>
        <p:blipFill>
          <a:blip r:embed="rId11" cstate="print"/>
          <a:srcRect t="30486"/>
          <a:stretch>
            <a:fillRect/>
          </a:stretch>
        </p:blipFill>
        <p:spPr bwMode="gray">
          <a:xfrm>
            <a:off x="2252663" y="0"/>
            <a:ext cx="1633537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2" descr="15"/>
          <p:cNvPicPr>
            <a:picLocks noChangeAspect="1" noChangeArrowheads="1"/>
          </p:cNvPicPr>
          <p:nvPr/>
        </p:nvPicPr>
        <p:blipFill>
          <a:blip r:embed="rId12" cstate="print"/>
          <a:srcRect t="3819" r="10704"/>
          <a:stretch>
            <a:fillRect/>
          </a:stretch>
        </p:blipFill>
        <p:spPr bwMode="auto">
          <a:xfrm>
            <a:off x="7210425" y="0"/>
            <a:ext cx="19335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3"/>
          <p:cNvPicPr>
            <a:picLocks noChangeAspect="1" noChangeArrowheads="1"/>
          </p:cNvPicPr>
          <p:nvPr/>
        </p:nvPicPr>
        <p:blipFill>
          <a:blip r:embed="rId13" cstate="print"/>
          <a:srcRect t="18239" r="47847"/>
          <a:stretch>
            <a:fillRect/>
          </a:stretch>
        </p:blipFill>
        <p:spPr bwMode="gray">
          <a:xfrm>
            <a:off x="8466138" y="0"/>
            <a:ext cx="67786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310438" y="366713"/>
            <a:ext cx="13462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1"/>
          <p:cNvPicPr>
            <a:picLocks noChangeAspect="1" noChangeArrowheads="1"/>
          </p:cNvPicPr>
          <p:nvPr/>
        </p:nvPicPr>
        <p:blipFill>
          <a:blip r:embed="rId15" cstate="print"/>
          <a:srcRect r="31360"/>
          <a:stretch>
            <a:fillRect/>
          </a:stretch>
        </p:blipFill>
        <p:spPr bwMode="gray">
          <a:xfrm>
            <a:off x="8496300" y="366713"/>
            <a:ext cx="647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10"/>
          <p:cNvPicPr>
            <a:picLocks noChangeAspect="1" noChangeArrowheads="1"/>
          </p:cNvPicPr>
          <p:nvPr/>
        </p:nvPicPr>
        <p:blipFill>
          <a:blip r:embed="rId16" cstate="print"/>
          <a:srcRect t="44440"/>
          <a:stretch>
            <a:fillRect/>
          </a:stretch>
        </p:blipFill>
        <p:spPr bwMode="gray">
          <a:xfrm>
            <a:off x="7548563" y="0"/>
            <a:ext cx="1055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73438"/>
            <a:ext cx="8839200" cy="841375"/>
          </a:xfrm>
          <a:effectLst/>
        </p:spPr>
        <p:txBody>
          <a:bodyPr/>
          <a:lstStyle>
            <a:lvl1pPr algn="r">
              <a:defRPr sz="5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48113" y="4230688"/>
            <a:ext cx="4738687" cy="304800"/>
          </a:xfrm>
        </p:spPr>
        <p:txBody>
          <a:bodyPr/>
          <a:lstStyle>
            <a:lvl1pPr marL="0" indent="0" algn="dist">
              <a:buFontTx/>
              <a:buNone/>
              <a:defRPr sz="12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47675" y="6519863"/>
            <a:ext cx="1538288" cy="255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519863"/>
            <a:ext cx="1905000" cy="255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519863"/>
            <a:ext cx="1392238" cy="255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A3A-245C-41B5-A640-7ECC94B012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0" lang="ko-KR" altLang="en-US">
              <a:ea typeface="Gulim" pitchFamily="34" charset="-127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-1588" y="-3175"/>
            <a:ext cx="1258888" cy="1104900"/>
            <a:chOff x="-1" y="-2"/>
            <a:chExt cx="793" cy="696"/>
          </a:xfrm>
        </p:grpSpPr>
        <p:pic>
          <p:nvPicPr>
            <p:cNvPr id="6" name="Picture 9" descr="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8239" t="47847"/>
            <a:stretch>
              <a:fillRect/>
            </a:stretch>
          </p:blipFill>
          <p:spPr bwMode="gray">
            <a:xfrm>
              <a:off x="-1" y="-2"/>
              <a:ext cx="30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39" y="183"/>
              <a:ext cx="564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1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t="31360"/>
            <a:stretch>
              <a:fillRect/>
            </a:stretch>
          </p:blipFill>
          <p:spPr bwMode="gray">
            <a:xfrm>
              <a:off x="138" y="-1"/>
              <a:ext cx="65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3" descr="5"/>
          <p:cNvPicPr>
            <a:picLocks noChangeAspect="1" noChangeArrowheads="1"/>
          </p:cNvPicPr>
          <p:nvPr/>
        </p:nvPicPr>
        <p:blipFill>
          <a:blip r:embed="rId6" cstate="print"/>
          <a:srcRect r="1456"/>
          <a:stretch>
            <a:fillRect/>
          </a:stretch>
        </p:blipFill>
        <p:spPr bwMode="gray">
          <a:xfrm>
            <a:off x="7285038" y="-9525"/>
            <a:ext cx="1858962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8193088" y="-1588"/>
            <a:ext cx="94932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7348538" y="396875"/>
            <a:ext cx="98583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>
            <a:off x="8215313" y="396875"/>
            <a:ext cx="690562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7631113" y="635000"/>
            <a:ext cx="1149350" cy="541338"/>
            <a:chOff x="4807" y="400"/>
            <a:chExt cx="724" cy="341"/>
          </a:xfrm>
        </p:grpSpPr>
        <p:pic>
          <p:nvPicPr>
            <p:cNvPr id="14" name="Picture 17" descr="4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 rot="576253">
              <a:off x="4807" y="400"/>
              <a:ext cx="31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8" descr="water_2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5268" y="580"/>
              <a:ext cx="26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9" descr="10"/>
          <p:cNvPicPr>
            <a:picLocks noChangeAspect="1" noChangeArrowheads="1"/>
          </p:cNvPicPr>
          <p:nvPr/>
        </p:nvPicPr>
        <p:blipFill>
          <a:blip r:embed="rId12" cstate="print"/>
          <a:srcRect t="44440"/>
          <a:stretch>
            <a:fillRect/>
          </a:stretch>
        </p:blipFill>
        <p:spPr bwMode="gray">
          <a:xfrm>
            <a:off x="6948488" y="0"/>
            <a:ext cx="105251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0"/>
          <p:cNvSpPr>
            <a:spLocks noChangeArrowheads="1"/>
          </p:cNvSpPr>
          <p:nvPr/>
        </p:nvSpPr>
        <p:spPr bwMode="hidden">
          <a:xfrm>
            <a:off x="1588" y="6659563"/>
            <a:ext cx="3586162" cy="19843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588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ko-KR" altLang="en-US">
              <a:ea typeface="Gulim" pitchFamily="34" charset="-127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black">
          <a:xfrm>
            <a:off x="60325" y="6618288"/>
            <a:ext cx="1617663" cy="274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kumimoji="0" lang="en-US" altLang="ko-KR" sz="1200" i="1" smtClean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</a:rPr>
              <a:t>www.themegallery.com</a:t>
            </a:r>
          </a:p>
        </p:txBody>
      </p:sp>
      <p:pic>
        <p:nvPicPr>
          <p:cNvPr id="19" name="Picture 26" descr="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6263" y="5902325"/>
            <a:ext cx="6873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6"/>
          <p:cNvSpPr>
            <a:spLocks noChangeArrowheads="1"/>
          </p:cNvSpPr>
          <p:nvPr userDrawn="1"/>
        </p:nvSpPr>
        <p:spPr bwMode="auto">
          <a:xfrm>
            <a:off x="-1588" y="6659563"/>
            <a:ext cx="3060701" cy="198437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21" name="矩形 20"/>
          <p:cNvSpPr/>
          <p:nvPr userDrawn="1"/>
        </p:nvSpPr>
        <p:spPr bwMode="auto">
          <a:xfrm>
            <a:off x="0" y="6669088"/>
            <a:ext cx="3059113" cy="1889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143B-8B18-4E1A-B219-A115E0A1BCD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kumimoji="0" lang="ko-KR" altLang="en-US" smtClean="0">
              <a:ea typeface="Gulim" pitchFamily="34" charset="-127"/>
            </a:endParaRPr>
          </a:p>
        </p:txBody>
      </p:sp>
      <p:pic>
        <p:nvPicPr>
          <p:cNvPr id="4" name="Picture 13" descr="water"/>
          <p:cNvPicPr>
            <a:picLocks noChangeAspect="1" noChangeArrowheads="1"/>
          </p:cNvPicPr>
          <p:nvPr/>
        </p:nvPicPr>
        <p:blipFill>
          <a:blip r:embed="rId3" cstate="print"/>
          <a:srcRect l="22409" t="16374" b="27486"/>
          <a:stretch>
            <a:fillRect/>
          </a:stretch>
        </p:blipFill>
        <p:spPr bwMode="gray">
          <a:xfrm rot="393398">
            <a:off x="5867400" y="4421188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3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5888" y="5105400"/>
            <a:ext cx="10144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4" descr="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814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588" y="-3175"/>
            <a:ext cx="17907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528763" y="750888"/>
            <a:ext cx="185578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449263" y="750888"/>
            <a:ext cx="130492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 rot="21023747" flipH="1">
            <a:off x="1925638" y="1196975"/>
            <a:ext cx="92868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water_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685800" y="1738313"/>
            <a:ext cx="7858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9"/>
          <p:cNvPicPr>
            <a:picLocks noChangeAspect="1" noChangeArrowheads="1"/>
          </p:cNvPicPr>
          <p:nvPr/>
        </p:nvPicPr>
        <p:blipFill>
          <a:blip r:embed="rId11" cstate="print"/>
          <a:srcRect t="30486"/>
          <a:stretch>
            <a:fillRect/>
          </a:stretch>
        </p:blipFill>
        <p:spPr bwMode="gray">
          <a:xfrm>
            <a:off x="2252663" y="0"/>
            <a:ext cx="1633537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15"/>
          <p:cNvPicPr>
            <a:picLocks noChangeAspect="1" noChangeArrowheads="1"/>
          </p:cNvPicPr>
          <p:nvPr/>
        </p:nvPicPr>
        <p:blipFill>
          <a:blip r:embed="rId12" cstate="print"/>
          <a:srcRect t="3819" r="10704"/>
          <a:stretch>
            <a:fillRect/>
          </a:stretch>
        </p:blipFill>
        <p:spPr bwMode="auto">
          <a:xfrm>
            <a:off x="7210425" y="0"/>
            <a:ext cx="19335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3"/>
          <p:cNvPicPr>
            <a:picLocks noChangeAspect="1" noChangeArrowheads="1"/>
          </p:cNvPicPr>
          <p:nvPr/>
        </p:nvPicPr>
        <p:blipFill>
          <a:blip r:embed="rId13" cstate="print"/>
          <a:srcRect t="18239" r="47847"/>
          <a:stretch>
            <a:fillRect/>
          </a:stretch>
        </p:blipFill>
        <p:spPr bwMode="gray">
          <a:xfrm>
            <a:off x="8466138" y="0"/>
            <a:ext cx="67786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310438" y="366713"/>
            <a:ext cx="13462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1"/>
          <p:cNvPicPr>
            <a:picLocks noChangeAspect="1" noChangeArrowheads="1"/>
          </p:cNvPicPr>
          <p:nvPr/>
        </p:nvPicPr>
        <p:blipFill>
          <a:blip r:embed="rId15" cstate="print"/>
          <a:srcRect r="31360"/>
          <a:stretch>
            <a:fillRect/>
          </a:stretch>
        </p:blipFill>
        <p:spPr bwMode="gray">
          <a:xfrm>
            <a:off x="8496300" y="366713"/>
            <a:ext cx="647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10"/>
          <p:cNvPicPr>
            <a:picLocks noChangeAspect="1" noChangeArrowheads="1"/>
          </p:cNvPicPr>
          <p:nvPr/>
        </p:nvPicPr>
        <p:blipFill>
          <a:blip r:embed="rId16" cstate="print"/>
          <a:srcRect t="44440"/>
          <a:stretch>
            <a:fillRect/>
          </a:stretch>
        </p:blipFill>
        <p:spPr bwMode="gray">
          <a:xfrm>
            <a:off x="7548563" y="0"/>
            <a:ext cx="1055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73438"/>
            <a:ext cx="8839200" cy="841375"/>
          </a:xfrm>
          <a:effectLst/>
        </p:spPr>
        <p:txBody>
          <a:bodyPr/>
          <a:lstStyle>
            <a:lvl1pPr algn="r">
              <a:defRPr sz="5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2A99-68A1-4E24-91E6-91012BD5311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kumimoji="0" lang="ko-KR" altLang="en-US" smtClean="0">
              <a:ea typeface="Gulim" pitchFamily="34" charset="-127"/>
            </a:endParaRPr>
          </a:p>
        </p:txBody>
      </p:sp>
      <p:pic>
        <p:nvPicPr>
          <p:cNvPr id="4" name="Picture 13" descr="water"/>
          <p:cNvPicPr>
            <a:picLocks noChangeAspect="1" noChangeArrowheads="1"/>
          </p:cNvPicPr>
          <p:nvPr/>
        </p:nvPicPr>
        <p:blipFill>
          <a:blip r:embed="rId3" cstate="print"/>
          <a:srcRect l="22409" t="16374" b="27486"/>
          <a:stretch>
            <a:fillRect/>
          </a:stretch>
        </p:blipFill>
        <p:spPr bwMode="gray">
          <a:xfrm rot="393398">
            <a:off x="5867400" y="4421188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3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5888" y="5105400"/>
            <a:ext cx="10144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4" descr="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814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588" y="-3175"/>
            <a:ext cx="17907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528763" y="750888"/>
            <a:ext cx="185578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449263" y="750888"/>
            <a:ext cx="130492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 rot="21023747" flipH="1">
            <a:off x="1925638" y="1196975"/>
            <a:ext cx="92868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water_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685800" y="1738313"/>
            <a:ext cx="7858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9"/>
          <p:cNvPicPr>
            <a:picLocks noChangeAspect="1" noChangeArrowheads="1"/>
          </p:cNvPicPr>
          <p:nvPr/>
        </p:nvPicPr>
        <p:blipFill>
          <a:blip r:embed="rId11" cstate="print"/>
          <a:srcRect t="30486"/>
          <a:stretch>
            <a:fillRect/>
          </a:stretch>
        </p:blipFill>
        <p:spPr bwMode="gray">
          <a:xfrm>
            <a:off x="2252663" y="0"/>
            <a:ext cx="1633537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15"/>
          <p:cNvPicPr>
            <a:picLocks noChangeAspect="1" noChangeArrowheads="1"/>
          </p:cNvPicPr>
          <p:nvPr/>
        </p:nvPicPr>
        <p:blipFill>
          <a:blip r:embed="rId12" cstate="print"/>
          <a:srcRect t="3819" r="10704"/>
          <a:stretch>
            <a:fillRect/>
          </a:stretch>
        </p:blipFill>
        <p:spPr bwMode="auto">
          <a:xfrm>
            <a:off x="7210425" y="0"/>
            <a:ext cx="19335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3"/>
          <p:cNvPicPr>
            <a:picLocks noChangeAspect="1" noChangeArrowheads="1"/>
          </p:cNvPicPr>
          <p:nvPr/>
        </p:nvPicPr>
        <p:blipFill>
          <a:blip r:embed="rId13" cstate="print"/>
          <a:srcRect t="18239" r="47847"/>
          <a:stretch>
            <a:fillRect/>
          </a:stretch>
        </p:blipFill>
        <p:spPr bwMode="gray">
          <a:xfrm>
            <a:off x="8466138" y="0"/>
            <a:ext cx="67786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310438" y="366713"/>
            <a:ext cx="13462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1"/>
          <p:cNvPicPr>
            <a:picLocks noChangeAspect="1" noChangeArrowheads="1"/>
          </p:cNvPicPr>
          <p:nvPr/>
        </p:nvPicPr>
        <p:blipFill>
          <a:blip r:embed="rId15" cstate="print"/>
          <a:srcRect r="31360"/>
          <a:stretch>
            <a:fillRect/>
          </a:stretch>
        </p:blipFill>
        <p:spPr bwMode="gray">
          <a:xfrm>
            <a:off x="8496300" y="366713"/>
            <a:ext cx="647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10"/>
          <p:cNvPicPr>
            <a:picLocks noChangeAspect="1" noChangeArrowheads="1"/>
          </p:cNvPicPr>
          <p:nvPr/>
        </p:nvPicPr>
        <p:blipFill>
          <a:blip r:embed="rId16" cstate="print"/>
          <a:srcRect t="44440"/>
          <a:stretch>
            <a:fillRect/>
          </a:stretch>
        </p:blipFill>
        <p:spPr bwMode="gray">
          <a:xfrm>
            <a:off x="7548563" y="0"/>
            <a:ext cx="1055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73438"/>
            <a:ext cx="8839200" cy="841375"/>
          </a:xfrm>
          <a:effectLst/>
        </p:spPr>
        <p:txBody>
          <a:bodyPr/>
          <a:lstStyle>
            <a:lvl1pPr algn="r">
              <a:defRPr sz="5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9C65-1A0A-4D6F-AF48-E9654A4F149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73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kumimoji="0" lang="ko-KR" altLang="en-US" smtClean="0">
              <a:ea typeface="Gulim" pitchFamily="34" charset="-127"/>
            </a:endParaRPr>
          </a:p>
        </p:txBody>
      </p:sp>
      <p:pic>
        <p:nvPicPr>
          <p:cNvPr id="4" name="Picture 13" descr="water"/>
          <p:cNvPicPr>
            <a:picLocks noChangeAspect="1" noChangeArrowheads="1"/>
          </p:cNvPicPr>
          <p:nvPr/>
        </p:nvPicPr>
        <p:blipFill>
          <a:blip r:embed="rId3" cstate="print"/>
          <a:srcRect l="22409" t="16374" b="27486"/>
          <a:stretch>
            <a:fillRect/>
          </a:stretch>
        </p:blipFill>
        <p:spPr bwMode="gray">
          <a:xfrm rot="393398">
            <a:off x="5867400" y="4421188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3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5888" y="5105400"/>
            <a:ext cx="10144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4" descr="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814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588" y="-3175"/>
            <a:ext cx="17907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528763" y="750888"/>
            <a:ext cx="185578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449263" y="750888"/>
            <a:ext cx="130492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 rot="21023747" flipH="1">
            <a:off x="1925638" y="1196975"/>
            <a:ext cx="92868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water_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685800" y="1738313"/>
            <a:ext cx="7858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9"/>
          <p:cNvPicPr>
            <a:picLocks noChangeAspect="1" noChangeArrowheads="1"/>
          </p:cNvPicPr>
          <p:nvPr/>
        </p:nvPicPr>
        <p:blipFill>
          <a:blip r:embed="rId11" cstate="print"/>
          <a:srcRect t="30486"/>
          <a:stretch>
            <a:fillRect/>
          </a:stretch>
        </p:blipFill>
        <p:spPr bwMode="gray">
          <a:xfrm>
            <a:off x="2252663" y="0"/>
            <a:ext cx="1633537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 descr="15"/>
          <p:cNvPicPr>
            <a:picLocks noChangeAspect="1" noChangeArrowheads="1"/>
          </p:cNvPicPr>
          <p:nvPr/>
        </p:nvPicPr>
        <p:blipFill>
          <a:blip r:embed="rId12" cstate="print"/>
          <a:srcRect t="3819" r="10704"/>
          <a:stretch>
            <a:fillRect/>
          </a:stretch>
        </p:blipFill>
        <p:spPr bwMode="auto">
          <a:xfrm>
            <a:off x="7210425" y="0"/>
            <a:ext cx="19335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3"/>
          <p:cNvPicPr>
            <a:picLocks noChangeAspect="1" noChangeArrowheads="1"/>
          </p:cNvPicPr>
          <p:nvPr/>
        </p:nvPicPr>
        <p:blipFill>
          <a:blip r:embed="rId13" cstate="print"/>
          <a:srcRect t="18239" r="47847"/>
          <a:stretch>
            <a:fillRect/>
          </a:stretch>
        </p:blipFill>
        <p:spPr bwMode="gray">
          <a:xfrm>
            <a:off x="8466138" y="0"/>
            <a:ext cx="67786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310438" y="366713"/>
            <a:ext cx="13462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1"/>
          <p:cNvPicPr>
            <a:picLocks noChangeAspect="1" noChangeArrowheads="1"/>
          </p:cNvPicPr>
          <p:nvPr/>
        </p:nvPicPr>
        <p:blipFill>
          <a:blip r:embed="rId15" cstate="print"/>
          <a:srcRect r="31360"/>
          <a:stretch>
            <a:fillRect/>
          </a:stretch>
        </p:blipFill>
        <p:spPr bwMode="gray">
          <a:xfrm>
            <a:off x="8496300" y="366713"/>
            <a:ext cx="647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10"/>
          <p:cNvPicPr>
            <a:picLocks noChangeAspect="1" noChangeArrowheads="1"/>
          </p:cNvPicPr>
          <p:nvPr/>
        </p:nvPicPr>
        <p:blipFill>
          <a:blip r:embed="rId16" cstate="print"/>
          <a:srcRect t="44440"/>
          <a:stretch>
            <a:fillRect/>
          </a:stretch>
        </p:blipFill>
        <p:spPr bwMode="gray">
          <a:xfrm>
            <a:off x="7548563" y="0"/>
            <a:ext cx="1055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73438"/>
            <a:ext cx="8839200" cy="841375"/>
          </a:xfrm>
          <a:effectLst/>
        </p:spPr>
        <p:txBody>
          <a:bodyPr/>
          <a:lstStyle>
            <a:lvl1pPr algn="r">
              <a:defRPr sz="5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06CF2-4AA9-4ECB-B7B7-FDF2E2AD144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24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85775" y="14827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mtClean="0"/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320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895600" y="6245225"/>
            <a:ext cx="2895600" cy="320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067425" y="6245225"/>
            <a:ext cx="2133600" cy="320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fld id="{FCD531DC-D8E5-45CB-87C8-0DA974ED578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7" r:id="rId3"/>
    <p:sldLayoutId id="2147483978" r:id="rId4"/>
    <p:sldLayoutId id="2147483981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1"/>
          <p:cNvSpPr txBox="1">
            <a:spLocks noChangeArrowheads="1"/>
          </p:cNvSpPr>
          <p:nvPr/>
        </p:nvSpPr>
        <p:spPr bwMode="auto">
          <a:xfrm>
            <a:off x="611560" y="1412776"/>
            <a:ext cx="82089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6000" b="1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kumimoji="0" lang="zh-TW" altLang="en-US" sz="6000" b="1" dirty="0" smtClean="0">
                <a:latin typeface="標楷體" pitchFamily="65" charset="-120"/>
                <a:ea typeface="標楷體" pitchFamily="65" charset="-120"/>
              </a:rPr>
              <a:t>學年度</a:t>
            </a:r>
            <a:endParaRPr kumimoji="0" lang="en-US" altLang="zh-TW" sz="60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6000" b="1" dirty="0" smtClean="0">
                <a:latin typeface="標楷體" pitchFamily="65" charset="-120"/>
                <a:ea typeface="標楷體" pitchFamily="65" charset="-120"/>
              </a:rPr>
              <a:t>桃園市立大</a:t>
            </a:r>
            <a:r>
              <a:rPr kumimoji="0" lang="zh-TW" altLang="en-US" sz="6000" b="1" dirty="0">
                <a:latin typeface="標楷體" pitchFamily="65" charset="-120"/>
                <a:ea typeface="標楷體" pitchFamily="65" charset="-120"/>
              </a:rPr>
              <a:t>崗</a:t>
            </a:r>
            <a:r>
              <a:rPr kumimoji="0" lang="zh-TW" altLang="en-US" sz="6000" b="1" dirty="0" smtClean="0">
                <a:latin typeface="標楷體" pitchFamily="65" charset="-120"/>
                <a:ea typeface="標楷體" pitchFamily="65" charset="-120"/>
              </a:rPr>
              <a:t>國民中學</a:t>
            </a:r>
            <a:endParaRPr kumimoji="0" lang="en-US" altLang="zh-TW" sz="6000" b="1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zh-TW" altLang="en-US" sz="6000" b="1" dirty="0">
                <a:latin typeface="標楷體" pitchFamily="65" charset="-120"/>
                <a:ea typeface="標楷體" pitchFamily="65" charset="-120"/>
              </a:rPr>
              <a:t>親師座談會</a:t>
            </a:r>
            <a:endParaRPr kumimoji="0" lang="zh-TW" altLang="en-US" sz="66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zh-TW" altLang="en-US" smtClean="0">
                <a:solidFill>
                  <a:srgbClr val="272CFD"/>
                </a:solidFill>
                <a:ea typeface="標楷體" pitchFamily="65" charset="-120"/>
              </a:rPr>
              <a:t>升學及獎學金資訊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endParaRPr lang="zh-TW" altLang="en-US" smtClean="0">
              <a:ea typeface="新細明體" charset="-120"/>
            </a:endParaRPr>
          </a:p>
          <a:p>
            <a:pPr marL="609600" indent="-609600">
              <a:buFontTx/>
              <a:buNone/>
            </a:pPr>
            <a:endParaRPr lang="zh-TW" altLang="en-US" sz="1600" b="1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/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相關免試升學訊息會隨時更新公告在本校網頁</a:t>
            </a:r>
            <a:r>
              <a:rPr lang="zh-TW" altLang="en-US" sz="36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升學訊息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專區</a:t>
            </a:r>
            <a:r>
              <a:rPr lang="zh-TW" altLang="en-US" sz="3600" b="1" smtClean="0">
                <a:solidFill>
                  <a:srgbClr val="9E0A34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609600" indent="-609600"/>
            <a:endParaRPr lang="zh-TW" altLang="en-US" sz="3600" b="1" smtClean="0">
              <a:solidFill>
                <a:srgbClr val="9E0A34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/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相關獎學金申請訊息會隨時更新公告在本校網頁</a:t>
            </a:r>
            <a:r>
              <a:rPr lang="zh-TW" altLang="en-US" sz="36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獎助學金公佈欄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中</a:t>
            </a:r>
            <a:r>
              <a:rPr lang="zh-TW" altLang="en-US" sz="3600" b="1" smtClean="0">
                <a:solidFill>
                  <a:srgbClr val="9E0A34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r>
              <a:rPr lang="zh-TW" altLang="en-US" smtClean="0">
                <a:solidFill>
                  <a:srgbClr val="272CFD"/>
                </a:solidFill>
                <a:ea typeface="標楷體" pitchFamily="65" charset="-120"/>
              </a:rPr>
              <a:t>免試入學作業要點提醒：</a:t>
            </a:r>
            <a:r>
              <a:rPr lang="zh-TW" altLang="en-US" smtClean="0">
                <a:ea typeface="新細明體" charset="-120"/>
              </a:rPr>
              <a:t/>
            </a:r>
            <a:br>
              <a:rPr lang="zh-TW" altLang="en-US" smtClean="0">
                <a:ea typeface="新細明體" charset="-120"/>
              </a:rPr>
            </a:br>
            <a:endParaRPr lang="zh-TW" altLang="en-US" smtClean="0">
              <a:ea typeface="新細明體" charset="-120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桃連區免試作業之超額比序項目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zh-TW" sz="24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會考積分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33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分：</a:t>
            </a:r>
            <a:r>
              <a:rPr lang="zh-TW" altLang="zh-TW" sz="2400" b="1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寫作測驗積分</a:t>
            </a:r>
            <a:r>
              <a:rPr lang="en-US" altLang="zh-TW" sz="2400" b="1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2400" b="1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zh-TW" sz="24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就近入學</a:t>
            </a: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zh-TW" sz="24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畢業資格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：符合畢業資格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分，修業資格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zh-TW" sz="24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品德表現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：獎勵最高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分，銷過後無記過或無三次警告以</a:t>
            </a: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400" b="1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F0000"/>
              </a:buClr>
              <a:buFontTx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上者得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分。大功每次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4.5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分，記功每次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1.5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b="1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F0000"/>
              </a:buClr>
              <a:buFontTx/>
              <a:buNone/>
            </a:pP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，嘉獎每次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0.5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分。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zh-TW" sz="24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服務表現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：志願服務時數每小時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0.3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分。</a:t>
            </a:r>
            <a:endParaRPr lang="en-US" altLang="zh-TW" sz="2400" b="1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en-US" sz="2400" b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多元表現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 族語認證通過者得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zh-TW" altLang="zh-TW" sz="2400" b="1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smtClean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FF0000"/>
              </a:buClr>
              <a:buFontTx/>
              <a:buNone/>
            </a:pPr>
            <a:endParaRPr lang="zh-TW" altLang="zh-TW" sz="100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FontTx/>
              <a:buNone/>
            </a:pPr>
            <a:r>
              <a:rPr lang="en-US" altLang="zh-TW" sz="2400" b="1" i="1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zh-TW" sz="2400" b="1" i="1" smtClean="0">
                <a:latin typeface="標楷體" pitchFamily="65" charset="-120"/>
                <a:ea typeface="標楷體" pitchFamily="65" charset="-120"/>
              </a:rPr>
              <a:t>寫作測驗納入總積分，不列入超額比序項目。</a:t>
            </a:r>
            <a:endParaRPr lang="zh-TW" altLang="en-US" sz="2400" b="1" i="1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r>
              <a:rPr lang="zh-TW" altLang="en-US" smtClean="0">
                <a:solidFill>
                  <a:srgbClr val="272CFD"/>
                </a:solidFill>
                <a:ea typeface="標楷體" pitchFamily="65" charset="-120"/>
              </a:rPr>
              <a:t>免試入學作業要點提醒：</a:t>
            </a:r>
            <a:r>
              <a:rPr lang="zh-TW" altLang="en-US" smtClean="0">
                <a:ea typeface="新細明體" charset="-120"/>
              </a:rPr>
              <a:t/>
            </a:r>
            <a:br>
              <a:rPr lang="zh-TW" altLang="en-US" smtClean="0">
                <a:ea typeface="新細明體" charset="-120"/>
              </a:rPr>
            </a:br>
            <a:endParaRPr lang="zh-TW" altLang="en-US" smtClean="0">
              <a:ea typeface="新細明體" charset="-120"/>
            </a:endParaRPr>
          </a:p>
        </p:txBody>
      </p:sp>
      <p:sp>
        <p:nvSpPr>
          <p:cNvPr id="25603" name="內容版面配置區 3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如欲變更就學區至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基北區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者，必須於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111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前將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戶籍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遷至基北區；或家長工作地點在基北區者，亦可由公司提出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在職證明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，即可變更就學區至基北區，但超額比序部分將比照基北區辦法辦理且僅能選填基北區學校。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基北區與桃園區最大不同在於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服務學習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部份須在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七上至九上五學期中，有三學期服務時數滿</a:t>
            </a:r>
            <a:r>
              <a:rPr lang="en-US" altLang="zh-TW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小時才達滿分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 smtClean="0">
                <a:ea typeface="新細明體" charset="-120"/>
              </a:rPr>
              <a:t/>
            </a:r>
            <a:br>
              <a:rPr lang="zh-TW" altLang="en-US" dirty="0" smtClean="0">
                <a:ea typeface="新細明體" charset="-120"/>
              </a:rPr>
            </a:br>
            <a:endParaRPr lang="zh-TW" altLang="en-US" dirty="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1"/>
          <p:cNvSpPr txBox="1">
            <a:spLocks noChangeArrowheads="1"/>
          </p:cNvSpPr>
          <p:nvPr/>
        </p:nvSpPr>
        <p:spPr bwMode="auto">
          <a:xfrm>
            <a:off x="4284488" y="3068638"/>
            <a:ext cx="4319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72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學 務 </a:t>
            </a:r>
            <a:r>
              <a:rPr kumimoji="0" lang="zh-TW" altLang="en-US" sz="72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處</a:t>
            </a:r>
            <a:endParaRPr kumimoji="0" lang="en-US" altLang="zh-TW" sz="7200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395536" y="1268760"/>
            <a:ext cx="8064896" cy="4464496"/>
            <a:chOff x="395536" y="1268760"/>
            <a:chExt cx="7272808" cy="3888432"/>
          </a:xfrm>
        </p:grpSpPr>
        <p:sp>
          <p:nvSpPr>
            <p:cNvPr id="2056" name="AutoShape 6"/>
            <p:cNvSpPr>
              <a:spLocks noChangeArrowheads="1"/>
            </p:cNvSpPr>
            <p:nvPr/>
          </p:nvSpPr>
          <p:spPr bwMode="gray">
            <a:xfrm>
              <a:off x="2267744" y="1268760"/>
              <a:ext cx="5400600" cy="635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5B9BD5"/>
                </a:gs>
              </a:gsLst>
              <a:lin ang="189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１</a:t>
              </a: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.</a:t>
              </a: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落實改過銷過</a:t>
              </a:r>
              <a:r>
                <a:rPr kumimoji="1" lang="zh-TW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     </a:t>
              </a: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２</a:t>
              </a: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.</a:t>
              </a: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推行禮貌 心三美運動</a:t>
              </a:r>
              <a:endPara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gray">
            <a:xfrm>
              <a:off x="2339752" y="3429000"/>
              <a:ext cx="5256584" cy="622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１</a:t>
              </a: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.</a:t>
              </a: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發展多元社團　</a:t>
              </a:r>
              <a:r>
                <a:rPr kumimoji="1" lang="zh-TW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    </a:t>
              </a: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２</a:t>
              </a: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.</a:t>
              </a: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舉辦各項活動</a:t>
              </a:r>
              <a:endPara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54" name="AutoShape 8"/>
            <p:cNvSpPr>
              <a:spLocks noChangeArrowheads="1"/>
            </p:cNvSpPr>
            <p:nvPr/>
          </p:nvSpPr>
          <p:spPr bwMode="gray">
            <a:xfrm>
              <a:off x="2267744" y="2348880"/>
              <a:ext cx="5400600" cy="6413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954F72"/>
                </a:gs>
              </a:gsLst>
              <a:lin ang="189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１</a:t>
              </a: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.</a:t>
              </a: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班级、社團等幹部</a:t>
              </a:r>
              <a:r>
                <a:rPr kumimoji="1" lang="zh-TW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   </a:t>
              </a: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２</a:t>
              </a: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.</a:t>
              </a: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提供服務學習</a:t>
              </a:r>
              <a:endPara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53" name="AutoShape 9"/>
            <p:cNvSpPr>
              <a:spLocks noChangeArrowheads="1"/>
            </p:cNvSpPr>
            <p:nvPr/>
          </p:nvSpPr>
          <p:spPr bwMode="gray">
            <a:xfrm>
              <a:off x="2339752" y="4509120"/>
              <a:ext cx="5256584" cy="6318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6CC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１</a:t>
              </a: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.</a:t>
              </a: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推動晨間運動　２</a:t>
              </a:r>
              <a:r>
                <a:rPr kumimoji="1" lang="en-US" alt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.</a:t>
              </a:r>
              <a:r>
                <a:rPr kumimoji="1" lang="zh-TW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辦理班際比賽</a:t>
              </a:r>
              <a:endParaRPr kumimoji="1" 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49" name="AutoShape 10"/>
            <p:cNvSpPr>
              <a:spLocks noChangeArrowheads="1"/>
            </p:cNvSpPr>
            <p:nvPr/>
          </p:nvSpPr>
          <p:spPr bwMode="auto">
            <a:xfrm>
              <a:off x="395536" y="4581128"/>
              <a:ext cx="1800200" cy="576064"/>
            </a:xfrm>
            <a:prstGeom prst="homePlate">
              <a:avLst>
                <a:gd name="adj" fmla="val 72680"/>
              </a:avLst>
            </a:prstGeom>
            <a:gradFill rotWithShape="1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體適能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52" name="AutoShape 11"/>
            <p:cNvSpPr>
              <a:spLocks noChangeArrowheads="1"/>
            </p:cNvSpPr>
            <p:nvPr/>
          </p:nvSpPr>
          <p:spPr bwMode="auto">
            <a:xfrm>
              <a:off x="395536" y="2420888"/>
              <a:ext cx="1656184" cy="577850"/>
            </a:xfrm>
            <a:prstGeom prst="homePlate">
              <a:avLst>
                <a:gd name="adj" fmla="val 6016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5B9BD5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品德表現</a:t>
              </a:r>
              <a:endPara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51" name="AutoShape 12"/>
            <p:cNvSpPr>
              <a:spLocks noChangeArrowheads="1"/>
            </p:cNvSpPr>
            <p:nvPr/>
          </p:nvSpPr>
          <p:spPr bwMode="auto">
            <a:xfrm>
              <a:off x="395536" y="1340768"/>
              <a:ext cx="1728192" cy="605979"/>
            </a:xfrm>
            <a:prstGeom prst="homePlate">
              <a:avLst>
                <a:gd name="adj" fmla="val 6615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954F72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服務表現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050" name="AutoShape 13"/>
            <p:cNvSpPr>
              <a:spLocks noChangeArrowheads="1"/>
            </p:cNvSpPr>
            <p:nvPr/>
          </p:nvSpPr>
          <p:spPr bwMode="auto">
            <a:xfrm>
              <a:off x="395536" y="3501008"/>
              <a:ext cx="1800200" cy="576064"/>
            </a:xfrm>
            <a:prstGeom prst="homePlate">
              <a:avLst>
                <a:gd name="adj" fmla="val 66151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新細明體" pitchFamily="18" charset="-120"/>
                  <a:cs typeface="Times New Roman" pitchFamily="18" charset="0"/>
                </a:rPr>
                <a:t>才藝表現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67544" y="332656"/>
            <a:ext cx="41764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壹、多元學習表現</a:t>
            </a:r>
            <a:endParaRPr kumimoji="1" 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476672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/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貳、提供服務學習</a:t>
            </a:r>
            <a:endParaRPr lang="zh-TW" altLang="zh-TW" sz="32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177800"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返校打掃、環保糾察、衛生糾察、小護士、交通導護、秩序糾察、廣播小天使、圖書館志工及各項學校活動比賽服務</a:t>
            </a:r>
            <a:r>
              <a:rPr lang="en-US" altLang="zh-TW" sz="2400" dirty="0" smtClean="0">
                <a:latin typeface="Arial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等。</a:t>
            </a:r>
            <a:endParaRPr lang="zh-TW" altLang="en-US" sz="2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177800" eaLnBrk="0" hangingPunct="0"/>
            <a:endParaRPr lang="en-US" altLang="zh-TW" sz="24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indent="177800" eaLnBrk="0" hangingPunct="0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參、宣導事項</a:t>
            </a:r>
            <a:endParaRPr lang="zh-TW" altLang="en-US" sz="32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177800" eaLnBrk="0" hangingPunct="0"/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交通安全</a:t>
            </a:r>
            <a:endParaRPr lang="zh-TW" altLang="en-US" sz="2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177800"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家長接送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】--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學校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門口兩側</a:t>
            </a:r>
            <a:r>
              <a:rPr lang="en-US" altLang="zh-TW" sz="2400" u="sng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公尺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處淨空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indent="177800"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（</a:t>
            </a:r>
            <a:r>
              <a:rPr lang="zh-TW" altLang="zh-TW" sz="2400" u="wavy" dirty="0" smtClean="0"/>
              <a:t>以左右兩側『公車停車亭』為界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indent="177800"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腳 踏 車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】--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請戴安全帽，下雨天穿著雨衣。</a:t>
            </a:r>
            <a:endParaRPr lang="zh-TW" altLang="en-US" sz="2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177800"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共    乘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】--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鼓勵住附近的同學共乘到校，節能減炭</a:t>
            </a:r>
            <a:endParaRPr lang="zh-TW" altLang="en-US" sz="2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177800"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【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機    車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】--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接送孩子上下學，請戴安全帽。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indent="177800" eaLnBrk="0" hangingPunct="0"/>
            <a:r>
              <a:rPr lang="zh-TW" altLang="en-US" sz="2400" dirty="0" smtClean="0"/>
              <a:t>  </a:t>
            </a:r>
            <a:r>
              <a:rPr lang="zh-TW" altLang="zh-TW" sz="2400" dirty="0" smtClean="0"/>
              <a:t>【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</a:t>
            </a:r>
            <a:r>
              <a:rPr lang="zh-TW" altLang="zh-TW" sz="2400" dirty="0"/>
              <a:t>】</a:t>
            </a:r>
            <a:r>
              <a:rPr lang="en-US" altLang="zh-TW" sz="2400" dirty="0"/>
              <a:t>--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上學四條專車路線，放學兩條專車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177800" eaLnBrk="0" hangingPunct="0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2400" dirty="0" smtClean="0"/>
              <a:t>  </a:t>
            </a:r>
            <a:r>
              <a:rPr lang="zh-TW" altLang="zh-TW" sz="2400" dirty="0" smtClean="0"/>
              <a:t>（</a:t>
            </a:r>
            <a:r>
              <a:rPr lang="zh-TW" altLang="zh-TW" sz="2400" dirty="0"/>
              <a:t>全市國中數一數二多）</a:t>
            </a:r>
            <a:endParaRPr lang="zh-TW" altLang="en-US" sz="2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1196752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eaLnBrk="0" hangingPunct="0"/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上學時間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上午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07:10-07:45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indent="177800"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400" u="sng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不宜過早到校，維護校園安全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177800" eaLnBrk="0" hangingPunct="0"/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請假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請先聯絡導師或學務處，並依規定完成請假手續。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indent="177800"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（生病、發燒請假不上學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4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indent="177800" eaLnBrk="0" hangingPunct="0"/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indent="177800" eaLnBrk="0" hangingPunct="0"/>
            <a:endParaRPr lang="en-US" altLang="zh-TW" sz="24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indent="177800"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其他重要日程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lvl="0" indent="177800" eaLnBrk="0" hangingPunct="0"/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9/30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新生健康檢查。</a:t>
            </a:r>
            <a:endParaRPr lang="zh-TW" altLang="en-US" sz="2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11/13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六）校慶暨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暫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九年級畢業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旅行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年級隔宿露營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48483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07504" y="2708920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主旨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為因應行政院「新世代反毒策略行動綱領」，加強校園毒品危害防制宣導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1"/>
          <p:cNvSpPr txBox="1">
            <a:spLocks noChangeArrowheads="1"/>
          </p:cNvSpPr>
          <p:nvPr/>
        </p:nvSpPr>
        <p:spPr bwMode="auto">
          <a:xfrm>
            <a:off x="4356496" y="3068638"/>
            <a:ext cx="4319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72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總</a:t>
            </a:r>
            <a:r>
              <a:rPr kumimoji="0" lang="zh-TW" altLang="en-US" sz="72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務 </a:t>
            </a:r>
            <a:r>
              <a:rPr kumimoji="0" lang="zh-TW" altLang="en-US" sz="72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處</a:t>
            </a:r>
            <a:endParaRPr kumimoji="0" lang="en-US" altLang="zh-TW" sz="7200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61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>
                <a:ea typeface="標楷體" pitchFamily="65" charset="-120"/>
              </a:rPr>
              <a:t>學生制服校外販售點</a:t>
            </a:r>
            <a:endParaRPr lang="en-US" altLang="zh-TW" smtClean="0">
              <a:ea typeface="標楷體" pitchFamily="65" charset="-12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346994" y="2060848"/>
            <a:ext cx="64500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瑋華文具行</a:t>
            </a:r>
          </a:p>
          <a:p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  地址：龜山區文化二路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號</a:t>
            </a:r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電話：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03-3960258</a:t>
            </a:r>
          </a:p>
          <a:p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立興文具行</a:t>
            </a:r>
          </a:p>
          <a:p>
            <a:pPr lvl="1"/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地址：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</a:rPr>
              <a:t>龜山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區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</a:rPr>
              <a:t>頂湖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新興街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256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號</a:t>
            </a:r>
          </a:p>
          <a:p>
            <a:pPr lvl="1"/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電話：</a:t>
            </a:r>
            <a:r>
              <a:rPr kumimoji="0" lang="en-US" altLang="zh-TW" sz="3200" dirty="0" smtClean="0">
                <a:latin typeface="標楷體" pitchFamily="65" charset="-120"/>
                <a:ea typeface="標楷體" pitchFamily="65" charset="-120"/>
              </a:rPr>
              <a:t>03-3283870</a:t>
            </a:r>
          </a:p>
          <a:p>
            <a:r>
              <a:rPr kumimoji="0" lang="en-US" altLang="zh-TW" sz="32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en-US" altLang="zh-TW" sz="32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本校</a:t>
            </a:r>
            <a:r>
              <a:rPr kumimoji="0" lang="en-US" altLang="zh-TW" sz="3200" dirty="0" smtClean="0">
                <a:latin typeface="標楷體" pitchFamily="65" charset="-120"/>
                <a:ea typeface="標楷體" pitchFamily="65" charset="-120"/>
              </a:rPr>
              <a:t>110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度新生制服廠商</a:t>
            </a:r>
          </a:p>
          <a:p>
            <a:pPr lvl="1"/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佳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</a:rPr>
              <a:t>呂企業 邱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小姐	</a:t>
            </a:r>
            <a:r>
              <a:rPr kumimoji="0" lang="en-US" altLang="zh-TW" sz="3200" dirty="0" smtClean="0">
                <a:latin typeface="標楷體" pitchFamily="65" charset="-120"/>
                <a:ea typeface="標楷體" pitchFamily="65" charset="-120"/>
              </a:rPr>
              <a:t>0921-010711</a:t>
            </a:r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lvl="1"/>
            <a:endParaRPr kumimoji="0"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72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1"/>
          <p:cNvSpPr txBox="1">
            <a:spLocks noChangeArrowheads="1"/>
          </p:cNvSpPr>
          <p:nvPr/>
        </p:nvSpPr>
        <p:spPr bwMode="auto">
          <a:xfrm>
            <a:off x="2627784" y="3212976"/>
            <a:ext cx="64081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60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導師班級經營理念</a:t>
            </a:r>
            <a:endParaRPr kumimoji="0" lang="en-US" altLang="zh-TW" sz="6000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00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校園開放場地及時間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51830" y="1988840"/>
            <a:ext cx="684033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3200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sz="3200" b="1" dirty="0"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開放場地</a:t>
            </a:r>
            <a:r>
              <a:rPr kumimoji="0" lang="zh-TW" altLang="en-US" sz="3200" b="1" dirty="0" smtClean="0">
                <a:latin typeface="標楷體" pitchFamily="65" charset="-120"/>
                <a:ea typeface="標楷體" pitchFamily="65" charset="-120"/>
              </a:rPr>
              <a:t>：因疫情關係，</a:t>
            </a:r>
            <a:r>
              <a:rPr kumimoji="0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僅開放戶外操場</a:t>
            </a:r>
            <a:endParaRPr kumimoji="0" lang="zh-TW" altLang="en-US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 sz="32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週一至週六：下午</a:t>
            </a:r>
            <a:r>
              <a:rPr kumimoji="0" lang="en-US" altLang="zh-TW" sz="3200" b="1" dirty="0">
                <a:latin typeface="標楷體" pitchFamily="65" charset="-120"/>
                <a:ea typeface="標楷體" pitchFamily="65" charset="-120"/>
              </a:rPr>
              <a:t>17:30</a:t>
            </a: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至</a:t>
            </a:r>
            <a:r>
              <a:rPr kumimoji="0" lang="en-US" altLang="zh-TW" sz="3200" b="1" dirty="0">
                <a:latin typeface="標楷體" pitchFamily="65" charset="-120"/>
                <a:ea typeface="標楷體" pitchFamily="65" charset="-120"/>
              </a:rPr>
              <a:t>19:00</a:t>
            </a:r>
          </a:p>
          <a:p>
            <a:r>
              <a:rPr kumimoji="0" lang="en-US" altLang="zh-TW" sz="3200" b="1" dirty="0" smtClean="0">
                <a:latin typeface="標楷體" pitchFamily="65" charset="-120"/>
                <a:ea typeface="標楷體" pitchFamily="65" charset="-120"/>
              </a:rPr>
              <a:t>	  </a:t>
            </a:r>
            <a:r>
              <a:rPr kumimoji="0" lang="zh-TW" altLang="en-US" sz="3200" b="1" dirty="0" smtClean="0">
                <a:latin typeface="標楷體" pitchFamily="65" charset="-120"/>
                <a:ea typeface="標楷體" pitchFamily="65" charset="-120"/>
              </a:rPr>
              <a:t>星期日</a:t>
            </a: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：下午</a:t>
            </a:r>
            <a:r>
              <a:rPr kumimoji="0" lang="en-US" altLang="zh-TW" sz="3200" b="1" dirty="0">
                <a:latin typeface="標楷體" pitchFamily="65" charset="-120"/>
                <a:ea typeface="標楷體" pitchFamily="65" charset="-120"/>
              </a:rPr>
              <a:t>13:00</a:t>
            </a: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至</a:t>
            </a:r>
            <a:r>
              <a:rPr kumimoji="0" lang="en-US" altLang="zh-TW" sz="3200" b="1" dirty="0" smtClean="0">
                <a:latin typeface="標楷體" pitchFamily="65" charset="-120"/>
                <a:ea typeface="標楷體" pitchFamily="65" charset="-120"/>
              </a:rPr>
              <a:t>19:00</a:t>
            </a:r>
          </a:p>
          <a:p>
            <a:r>
              <a:rPr kumimoji="0" lang="zh-TW" altLang="en-US" sz="3200" b="1" dirty="0" smtClean="0">
                <a:latin typeface="標楷體" pitchFamily="65" charset="-120"/>
                <a:ea typeface="標楷體" pitchFamily="65" charset="-120"/>
              </a:rPr>
              <a:t>禁止攜帶寵物及飲料食物進入校園活動；其他時間如需洽公</a:t>
            </a:r>
            <a:r>
              <a:rPr kumimoji="0" lang="zh-TW" altLang="en-US" sz="3200" b="1" dirty="0">
                <a:latin typeface="標楷體" pitchFamily="65" charset="-120"/>
                <a:ea typeface="標楷體" pitchFamily="65" charset="-120"/>
              </a:rPr>
              <a:t>，請依相關防疫規定至警衛室辦妥登記、實聯制、消毒及量體溫。不便之處，尚請見諒！</a:t>
            </a:r>
            <a:endParaRPr kumimoji="0"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4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班級家長會委員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37211" y="2420888"/>
            <a:ext cx="88030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3600" b="1" dirty="0" smtClean="0">
                <a:latin typeface="標楷體" pitchFamily="65" charset="-120"/>
                <a:ea typeface="標楷體" pitchFamily="65" charset="-120"/>
              </a:rPr>
              <a:t>推選本</a:t>
            </a:r>
            <a:r>
              <a:rPr kumimoji="0" lang="zh-TW" altLang="en-US" sz="3600" b="1" dirty="0">
                <a:latin typeface="標楷體" pitchFamily="65" charset="-120"/>
                <a:ea typeface="標楷體" pitchFamily="65" charset="-120"/>
              </a:rPr>
              <a:t>班家長會會員</a:t>
            </a:r>
            <a:r>
              <a:rPr kumimoji="0" lang="zh-TW" altLang="en-US" sz="3600" b="1" dirty="0" smtClean="0">
                <a:latin typeface="標楷體" pitchFamily="65" charset="-120"/>
                <a:ea typeface="標楷體" pitchFamily="65" charset="-120"/>
              </a:rPr>
              <a:t>代表</a:t>
            </a:r>
            <a:r>
              <a:rPr kumimoji="0"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600" b="1" dirty="0" smtClean="0">
                <a:latin typeface="標楷體" pitchFamily="65" charset="-120"/>
                <a:ea typeface="標楷體" pitchFamily="65" charset="-120"/>
              </a:rPr>
              <a:t>請推選</a:t>
            </a:r>
            <a:r>
              <a:rPr kumimoji="0" lang="en-US" altLang="zh-TW" sz="3600" b="1" dirty="0" smtClean="0">
                <a:latin typeface="標楷體" pitchFamily="65" charset="-120"/>
                <a:ea typeface="標楷體" pitchFamily="65" charset="-120"/>
              </a:rPr>
              <a:t>1~5</a:t>
            </a:r>
            <a:r>
              <a:rPr kumimoji="0" lang="zh-TW" altLang="en-US" sz="3600" b="1" dirty="0" smtClean="0">
                <a:latin typeface="標楷體" pitchFamily="65" charset="-120"/>
                <a:ea typeface="標楷體" pitchFamily="65" charset="-120"/>
              </a:rPr>
              <a:t>位</a:t>
            </a:r>
            <a:r>
              <a:rPr kumimoji="0"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600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kumimoji="0" lang="zh-TW" altLang="en-US" sz="3600" b="1" dirty="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600" b="1" dirty="0">
                <a:latin typeface="標楷體" pitchFamily="65" charset="-120"/>
                <a:ea typeface="標楷體" pitchFamily="65" charset="-120"/>
              </a:rPr>
              <a:t>　　　　</a:t>
            </a:r>
            <a:endParaRPr kumimoji="0"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gray">
          <a:xfrm>
            <a:off x="405880" y="3501008"/>
            <a:ext cx="8280920" cy="164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建議班會長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人、班副會長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人、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出納、文書各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kumimoji="0" lang="en-US" altLang="zh-TW" sz="3200" kern="0" dirty="0" smtClean="0">
              <a:solidFill>
                <a:srgbClr val="9E0A34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kumimoji="0" lang="zh-TW" altLang="en-US" kern="0" dirty="0" smtClean="0">
                <a:solidFill>
                  <a:srgbClr val="9E0A34"/>
                </a:solidFill>
                <a:latin typeface="標楷體" pitchFamily="65" charset="-120"/>
                <a:ea typeface="標楷體" pitchFamily="65" charset="-120"/>
              </a:rPr>
              <a:t>請當選委員於</a:t>
            </a:r>
            <a:r>
              <a:rPr kumimoji="0" lang="en-US" altLang="zh-TW" kern="0" dirty="0" smtClean="0">
                <a:solidFill>
                  <a:srgbClr val="9E0A34"/>
                </a:solidFill>
                <a:latin typeface="標楷體" pitchFamily="65" charset="-120"/>
                <a:ea typeface="標楷體" pitchFamily="65" charset="-120"/>
              </a:rPr>
              <a:t>10/1(</a:t>
            </a:r>
            <a:r>
              <a:rPr kumimoji="0" lang="zh-TW" altLang="en-US" kern="0" dirty="0" smtClean="0">
                <a:solidFill>
                  <a:srgbClr val="9E0A34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kumimoji="0" lang="en-US" altLang="zh-TW" kern="0" smtClean="0">
                <a:solidFill>
                  <a:srgbClr val="9E0A34"/>
                </a:solidFill>
                <a:latin typeface="標楷體" pitchFamily="65" charset="-120"/>
                <a:ea typeface="標楷體" pitchFamily="65" charset="-120"/>
              </a:rPr>
              <a:t>)19:00</a:t>
            </a:r>
          </a:p>
          <a:p>
            <a:pPr>
              <a:defRPr/>
            </a:pPr>
            <a:r>
              <a:rPr kumimoji="0" lang="zh-TW" altLang="en-US" kern="0" smtClean="0">
                <a:solidFill>
                  <a:srgbClr val="9E0A34"/>
                </a:solidFill>
                <a:latin typeface="標楷體" pitchFamily="65" charset="-120"/>
                <a:ea typeface="標楷體" pitchFamily="65" charset="-120"/>
              </a:rPr>
              <a:t>撥冗參加</a:t>
            </a:r>
            <a:r>
              <a:rPr kumimoji="0" lang="zh-TW" altLang="en-US" kern="0" dirty="0" smtClean="0">
                <a:solidFill>
                  <a:srgbClr val="9E0A34"/>
                </a:solidFill>
                <a:latin typeface="標楷體" pitchFamily="65" charset="-120"/>
                <a:ea typeface="標楷體" pitchFamily="65" charset="-120"/>
              </a:rPr>
              <a:t>家長代表大會</a:t>
            </a:r>
            <a:endParaRPr kumimoji="0" lang="en-US" altLang="zh-TW" kern="0" dirty="0" smtClean="0">
              <a:solidFill>
                <a:srgbClr val="9E0A34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48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1"/>
          <p:cNvSpPr txBox="1">
            <a:spLocks noChangeArrowheads="1"/>
          </p:cNvSpPr>
          <p:nvPr/>
        </p:nvSpPr>
        <p:spPr bwMode="auto">
          <a:xfrm>
            <a:off x="4212480" y="3068638"/>
            <a:ext cx="4391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72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輔</a:t>
            </a:r>
            <a:r>
              <a:rPr kumimoji="0" lang="zh-TW" altLang="en-US" sz="72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導 室</a:t>
            </a:r>
            <a:endParaRPr kumimoji="0" lang="en-US" altLang="zh-TW" sz="7200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00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2063750"/>
            <a:ext cx="7796213" cy="3311525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zh-TW" altLang="en-US"/>
          </a:p>
        </p:txBody>
      </p:sp>
      <p:pic>
        <p:nvPicPr>
          <p:cNvPr id="7171" name="圖片 7"/>
          <p:cNvPicPr>
            <a:picLocks noChangeAspect="1"/>
          </p:cNvPicPr>
          <p:nvPr/>
        </p:nvPicPr>
        <p:blipFill>
          <a:blip r:embed="rId3" cstate="print"/>
          <a:srcRect t="19450"/>
          <a:stretch>
            <a:fillRect/>
          </a:stretch>
        </p:blipFill>
        <p:spPr bwMode="auto">
          <a:xfrm>
            <a:off x="357188" y="1412776"/>
            <a:ext cx="8191500" cy="51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110</a:t>
            </a: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年桃連區適性入學管道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1" y="63501"/>
            <a:ext cx="7797403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辦理時程</a:t>
            </a:r>
            <a:r>
              <a:rPr lang="en-US" altLang="zh-TW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(</a:t>
            </a: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暫定</a:t>
            </a:r>
            <a:r>
              <a:rPr lang="en-US" altLang="zh-TW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)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2063750"/>
            <a:ext cx="7796213" cy="3311525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251222" y="1885950"/>
            <a:ext cx="1552575" cy="7635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藝才班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術科報名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83369" y="2768600"/>
            <a:ext cx="1552575" cy="6223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科學班報名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83369" y="3465513"/>
            <a:ext cx="1552575" cy="6223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科學班測驗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002631" y="1885950"/>
            <a:ext cx="1552575" cy="7635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藝才班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術科測驗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7084219" y="1857376"/>
            <a:ext cx="1552575" cy="7921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藝才班放榜</a:t>
            </a:r>
            <a:endParaRPr lang="en-US" altLang="zh-TW" sz="20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分發報到</a:t>
            </a:r>
            <a:endParaRPr lang="zh-TW" altLang="en-US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039541" y="3079750"/>
            <a:ext cx="1552575" cy="6223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科學班放榜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039541" y="4097339"/>
            <a:ext cx="1552575" cy="776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體育班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獨招報名</a:t>
            </a:r>
          </a:p>
        </p:txBody>
      </p:sp>
      <p:sp>
        <p:nvSpPr>
          <p:cNvPr id="34" name="圓角矩形 33"/>
          <p:cNvSpPr/>
          <p:nvPr/>
        </p:nvSpPr>
        <p:spPr>
          <a:xfrm>
            <a:off x="251222" y="1073150"/>
            <a:ext cx="1552575" cy="62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三月</a:t>
            </a:r>
          </a:p>
        </p:txBody>
      </p:sp>
      <p:sp>
        <p:nvSpPr>
          <p:cNvPr id="36" name="圓角矩形 35"/>
          <p:cNvSpPr/>
          <p:nvPr/>
        </p:nvSpPr>
        <p:spPr>
          <a:xfrm>
            <a:off x="7084219" y="1062038"/>
            <a:ext cx="1552575" cy="62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七月</a:t>
            </a:r>
          </a:p>
        </p:txBody>
      </p:sp>
      <p:sp>
        <p:nvSpPr>
          <p:cNvPr id="37" name="圓角矩形 36"/>
          <p:cNvSpPr/>
          <p:nvPr/>
        </p:nvSpPr>
        <p:spPr>
          <a:xfrm>
            <a:off x="5385197" y="1050925"/>
            <a:ext cx="1552575" cy="62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六月</a:t>
            </a:r>
          </a:p>
        </p:txBody>
      </p:sp>
      <p:sp>
        <p:nvSpPr>
          <p:cNvPr id="38" name="圓角矩形 37"/>
          <p:cNvSpPr/>
          <p:nvPr/>
        </p:nvSpPr>
        <p:spPr>
          <a:xfrm>
            <a:off x="3667125" y="1054100"/>
            <a:ext cx="1552575" cy="62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五月</a:t>
            </a:r>
          </a:p>
        </p:txBody>
      </p:sp>
      <p:sp>
        <p:nvSpPr>
          <p:cNvPr id="39" name="圓角矩形 38"/>
          <p:cNvSpPr/>
          <p:nvPr/>
        </p:nvSpPr>
        <p:spPr>
          <a:xfrm>
            <a:off x="1960960" y="1073150"/>
            <a:ext cx="1552575" cy="62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四月</a:t>
            </a:r>
          </a:p>
        </p:txBody>
      </p:sp>
      <p:sp>
        <p:nvSpPr>
          <p:cNvPr id="44" name="圓角矩形 43"/>
          <p:cNvSpPr/>
          <p:nvPr/>
        </p:nvSpPr>
        <p:spPr>
          <a:xfrm>
            <a:off x="3688556" y="4097339"/>
            <a:ext cx="1552575" cy="776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體育班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獨招測驗</a:t>
            </a:r>
          </a:p>
        </p:txBody>
      </p:sp>
      <p:sp>
        <p:nvSpPr>
          <p:cNvPr id="45" name="圓角矩形 44"/>
          <p:cNvSpPr/>
          <p:nvPr/>
        </p:nvSpPr>
        <p:spPr>
          <a:xfrm>
            <a:off x="3688556" y="4965700"/>
            <a:ext cx="1552575" cy="7762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體育班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獨招放榜</a:t>
            </a:r>
          </a:p>
        </p:txBody>
      </p:sp>
      <p:sp>
        <p:nvSpPr>
          <p:cNvPr id="46" name="圓角矩形 45"/>
          <p:cNvSpPr/>
          <p:nvPr/>
        </p:nvSpPr>
        <p:spPr>
          <a:xfrm>
            <a:off x="5385197" y="5815014"/>
            <a:ext cx="1552575" cy="8143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適性安置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放榜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2063750"/>
            <a:ext cx="7796213" cy="3311525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  <p:sp>
        <p:nvSpPr>
          <p:cNvPr id="14" name="圓角矩形 13"/>
          <p:cNvSpPr/>
          <p:nvPr/>
        </p:nvSpPr>
        <p:spPr>
          <a:xfrm>
            <a:off x="3655219" y="2070101"/>
            <a:ext cx="1552575" cy="8032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技優甄審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報名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3694510" y="3859213"/>
            <a:ext cx="1552575" cy="804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五專優免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報名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3694510" y="2973388"/>
            <a:ext cx="1552575" cy="8048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實用技能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學程報名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5350669" y="2070101"/>
            <a:ext cx="1552575" cy="8032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技</a:t>
            </a: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優甄審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放榜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5370910" y="2973388"/>
            <a:ext cx="1552575" cy="8048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實用</a:t>
            </a: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技能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學程放榜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5370910" y="3859213"/>
            <a:ext cx="1552575" cy="804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五專</a:t>
            </a: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優免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放榜</a:t>
            </a:r>
          </a:p>
        </p:txBody>
      </p:sp>
      <p:sp>
        <p:nvSpPr>
          <p:cNvPr id="28" name="圓角矩形 27"/>
          <p:cNvSpPr/>
          <p:nvPr/>
        </p:nvSpPr>
        <p:spPr>
          <a:xfrm>
            <a:off x="6980635" y="3859213"/>
            <a:ext cx="1677590" cy="804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五專聯合免試</a:t>
            </a:r>
            <a:endParaRPr lang="en-US" altLang="zh-TW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現場登記分發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5368529" y="4716464"/>
            <a:ext cx="1552575" cy="803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桃連免試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報名</a:t>
            </a:r>
          </a:p>
        </p:txBody>
      </p:sp>
      <p:sp>
        <p:nvSpPr>
          <p:cNvPr id="30" name="圓角矩形 29"/>
          <p:cNvSpPr/>
          <p:nvPr/>
        </p:nvSpPr>
        <p:spPr>
          <a:xfrm>
            <a:off x="7042547" y="4735514"/>
            <a:ext cx="1552575" cy="803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桃連免試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放榜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5368529" y="5602288"/>
            <a:ext cx="1552575" cy="8048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特招考試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分發報名</a:t>
            </a:r>
          </a:p>
        </p:txBody>
      </p:sp>
      <p:sp>
        <p:nvSpPr>
          <p:cNvPr id="32" name="圓角矩形 31"/>
          <p:cNvSpPr/>
          <p:nvPr/>
        </p:nvSpPr>
        <p:spPr>
          <a:xfrm>
            <a:off x="7046119" y="5602288"/>
            <a:ext cx="1552575" cy="8048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特招考試</a:t>
            </a:r>
            <a:endParaRPr lang="en-US" altLang="zh-TW" sz="20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測驗、放榜</a:t>
            </a:r>
          </a:p>
        </p:txBody>
      </p:sp>
      <p:sp>
        <p:nvSpPr>
          <p:cNvPr id="34" name="圓角矩形 33"/>
          <p:cNvSpPr/>
          <p:nvPr/>
        </p:nvSpPr>
        <p:spPr>
          <a:xfrm>
            <a:off x="265510" y="369888"/>
            <a:ext cx="1552575" cy="62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三月</a:t>
            </a:r>
          </a:p>
        </p:txBody>
      </p:sp>
      <p:sp>
        <p:nvSpPr>
          <p:cNvPr id="36" name="圓角矩形 35"/>
          <p:cNvSpPr/>
          <p:nvPr/>
        </p:nvSpPr>
        <p:spPr>
          <a:xfrm>
            <a:off x="7046119" y="352425"/>
            <a:ext cx="1552575" cy="62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七月</a:t>
            </a:r>
          </a:p>
        </p:txBody>
      </p:sp>
      <p:sp>
        <p:nvSpPr>
          <p:cNvPr id="37" name="圓角矩形 36"/>
          <p:cNvSpPr/>
          <p:nvPr/>
        </p:nvSpPr>
        <p:spPr>
          <a:xfrm>
            <a:off x="5350669" y="369888"/>
            <a:ext cx="1552575" cy="62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六月</a:t>
            </a:r>
          </a:p>
        </p:txBody>
      </p:sp>
      <p:sp>
        <p:nvSpPr>
          <p:cNvPr id="38" name="圓角矩形 37"/>
          <p:cNvSpPr/>
          <p:nvPr/>
        </p:nvSpPr>
        <p:spPr>
          <a:xfrm>
            <a:off x="3655219" y="369888"/>
            <a:ext cx="1552575" cy="62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五月</a:t>
            </a:r>
          </a:p>
        </p:txBody>
      </p:sp>
      <p:sp>
        <p:nvSpPr>
          <p:cNvPr id="39" name="圓角矩形 38"/>
          <p:cNvSpPr/>
          <p:nvPr/>
        </p:nvSpPr>
        <p:spPr>
          <a:xfrm>
            <a:off x="1959769" y="369888"/>
            <a:ext cx="1552575" cy="62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四月</a:t>
            </a:r>
          </a:p>
        </p:txBody>
      </p:sp>
      <p:sp>
        <p:nvSpPr>
          <p:cNvPr id="40" name="圓角矩形 39"/>
          <p:cNvSpPr/>
          <p:nvPr/>
        </p:nvSpPr>
        <p:spPr>
          <a:xfrm>
            <a:off x="266700" y="1158876"/>
            <a:ext cx="1552575" cy="8048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群科甄選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特招報名</a:t>
            </a:r>
          </a:p>
        </p:txBody>
      </p:sp>
      <p:sp>
        <p:nvSpPr>
          <p:cNvPr id="41" name="圓角矩形 40"/>
          <p:cNvSpPr/>
          <p:nvPr/>
        </p:nvSpPr>
        <p:spPr>
          <a:xfrm>
            <a:off x="2006204" y="1150938"/>
            <a:ext cx="1552575" cy="8048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群科甄選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特招測驗</a:t>
            </a:r>
          </a:p>
        </p:txBody>
      </p:sp>
      <p:sp>
        <p:nvSpPr>
          <p:cNvPr id="42" name="圓角矩形 41"/>
          <p:cNvSpPr/>
          <p:nvPr/>
        </p:nvSpPr>
        <p:spPr>
          <a:xfrm>
            <a:off x="5368529" y="1150938"/>
            <a:ext cx="1552575" cy="8048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群</a:t>
            </a: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科甄選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特招放榜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2006204" y="4735514"/>
            <a:ext cx="1552575" cy="803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免試</a:t>
            </a:r>
            <a:endParaRPr lang="en-US" altLang="zh-TW" sz="20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變更就學區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843808" y="2708920"/>
            <a:ext cx="39242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免試入學篇</a:t>
            </a:r>
            <a:endParaRPr lang="en-US" altLang="zh-TW" sz="5400" dirty="0" smtClean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  <a:p>
            <a:r>
              <a:rPr lang="en-US" altLang="zh-TW" sz="2400" dirty="0" smtClean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~</a:t>
            </a:r>
            <a:r>
              <a:rPr lang="zh-TW" altLang="en-US" sz="2400" dirty="0" smtClean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高級中等學校（高中職）</a:t>
            </a:r>
            <a:r>
              <a:rPr lang="en-US" altLang="zh-TW" sz="2400" dirty="0" smtClean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~</a:t>
            </a:r>
            <a:endParaRPr lang="zh-TW" altLang="en-US" sz="2400" dirty="0" smtClean="0">
              <a:solidFill>
                <a:srgbClr val="0070C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kumimoji="0"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4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超額比序項目積分</a:t>
            </a:r>
            <a:endParaRPr lang="en-US" altLang="zh-TW" dirty="0" smtClean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4" name="文字版面配置區 12"/>
          <p:cNvSpPr txBox="1">
            <a:spLocks/>
          </p:cNvSpPr>
          <p:nvPr/>
        </p:nvSpPr>
        <p:spPr>
          <a:xfrm>
            <a:off x="251520" y="1844824"/>
            <a:ext cx="2698478" cy="5762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適性輔導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（上限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32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</p:txBody>
      </p:sp>
      <p:sp>
        <p:nvSpPr>
          <p:cNvPr id="5" name="文字版面配置區 15"/>
          <p:cNvSpPr txBox="1">
            <a:spLocks/>
          </p:cNvSpPr>
          <p:nvPr/>
        </p:nvSpPr>
        <p:spPr>
          <a:xfrm>
            <a:off x="179512" y="3068960"/>
            <a:ext cx="2914502" cy="3049587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畢業資格（</a:t>
            </a:r>
            <a:r>
              <a:rPr kumimoji="0" lang="en-US" altLang="zh-TW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6</a:t>
            </a: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志願選填（</a:t>
            </a:r>
            <a:r>
              <a:rPr kumimoji="0" lang="en-US" altLang="zh-TW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15</a:t>
            </a: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生涯規劃建議</a:t>
            </a:r>
            <a:endParaRPr kumimoji="0" lang="en-US" altLang="zh-TW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（</a:t>
            </a:r>
            <a:r>
              <a:rPr kumimoji="0" lang="en-US" altLang="zh-TW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6</a:t>
            </a: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就近入學（</a:t>
            </a:r>
            <a:r>
              <a:rPr kumimoji="0" lang="en-US" altLang="zh-TW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5</a:t>
            </a:r>
            <a:r>
              <a:rPr kumimoji="0" lang="zh-TW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zh-TW" alt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</p:txBody>
      </p:sp>
      <p:sp>
        <p:nvSpPr>
          <p:cNvPr id="6" name="文字版面配置區 13"/>
          <p:cNvSpPr txBox="1">
            <a:spLocks/>
          </p:cNvSpPr>
          <p:nvPr/>
        </p:nvSpPr>
        <p:spPr>
          <a:xfrm>
            <a:off x="3124918" y="1844824"/>
            <a:ext cx="2959250" cy="5762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多元學習表現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（上限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35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</p:txBody>
      </p:sp>
      <p:sp>
        <p:nvSpPr>
          <p:cNvPr id="7" name="文字版面配置區 16"/>
          <p:cNvSpPr txBox="1">
            <a:spLocks/>
          </p:cNvSpPr>
          <p:nvPr/>
        </p:nvSpPr>
        <p:spPr>
          <a:xfrm>
            <a:off x="3203848" y="3068960"/>
            <a:ext cx="2880320" cy="30495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均衡學習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(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新增資訊領域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)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（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9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品德表現（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10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服務表現（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10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才藝表現（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5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體適能（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6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本土語言認證</a:t>
            </a: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（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2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文字版面配置區 14"/>
          <p:cNvSpPr txBox="1">
            <a:spLocks/>
          </p:cNvSpPr>
          <p:nvPr/>
        </p:nvSpPr>
        <p:spPr>
          <a:xfrm>
            <a:off x="6079630" y="1988840"/>
            <a:ext cx="3064370" cy="5762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國中教育會考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（上限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33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</p:txBody>
      </p:sp>
      <p:sp>
        <p:nvSpPr>
          <p:cNvPr id="9" name="文字版面配置區 17"/>
          <p:cNvSpPr txBox="1">
            <a:spLocks/>
          </p:cNvSpPr>
          <p:nvPr/>
        </p:nvSpPr>
        <p:spPr>
          <a:xfrm>
            <a:off x="6228184" y="3140968"/>
            <a:ext cx="2482453" cy="28590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國文（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6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數學（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6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英文（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6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社會（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6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自然（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6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寫作（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3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  <a:endParaRPr kumimoji="0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4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適性輔導計分方式（上限 </a:t>
            </a:r>
            <a:r>
              <a:rPr lang="en-US" altLang="zh-TW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32 </a:t>
            </a: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分）</a:t>
            </a:r>
            <a:endParaRPr lang="zh-TW" altLang="en-US" sz="40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2063750"/>
            <a:ext cx="7796213" cy="3311525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666750" y="1727200"/>
            <a:ext cx="1781175" cy="10795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畢業資格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666750" y="2919413"/>
            <a:ext cx="1781175" cy="1117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志願選填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666750" y="4148139"/>
            <a:ext cx="1781175" cy="74612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生涯規劃建議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66750" y="5005388"/>
            <a:ext cx="17811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就近入學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600324" y="1727200"/>
            <a:ext cx="5860107" cy="10795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符合畢業資格： 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　修業資格： 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2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</a:t>
            </a:r>
            <a:endParaRPr lang="en-US" altLang="zh-TW" sz="20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（畢業條件：獎懲累積</a:t>
            </a:r>
            <a:r>
              <a:rPr lang="zh-TW" altLang="en-US" sz="2000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三大過以下、缺席時數不超過</a:t>
            </a:r>
            <a:r>
              <a:rPr lang="en-US" altLang="zh-TW" sz="2000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1/3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授課時數、七大領域至少</a:t>
            </a:r>
            <a:r>
              <a:rPr lang="zh-TW" altLang="en-US" sz="2000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四領域以上及格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600324" y="2919413"/>
            <a:ext cx="5788099" cy="111918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可填</a:t>
            </a:r>
            <a:r>
              <a:rPr lang="en-US" altLang="zh-TW" sz="2000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30</a:t>
            </a:r>
            <a:r>
              <a:rPr lang="zh-TW" altLang="en-US" sz="2000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個志願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，第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</a:t>
            </a:r>
            <a:r>
              <a:rPr lang="en-US" altLang="zh-TW" sz="20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3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志願：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15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分、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en-US" altLang="zh-TW" sz="20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志願序：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12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分、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7</a:t>
            </a:r>
            <a:r>
              <a:rPr lang="en-US" altLang="zh-TW" sz="20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9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志願序：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9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分、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10</a:t>
            </a:r>
            <a:r>
              <a:rPr lang="en-US" altLang="zh-TW" sz="20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12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志願序：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分、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13</a:t>
            </a:r>
            <a:r>
              <a:rPr lang="en-US" altLang="zh-TW" sz="20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15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志願序：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3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分、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16</a:t>
            </a:r>
            <a:r>
              <a:rPr lang="en-US" altLang="zh-TW" sz="20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30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志願：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 。</a:t>
            </a:r>
            <a:r>
              <a:rPr lang="zh-TW" altLang="en-US" sz="2000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同一職群連續選填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視為同一志願序。</a:t>
            </a:r>
            <a:endParaRPr lang="en-US" altLang="zh-TW" sz="20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600325" y="4151313"/>
            <a:ext cx="5710238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所報名之學校科系與「家長」、「導師」、「輔導教師」意見相符則各得 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2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分，合計 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2600325" y="5005388"/>
            <a:ext cx="5710238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桃連區或共同就學區學生得 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5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 idx="4294967295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共同就學區</a:t>
            </a:r>
            <a:r>
              <a:rPr lang="zh-TW" altLang="en-US" sz="2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（</a:t>
            </a:r>
            <a:r>
              <a:rPr lang="zh-TW" altLang="en-US" sz="24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林口、樹林、鶯歌、新莊、泰山）</a:t>
            </a:r>
            <a:endParaRPr lang="en-US" altLang="zh-TW" sz="2400" dirty="0" smtClean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168004" y="1946276"/>
            <a:ext cx="3245644" cy="3311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新莊高中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林口高中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樹林高中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丹鳳高中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泰山高中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恆毅中學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kern="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康橋國際高中</a:t>
            </a:r>
            <a:endParaRPr kumimoji="0" lang="en-US" altLang="zh-TW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</p:txBody>
      </p:sp>
      <p:sp>
        <p:nvSpPr>
          <p:cNvPr id="5" name="內容版面配置區 3"/>
          <p:cNvSpPr txBox="1">
            <a:spLocks/>
          </p:cNvSpPr>
          <p:nvPr/>
        </p:nvSpPr>
        <p:spPr>
          <a:xfrm>
            <a:off x="4496991" y="1946276"/>
            <a:ext cx="3814763" cy="331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鶯歌工商</a:t>
            </a:r>
            <a:endParaRPr kumimoji="0" lang="en-US" altLang="zh-TW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醒吾高中</a:t>
            </a:r>
            <a:endParaRPr kumimoji="0" lang="en-US" altLang="zh-TW" sz="2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POP1體W5" panose="02010609010101010101" pitchFamily="49" charset="-120"/>
              <a:ea typeface="華康POP1體W5" panose="02010609010101010101" pitchFamily="49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樹人家商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2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1"/>
          <p:cNvSpPr txBox="1">
            <a:spLocks noChangeArrowheads="1"/>
          </p:cNvSpPr>
          <p:nvPr/>
        </p:nvSpPr>
        <p:spPr bwMode="auto">
          <a:xfrm>
            <a:off x="2627784" y="3212976"/>
            <a:ext cx="64081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60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各</a:t>
            </a:r>
            <a:r>
              <a:rPr kumimoji="0" lang="zh-TW" altLang="en-US" sz="60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處室業務宣導</a:t>
            </a:r>
            <a:endParaRPr kumimoji="0" lang="en-US" altLang="zh-TW" sz="6000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1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160" y="180976"/>
            <a:ext cx="7947272" cy="1152525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多元學習計分方式（上限 </a:t>
            </a:r>
            <a:r>
              <a:rPr lang="en-US" altLang="zh-TW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35</a:t>
            </a: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 分）</a:t>
            </a:r>
            <a:endParaRPr lang="zh-TW" altLang="en-US" sz="40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2063750"/>
            <a:ext cx="7796213" cy="3311525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513160" y="1270000"/>
            <a:ext cx="17811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均衡學習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14350" y="2171701"/>
            <a:ext cx="1781175" cy="100171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品德表現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14350" y="3270250"/>
            <a:ext cx="1781175" cy="10096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服務表現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13160" y="4416425"/>
            <a:ext cx="17811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才藝表現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13160" y="5235575"/>
            <a:ext cx="17811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體適能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13160" y="6051550"/>
            <a:ext cx="17811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本土語言認證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2447925" y="1270000"/>
            <a:ext cx="6228531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健康與體育、藝術與人文、綜合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活動、</a:t>
            </a:r>
            <a:r>
              <a:rPr lang="zh-TW" altLang="en-US" sz="20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資訊</a:t>
            </a:r>
            <a:r>
              <a:rPr lang="zh-TW" altLang="en-US" sz="2000" dirty="0" smtClean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四領域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，五學期平均及格者各得 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3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分，合計 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9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分。</a:t>
            </a:r>
            <a:endParaRPr lang="en-US" altLang="zh-TW" sz="20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447925" y="2171701"/>
            <a:ext cx="6696075" cy="100171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銷過後</a:t>
            </a:r>
            <a:r>
              <a:rPr lang="zh-TW" altLang="en-US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，無記過或</a:t>
            </a:r>
            <a:r>
              <a:rPr lang="zh-TW" altLang="en-US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兩次（含）警告以下</a:t>
            </a:r>
            <a:r>
              <a:rPr lang="zh-TW" altLang="en-US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紀錄，得 </a:t>
            </a:r>
            <a:r>
              <a:rPr lang="en-US" altLang="zh-TW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分。</a:t>
            </a:r>
            <a:endParaRPr lang="en-US" altLang="zh-TW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功過相抵後</a:t>
            </a:r>
            <a:r>
              <a:rPr lang="zh-TW" altLang="en-US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獎勵紀錄，嘉獎每次</a:t>
            </a:r>
            <a:r>
              <a:rPr lang="en-US" altLang="zh-TW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0.5</a:t>
            </a:r>
            <a:r>
              <a:rPr lang="zh-TW" altLang="en-US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分，小功每次</a:t>
            </a:r>
            <a:r>
              <a:rPr lang="en-US" altLang="zh-TW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1.5</a:t>
            </a:r>
            <a:r>
              <a:rPr lang="zh-TW" altLang="en-US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分，上限 </a:t>
            </a:r>
            <a:r>
              <a:rPr lang="en-US" altLang="zh-TW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分。</a:t>
            </a:r>
            <a:endParaRPr lang="en-US" altLang="zh-TW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品德表現最高 </a:t>
            </a:r>
            <a:r>
              <a:rPr lang="en-US" altLang="zh-TW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10</a:t>
            </a:r>
            <a:r>
              <a:rPr lang="zh-TW" altLang="en-US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分。</a:t>
            </a:r>
            <a:endParaRPr lang="en-US" altLang="zh-TW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447925" y="3287714"/>
            <a:ext cx="6696075" cy="99218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6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擔任幹部表現優良，任滿一學期得 </a:t>
            </a:r>
            <a:r>
              <a:rPr lang="en-US" altLang="zh-TW" sz="16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2</a:t>
            </a:r>
            <a:r>
              <a:rPr lang="zh-TW" altLang="en-US" sz="16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分（</a:t>
            </a:r>
            <a:r>
              <a:rPr lang="zh-TW" altLang="en-US" sz="1600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幹部最多採認 </a:t>
            </a:r>
            <a:r>
              <a:rPr lang="en-US" altLang="zh-TW" sz="1600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1600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</a:t>
            </a:r>
            <a:r>
              <a:rPr lang="zh-TW" altLang="en-US" sz="16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）。</a:t>
            </a:r>
            <a:endParaRPr lang="en-US" altLang="zh-TW" sz="16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16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志願服務學習，每小時 </a:t>
            </a:r>
            <a:r>
              <a:rPr lang="en-US" altLang="zh-TW" sz="16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0.3</a:t>
            </a:r>
            <a:r>
              <a:rPr lang="zh-TW" altLang="en-US" sz="16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分。（若無幹部經驗，需服務 </a:t>
            </a:r>
            <a:r>
              <a:rPr lang="en-US" altLang="zh-TW" sz="1600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34</a:t>
            </a:r>
            <a:r>
              <a:rPr lang="zh-TW" altLang="en-US" sz="1600" b="1" dirty="0">
                <a:solidFill>
                  <a:srgbClr val="0070C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小時</a:t>
            </a:r>
            <a:r>
              <a:rPr lang="zh-TW" altLang="en-US" sz="16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sz="16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16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服務表現最高 </a:t>
            </a:r>
            <a:r>
              <a:rPr lang="en-US" altLang="zh-TW" sz="16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10</a:t>
            </a:r>
            <a:r>
              <a:rPr lang="zh-TW" altLang="en-US" sz="16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分。</a:t>
            </a:r>
            <a:endParaRPr lang="en-US" altLang="zh-TW" sz="16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47925" y="4416425"/>
            <a:ext cx="66960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參加全市性／區域性／全國性／國際性競賽得獎。最高可採計 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5 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分。</a:t>
            </a:r>
            <a:endParaRPr lang="en-US" altLang="zh-TW" sz="20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447925" y="5248275"/>
            <a:ext cx="66960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柔軟度、瞬發力、肌耐力、心肺耐力各單項達門檻標準者各得 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 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分。</a:t>
            </a:r>
            <a:endParaRPr lang="en-US" altLang="zh-TW" sz="20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體適能最高可採計 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 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分。</a:t>
            </a:r>
            <a:endParaRPr lang="en-US" altLang="zh-TW" sz="20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47925" y="6051550"/>
            <a:ext cx="66960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通過原住民語、客語、閩南語初級以上認證，取得主管機關核發證書，得 </a:t>
            </a:r>
            <a:r>
              <a:rPr lang="en-US" altLang="zh-TW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2 </a:t>
            </a:r>
            <a:r>
              <a:rPr lang="zh-TW" altLang="en-US" sz="20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分。</a:t>
            </a:r>
            <a:endParaRPr lang="en-US" altLang="zh-TW" sz="20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4294967295"/>
          </p:nvPr>
        </p:nvGraphicFramePr>
        <p:xfrm>
          <a:off x="0" y="1546225"/>
          <a:ext cx="9144000" cy="487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7714">
                <a:tc>
                  <a:txBody>
                    <a:bodyPr/>
                    <a:lstStyle/>
                    <a:p>
                      <a:pPr algn="ctr"/>
                      <a:endParaRPr lang="zh-TW" altLang="en-US" sz="2600" dirty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五專優先免試</a:t>
                      </a:r>
                      <a:endParaRPr lang="zh-TW" altLang="en-US" sz="26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五專免試</a:t>
                      </a:r>
                      <a:endParaRPr lang="zh-TW" altLang="en-US" sz="26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714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服務時數積分上限</a:t>
                      </a:r>
                      <a:endParaRPr lang="zh-TW" altLang="en-US" sz="2600" dirty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15</a:t>
                      </a:r>
                      <a:endParaRPr lang="zh-TW" altLang="en-US" sz="2600" dirty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7</a:t>
                      </a:r>
                      <a:endParaRPr lang="zh-TW" altLang="en-US" sz="2600" dirty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9768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班級幹部、小老師、社團幹部</a:t>
                      </a:r>
                      <a:endParaRPr lang="zh-TW" altLang="en-US" sz="2600" dirty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任滿一學期得２分</a:t>
                      </a:r>
                      <a:endParaRPr lang="en-US" altLang="zh-TW" sz="2800" dirty="0" smtClean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  <a:p>
                      <a:pPr algn="ctr"/>
                      <a:r>
                        <a:rPr lang="en-US" altLang="zh-TW" sz="24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同一學期同時擔任多項幹部，仍以２分計</a:t>
                      </a:r>
                      <a:r>
                        <a:rPr lang="en-US" altLang="zh-TW" sz="24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)</a:t>
                      </a:r>
                      <a:endParaRPr lang="zh-TW" altLang="en-US" sz="2400" dirty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任滿一學期得</a:t>
                      </a:r>
                      <a:r>
                        <a:rPr lang="en-US" altLang="zh-TW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分</a:t>
                      </a:r>
                      <a:endParaRPr lang="en-US" altLang="zh-TW" sz="2800" dirty="0" smtClean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（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同一學期同時擔任多項幹部，仍以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分計</a:t>
                      </a:r>
                      <a:r>
                        <a:rPr lang="zh-TW" altLang="en-US" sz="24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）</a:t>
                      </a:r>
                      <a:endParaRPr lang="zh-TW" altLang="en-US" sz="2400" dirty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946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參加校內外服務學習、社區服務、志工服務</a:t>
                      </a:r>
                      <a:endParaRPr lang="zh-TW" altLang="en-US" sz="2600" dirty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滿４小時得</a:t>
                      </a:r>
                      <a:r>
                        <a:rPr lang="en-US" altLang="zh-TW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分</a:t>
                      </a:r>
                      <a:endParaRPr lang="en-US" altLang="zh-TW" sz="2800" dirty="0" smtClean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（每１小時</a:t>
                      </a:r>
                      <a:r>
                        <a:rPr lang="en-US" altLang="zh-TW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0.25</a:t>
                      </a:r>
                      <a:r>
                        <a:rPr lang="zh-TW" altLang="en-US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分）</a:t>
                      </a:r>
                      <a:endParaRPr lang="en-US" altLang="zh-TW" sz="2800" dirty="0" smtClean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滿</a:t>
                      </a:r>
                      <a:r>
                        <a:rPr lang="en-US" altLang="zh-TW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8</a:t>
                      </a:r>
                      <a:r>
                        <a:rPr lang="zh-TW" altLang="en-US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小時得</a:t>
                      </a:r>
                      <a:r>
                        <a:rPr lang="en-US" altLang="zh-TW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分</a:t>
                      </a:r>
                      <a:endParaRPr lang="en-US" altLang="zh-TW" sz="2800" dirty="0" smtClean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1696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備註</a:t>
                      </a:r>
                      <a:endParaRPr lang="zh-TW" altLang="en-US" sz="2600" dirty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就學期間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未具幹部經驗，則服務時數須達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60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小時</a:t>
                      </a:r>
                      <a:endParaRPr lang="en-US" altLang="zh-TW" sz="3200" dirty="0" smtClean="0"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就學期間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未具幹部經驗，則服務時數須達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56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小時</a:t>
                      </a:r>
                      <a:endParaRPr lang="en-US" altLang="zh-TW" sz="2800" b="1" dirty="0" smtClean="0">
                        <a:solidFill>
                          <a:srgbClr val="FF0000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 marT="45723" marB="457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97404" cy="1152525"/>
          </a:xfrm>
        </p:spPr>
        <p:txBody>
          <a:bodyPr/>
          <a:lstStyle/>
          <a:p>
            <a:pPr>
              <a:defRPr/>
            </a:pPr>
            <a:r>
              <a:rPr lang="zh-TW" altLang="en-US" sz="48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有關服務時數規定</a:t>
            </a:r>
            <a:r>
              <a:rPr lang="en-US" altLang="zh-TW" sz="48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…</a:t>
            </a:r>
            <a:endParaRPr lang="zh-TW" altLang="en-US" sz="48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29841" y="1619251"/>
            <a:ext cx="8046615" cy="3311525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桃連區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擔任幹部表現優良，任滿一學期得</a:t>
            </a:r>
            <a:r>
              <a:rPr lang="en-US" altLang="zh-TW" sz="24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2</a:t>
            </a:r>
            <a:r>
              <a:rPr lang="zh-TW" altLang="en-US" sz="24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分。（最多</a:t>
            </a:r>
            <a:r>
              <a:rPr lang="en-US" altLang="zh-TW" sz="24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4</a:t>
            </a:r>
            <a:r>
              <a:rPr lang="zh-TW" altLang="en-US" sz="24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分）</a:t>
            </a:r>
          </a:p>
          <a:p>
            <a:pPr marL="742950" lvl="2" indent="-342900"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志願服務學習，每小時</a:t>
            </a:r>
            <a:r>
              <a:rPr lang="en-US" altLang="zh-TW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0.3</a:t>
            </a: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分。（無幹部經驗，</a:t>
            </a:r>
            <a:r>
              <a:rPr lang="zh-TW" altLang="en-US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需</a:t>
            </a:r>
            <a:r>
              <a:rPr lang="en-US" altLang="zh-TW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34</a:t>
            </a:r>
            <a:r>
              <a:rPr lang="zh-TW" altLang="en-US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小時</a:t>
            </a: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）</a:t>
            </a:r>
          </a:p>
          <a:p>
            <a:pPr marL="742950" lvl="2" indent="-342900"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服務表現最高</a:t>
            </a:r>
            <a:r>
              <a:rPr lang="en-US" altLang="zh-TW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10</a:t>
            </a: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分。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基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北區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每學期</a:t>
            </a: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服務滿</a:t>
            </a:r>
            <a:r>
              <a:rPr lang="en-US" altLang="zh-TW" sz="24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sz="24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小時以上</a:t>
            </a: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，得</a:t>
            </a:r>
            <a:r>
              <a:rPr lang="en-US" altLang="zh-TW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5</a:t>
            </a: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</a:t>
            </a:r>
            <a:endParaRPr lang="en-US" altLang="zh-TW" sz="2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本項目最高</a:t>
            </a:r>
            <a:r>
              <a:rPr lang="en-US" altLang="zh-TW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15</a:t>
            </a: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分，亦即國中在學期間</a:t>
            </a:r>
            <a:r>
              <a:rPr lang="zh-TW" altLang="en-US" sz="24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前五學期至少需有三學期各</a:t>
            </a: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有</a:t>
            </a:r>
            <a:r>
              <a:rPr lang="en-US" altLang="zh-TW" sz="24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sz="24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小時以上</a:t>
            </a: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之服務時數。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8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有關服務時數規定</a:t>
            </a:r>
            <a:r>
              <a:rPr lang="en-US" altLang="zh-TW" sz="48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…</a:t>
            </a:r>
            <a:endParaRPr lang="zh-TW" altLang="en-US" sz="48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1152525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國中教育會考計分方式（上限 </a:t>
            </a:r>
            <a:r>
              <a:rPr lang="en-US" altLang="zh-TW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33</a:t>
            </a: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 分）</a:t>
            </a:r>
            <a:endParaRPr lang="zh-TW" altLang="en-US" sz="40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2063750"/>
            <a:ext cx="7796213" cy="3311525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513160" y="1320800"/>
            <a:ext cx="17811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國文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13160" y="2176464"/>
            <a:ext cx="1781175" cy="72548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數學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13160" y="3014664"/>
            <a:ext cx="1781175" cy="72548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英文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13160" y="3852863"/>
            <a:ext cx="17811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社會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13160" y="4708525"/>
            <a:ext cx="17811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自然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13160" y="5575300"/>
            <a:ext cx="1781175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寫作</a:t>
            </a:r>
            <a:endParaRPr lang="en-US" altLang="zh-TW" sz="24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47925" y="1270001"/>
            <a:ext cx="2990850" cy="418147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積分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>
              <a:defRPr/>
            </a:pP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　精熟（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A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）：每科得 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　基礎（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B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）：每科得 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待加強（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C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）：每科得 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2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分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endParaRPr lang="en-US" altLang="zh-TW" sz="20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47925" y="5575300"/>
            <a:ext cx="5862638" cy="7429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en-US" altLang="zh-TW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5</a:t>
            </a: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級：得</a:t>
            </a:r>
            <a:r>
              <a:rPr lang="en-US" altLang="zh-TW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3</a:t>
            </a: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 ／ </a:t>
            </a:r>
            <a:r>
              <a:rPr lang="en-US" altLang="zh-TW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2</a:t>
            </a: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3</a:t>
            </a: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級：得</a:t>
            </a:r>
            <a:r>
              <a:rPr lang="en-US" altLang="zh-TW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2</a:t>
            </a: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 ／ </a:t>
            </a:r>
            <a:r>
              <a:rPr lang="en-US" altLang="zh-TW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級：得</a:t>
            </a:r>
            <a:r>
              <a:rPr lang="en-US" altLang="zh-TW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</a:t>
            </a:r>
            <a:endParaRPr lang="en-US" altLang="zh-TW" sz="24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516166" y="1282701"/>
            <a:ext cx="3448322" cy="418147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等級標示對應點數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Ａ＋＋：每科得 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7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點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Ａ＋：　每科得 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點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Ａ：　　每科得 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5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點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Ｂ＋＋：每科得 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點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Ｂ＋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: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　 每科得 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3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點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Ｂ：　　每科得 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2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點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Ｃ：　　每科得 </a:t>
            </a:r>
            <a:r>
              <a:rPr lang="en-US" altLang="zh-TW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</a:t>
            </a:r>
            <a:r>
              <a:rPr lang="zh-TW" altLang="en-US" sz="2200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點</a:t>
            </a:r>
            <a:endParaRPr lang="en-US" altLang="zh-TW" sz="22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defRPr/>
            </a:pPr>
            <a:endParaRPr lang="en-US" altLang="zh-TW" sz="2000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超額比序方式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2063750"/>
            <a:ext cx="7991475" cy="33115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若積分相同但招生名額不足分配時，將依下列順序進行比序：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總積分 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 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低收入戶學生優先 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 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適性輔導 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 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多元學習表現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 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教育會考 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志願序積分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 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 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 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教育會考等級標示總點數 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 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各單科成績標示（國、數、英、社、自）</a:t>
            </a:r>
            <a:endParaRPr lang="zh-TW" altLang="en-US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21"/>
          <p:cNvGrpSpPr>
            <a:grpSpLocks/>
          </p:cNvGrpSpPr>
          <p:nvPr/>
        </p:nvGrpSpPr>
        <p:grpSpPr bwMode="auto">
          <a:xfrm>
            <a:off x="514350" y="1257300"/>
            <a:ext cx="8086725" cy="4876800"/>
            <a:chOff x="685800" y="1257300"/>
            <a:chExt cx="10782300" cy="4876800"/>
          </a:xfrm>
        </p:grpSpPr>
        <p:pic>
          <p:nvPicPr>
            <p:cNvPr id="18445" name="圖片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257300"/>
              <a:ext cx="107823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橢圓 12"/>
            <p:cNvSpPr/>
            <p:nvPr/>
          </p:nvSpPr>
          <p:spPr>
            <a:xfrm>
              <a:off x="4540250" y="5026025"/>
              <a:ext cx="1511300" cy="5603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1987550" y="2574925"/>
              <a:ext cx="1511300" cy="5603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5870575" y="5048250"/>
              <a:ext cx="1511300" cy="5603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7010400" y="2574925"/>
              <a:ext cx="1511300" cy="5603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9505950" y="2574925"/>
              <a:ext cx="1511300" cy="5603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3321050" y="2574925"/>
              <a:ext cx="1511300" cy="5603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2171700" y="5026025"/>
              <a:ext cx="1511300" cy="5603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4600575" y="2559050"/>
              <a:ext cx="1511300" cy="558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5743575" y="2541588"/>
              <a:ext cx="1511300" cy="558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473380" cy="1152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志願選填小技巧：同一職群連續選填</a:t>
            </a:r>
            <a:endParaRPr lang="zh-TW" altLang="en-US" sz="40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57400" y="3511551"/>
            <a:ext cx="3619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FF0000"/>
                </a:solidFill>
                <a:latin typeface="+mn-lt"/>
                <a:ea typeface="華康POP1體W5" panose="02010609010101010101" pitchFamily="49" charset="-120"/>
              </a:rPr>
              <a:t>１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586538" y="3521076"/>
            <a:ext cx="3619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FF0000"/>
                </a:solidFill>
                <a:latin typeface="+mn-lt"/>
                <a:ea typeface="華康POP1體W5" panose="02010609010101010101" pitchFamily="49" charset="-120"/>
              </a:rPr>
              <a:t>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860032" y="3501008"/>
            <a:ext cx="3619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FF0000"/>
                </a:solidFill>
                <a:latin typeface="+mn-lt"/>
                <a:ea typeface="華康POP1體W5" panose="02010609010101010101" pitchFamily="49" charset="-120"/>
              </a:rPr>
              <a:t>４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790950" y="3521076"/>
            <a:ext cx="3619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FF0000"/>
                </a:solidFill>
                <a:latin typeface="+mn-lt"/>
                <a:ea typeface="華康POP1體W5" panose="02010609010101010101" pitchFamily="49" charset="-120"/>
              </a:rPr>
              <a:t>３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876550" y="3521076"/>
            <a:ext cx="3619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FF0000"/>
                </a:solidFill>
                <a:latin typeface="+mn-lt"/>
                <a:ea typeface="華康POP1體W5" panose="02010609010101010101" pitchFamily="49" charset="-120"/>
              </a:rPr>
              <a:t>２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790950" y="5903914"/>
            <a:ext cx="361950" cy="4603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002060"/>
                </a:solidFill>
                <a:latin typeface="+mn-lt"/>
                <a:ea typeface="華康POP1體W5" panose="02010609010101010101" pitchFamily="49" charset="-120"/>
              </a:rPr>
              <a:t>１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767513" y="5937251"/>
            <a:ext cx="361950" cy="4619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002060"/>
                </a:solidFill>
                <a:latin typeface="+mn-lt"/>
                <a:ea typeface="華康POP1體W5" panose="02010609010101010101" pitchFamily="49" charset="-120"/>
              </a:rPr>
              <a:t>２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684294" y="5934076"/>
            <a:ext cx="361950" cy="4619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002060"/>
                </a:solidFill>
                <a:latin typeface="+mn-lt"/>
                <a:ea typeface="華康POP1體W5" panose="02010609010101010101" pitchFamily="49" charset="-120"/>
              </a:rPr>
              <a:t>３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3707904" y="1157288"/>
            <a:ext cx="4896544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600" b="1" dirty="0">
                <a:solidFill>
                  <a:srgbClr val="FFFF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技職分</a:t>
            </a:r>
            <a:r>
              <a:rPr lang="en-US" altLang="zh-TW" sz="2600" b="1" dirty="0">
                <a:solidFill>
                  <a:srgbClr val="FFFF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15</a:t>
            </a:r>
            <a:r>
              <a:rPr lang="zh-TW" altLang="en-US" sz="2600" b="1" dirty="0">
                <a:solidFill>
                  <a:srgbClr val="FFFF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職群，普通科不列其中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403226"/>
            <a:ext cx="8029575" cy="1152525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桃連區優先免試各國中分配名額  </a:t>
            </a:r>
            <a:r>
              <a:rPr lang="zh-TW" altLang="en-US" sz="36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（</a:t>
            </a:r>
            <a:r>
              <a:rPr lang="en-US" altLang="zh-TW" sz="36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110</a:t>
            </a:r>
            <a:r>
              <a:rPr lang="zh-TW" altLang="en-US" sz="36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年為例）</a:t>
            </a:r>
            <a:endParaRPr lang="zh-TW" altLang="en-US" sz="40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1676401"/>
            <a:ext cx="7796213" cy="36988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92944" y="1555750"/>
          <a:ext cx="7439025" cy="3114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39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911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基本分配名額</a:t>
                      </a:r>
                      <a:endParaRPr lang="zh-TW" altLang="en-US" sz="26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武陵高中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中大壢中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桃園高中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2</a:t>
                      </a:r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陽明高中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2</a:t>
                      </a:r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壽山高中</a:t>
                      </a:r>
                      <a:endParaRPr lang="zh-TW" altLang="en-US" sz="26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13</a:t>
                      </a:r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(</a:t>
                      </a:r>
                      <a:r>
                        <a:rPr lang="zh-TW" altLang="en-US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今年會減少</a:t>
                      </a:r>
                      <a:r>
                        <a:rPr lang="en-US" altLang="zh-TW" sz="26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)</a:t>
                      </a:r>
                      <a:endParaRPr lang="zh-TW" altLang="en-US" sz="2600" dirty="0" smtClean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403226"/>
            <a:ext cx="8029575" cy="1152525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桃連區優先免試各國中分配名額</a:t>
            </a:r>
            <a:endParaRPr lang="zh-TW" altLang="en-US" sz="40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1676401"/>
            <a:ext cx="7796213" cy="36988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92944" y="1555751"/>
          <a:ext cx="7439025" cy="4753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8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4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0172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增額分配名額</a:t>
                      </a:r>
                      <a:endParaRPr lang="zh-TW" altLang="en-US" sz="26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6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大園高中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至善高中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名</a:t>
                      </a:r>
                      <a:endParaRPr lang="zh-TW" altLang="en-US" sz="2000" kern="1200" dirty="0" smtClean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桃園高中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新興高中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2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名</a:t>
                      </a:r>
                      <a:endParaRPr lang="zh-TW" altLang="en-US" sz="2000" kern="1200" dirty="0" smtClean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陽明高中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振聲高中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2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名</a:t>
                      </a:r>
                      <a:endParaRPr lang="zh-TW" altLang="en-US" sz="2000" kern="1200" dirty="0" smtClean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內壢高中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大興高中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名</a:t>
                      </a:r>
                      <a:endParaRPr lang="zh-TW" altLang="en-US" sz="2000" kern="1200" dirty="0" smtClean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中壢高商國貿科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啟英高中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2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名</a:t>
                      </a:r>
                      <a:endParaRPr lang="zh-TW" altLang="en-US" sz="2000" kern="1200" dirty="0" smtClean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北科附工機械科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育達高中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名</a:t>
                      </a:r>
                      <a:endParaRPr lang="zh-TW" altLang="en-US" sz="2000" kern="1200" dirty="0" smtClean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41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壽山高中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國貿科、應用英語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各 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1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 名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治平高中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普通科、綜合高中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普通科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2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名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綜合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1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名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1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</a:rPr>
                        <a:t>光啟高中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華康POP1體W5" panose="02010609010101010101" pitchFamily="49" charset="-120"/>
                        <a:ea typeface="華康POP1體W5" panose="02010609010101010101" pitchFamily="49" charset="-12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1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名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六和高中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2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華康POP1體W5" panose="02010609010101010101" pitchFamily="49" charset="-120"/>
                          <a:ea typeface="華康POP1體W5" panose="02010609010101010101" pitchFamily="49" charset="-120"/>
                          <a:cs typeface="+mn-cs"/>
                        </a:rPr>
                        <a:t>名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7797404" cy="1152525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變更就學區（桃連</a:t>
            </a:r>
            <a:r>
              <a:rPr lang="en-US" altLang="zh-TW" sz="4000" dirty="0" smtClean="0">
                <a:latin typeface="華康POP1體W9" panose="02010609010101010101" pitchFamily="49" charset="-120"/>
                <a:ea typeface="華康POP1體W9" panose="02010609010101010101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基北）</a:t>
            </a:r>
            <a:endParaRPr lang="zh-TW" altLang="en-US" sz="40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-324544" y="980728"/>
            <a:ext cx="7776864" cy="375510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非基北區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國中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畢業生，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如有下列特殊因素之一者，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得向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本委員會提出變更就學區之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申請：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學生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就讀或畢業國中學籍所在之免試就學區，未設置學生適性選擇的高級中等</a:t>
            </a: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學校課程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群別或產業特殊需求類科者</a:t>
            </a: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  <a:endParaRPr lang="en-US" altLang="zh-TW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學生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因</a:t>
            </a:r>
            <a:r>
              <a:rPr lang="zh-TW" altLang="en-US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搬家遷徙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至本區居住者（檢附具體證明文件）。 </a:t>
            </a:r>
            <a:endParaRPr lang="en-US" altLang="zh-TW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學生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在</a:t>
            </a:r>
            <a:r>
              <a:rPr lang="zh-TW" altLang="en-US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國中階段跨區就學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，但未遷移戶籍，並</a:t>
            </a:r>
            <a:r>
              <a:rPr lang="zh-TW" altLang="en-US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計畫返回本區戶籍所在地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就讀高級</a:t>
            </a: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中等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學校者（檢附具體證明文件）。 </a:t>
            </a:r>
            <a:endParaRPr lang="en-US" altLang="zh-TW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其他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經核定之特殊</a:t>
            </a: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情形。（如：</a:t>
            </a:r>
            <a:r>
              <a:rPr lang="zh-TW" altLang="en-US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父母工作地遷徙、依親</a:t>
            </a: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zh-TW" altLang="en-US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22532" name="文字方塊 4"/>
          <p:cNvSpPr txBox="1">
            <a:spLocks noChangeArrowheads="1"/>
          </p:cNvSpPr>
          <p:nvPr/>
        </p:nvSpPr>
        <p:spPr bwMode="auto">
          <a:xfrm>
            <a:off x="7164288" y="3564791"/>
            <a:ext cx="1979712" cy="255454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FFFF00"/>
                </a:solidFill>
                <a:latin typeface="華康POP1體W5" pitchFamily="49" charset="-120"/>
                <a:ea typeface="華康POP1體W5" pitchFamily="49" charset="-120"/>
              </a:rPr>
              <a:t>注意：基北區計分與超額比序方式、志願選填技巧皆與桃連區不同，詳情請參閱附件基北區超額比序項目積分對照表。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7452320" y="116632"/>
            <a:ext cx="1552575" cy="8143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四月底</a:t>
            </a:r>
            <a:endParaRPr lang="en-US" altLang="zh-TW" sz="2400" b="1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提出申請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843808" y="2708920"/>
            <a:ext cx="39242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其他管道篇</a:t>
            </a:r>
            <a:endParaRPr lang="en-US" altLang="zh-TW" sz="5400" dirty="0" smtClean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  <a:p>
            <a:endParaRPr lang="zh-TW" altLang="en-US" sz="2400" dirty="0" smtClean="0">
              <a:solidFill>
                <a:srgbClr val="0070C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kumimoji="0"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4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1"/>
          <p:cNvSpPr txBox="1">
            <a:spLocks noChangeArrowheads="1"/>
          </p:cNvSpPr>
          <p:nvPr/>
        </p:nvSpPr>
        <p:spPr bwMode="auto">
          <a:xfrm>
            <a:off x="4139952" y="3068960"/>
            <a:ext cx="4463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72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教 務 處</a:t>
            </a:r>
            <a:endParaRPr kumimoji="0" lang="en-US" altLang="zh-TW" sz="7200" dirty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96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8446" y="244476"/>
            <a:ext cx="6073874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藝才班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39552" y="1772816"/>
            <a:ext cx="7796213" cy="42037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報名資格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條件：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取得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聯合</a:t>
            </a:r>
            <a:r>
              <a:rPr lang="zh-TW" altLang="en-US" sz="28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術科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測驗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成績，並通過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藝術才能資賦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優異鑑定者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教育會考成績</a:t>
            </a:r>
            <a:endParaRPr lang="en-US" altLang="zh-TW" sz="2800" b="1" dirty="0" smtClean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甄選辦法：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甄選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總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成績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：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聯合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術科測驗各科成績加權後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總分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教育會考成績：須通過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各校訂定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門檻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分發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錄取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方式：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依甄選總成績高低排序產生選校登記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序號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26628" name="文字方塊 3"/>
          <p:cNvSpPr txBox="1">
            <a:spLocks noChangeArrowheads="1"/>
          </p:cNvSpPr>
          <p:nvPr/>
        </p:nvSpPr>
        <p:spPr bwMode="auto">
          <a:xfrm>
            <a:off x="3059832" y="1124744"/>
            <a:ext cx="6121004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種類：美術類、音樂類、舞蹈類專長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406401"/>
            <a:ext cx="7797404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體育班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725091" y="1660525"/>
            <a:ext cx="7796213" cy="37020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報名資格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條件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運動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成績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優良，或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具運動潛能之國中畢業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學生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甄選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辦法（各校自訂）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術科測試成績</a:t>
            </a:r>
            <a:endParaRPr lang="en-US" altLang="zh-TW" sz="2800" b="1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過去競</a:t>
            </a:r>
            <a:r>
              <a:rPr lang="zh-TW" altLang="en-US" sz="28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賽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成績／得獎紀錄</a:t>
            </a:r>
            <a:endParaRPr lang="en-US" altLang="zh-TW" sz="2800" b="1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分發錄取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方式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依各校甄選辦法之總成績高低排序，擇優錄取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279401"/>
            <a:ext cx="7797404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科學班</a:t>
            </a:r>
            <a:r>
              <a:rPr lang="zh-TW" altLang="en-US" sz="3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（武陵高中科學班為例）</a:t>
            </a:r>
            <a:endParaRPr lang="zh-TW" altLang="en-US" sz="30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1241426"/>
            <a:ext cx="7796213" cy="47275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報名資格</a:t>
            </a:r>
            <a:r>
              <a:rPr lang="zh-TW" altLang="en-US" sz="3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條件</a:t>
            </a:r>
            <a:endParaRPr lang="en-US" altLang="zh-TW" sz="3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於國民中學就學期間之表現，符合下列規定之一：</a:t>
            </a:r>
            <a:endParaRPr lang="en-US" altLang="zh-TW" sz="3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各校自行訂定之排名規則依序推薦。 </a:t>
            </a:r>
            <a:endParaRPr lang="en-US" altLang="zh-TW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經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各該主管教育行政機關鑑定為</a:t>
            </a:r>
            <a:r>
              <a:rPr lang="zh-TW" altLang="en-US" sz="36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數理資賦優異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者。 </a:t>
            </a:r>
            <a:endParaRPr lang="en-US" altLang="zh-TW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通過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「國際國中生</a:t>
            </a:r>
            <a:r>
              <a:rPr lang="zh-TW" altLang="en-US" sz="36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科學奧林匹亞競賽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」或「國際</a:t>
            </a:r>
            <a:r>
              <a:rPr lang="zh-TW" altLang="en-US" sz="36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數理奧林匹亞競賽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」</a:t>
            </a:r>
            <a:r>
              <a:rPr lang="zh-TW" altLang="en-US" sz="36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初選</a:t>
            </a:r>
            <a:r>
              <a:rPr lang="zh-TW" altLang="en-US" sz="3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，或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具備「亞太數學奧林匹亞競賽國家代表隊決選研習營」報名資格。 </a:t>
            </a:r>
            <a:endParaRPr lang="en-US" altLang="zh-TW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曾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獲教育部或國教署或科技部主辦有關數理科目之全國競賽（例如</a:t>
            </a:r>
            <a:r>
              <a:rPr lang="zh-TW" altLang="en-US" sz="36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全國中小學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科學</a:t>
            </a:r>
            <a:r>
              <a:rPr lang="zh-TW" altLang="en-US" sz="36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展覽會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）前三名或佳作</a:t>
            </a:r>
            <a:r>
              <a:rPr lang="zh-TW" altLang="en-US" sz="3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  <a:endParaRPr lang="en-US" altLang="zh-TW" sz="3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通過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心理素質</a:t>
            </a:r>
            <a:r>
              <a:rPr lang="zh-TW" altLang="en-US" sz="3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評估（學校老師觀察推薦）。</a:t>
            </a:r>
            <a:endParaRPr lang="en-US" altLang="zh-TW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723900" y="1873250"/>
            <a:ext cx="7796213" cy="27368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甄選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辦法</a:t>
            </a:r>
            <a:endParaRPr lang="en-US" altLang="zh-TW" sz="3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科學能力檢定</a:t>
            </a:r>
            <a:endParaRPr lang="en-US" altLang="zh-TW" sz="3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實驗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實作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分發錄取方式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　甄選總成績＝科學能力檢定成績＋實驗實作成績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9125" y="444501"/>
            <a:ext cx="7797404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科學班</a:t>
            </a:r>
            <a:r>
              <a:rPr lang="zh-TW" altLang="en-US" sz="3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（武陵高中科學班為例）</a:t>
            </a:r>
            <a:endParaRPr lang="zh-TW" altLang="en-US" sz="30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1"/>
            <a:ext cx="7797404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特色招生（專業群科甄選）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847725" y="1152526"/>
            <a:ext cx="7796213" cy="46974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每位考生限選擇「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一就學區一校系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」報名參加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甄選辦法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術科甄選：各校依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特色課程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發展，訂定以實驗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、面試、實作、表演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等方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式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進行甄選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得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視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需要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辦理書面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審查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不得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加考任何學科紙筆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測驗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得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參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採國中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教育會考成績作為錄取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門檻（如：北科附工）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分發錄取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方式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依各校自訂甄選總成績計算方式，擇優錄取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30724" name="文字方塊 3"/>
          <p:cNvSpPr txBox="1">
            <a:spLocks noChangeArrowheads="1"/>
          </p:cNvSpPr>
          <p:nvPr/>
        </p:nvSpPr>
        <p:spPr bwMode="auto">
          <a:xfrm>
            <a:off x="1907704" y="5736158"/>
            <a:ext cx="5616624" cy="10772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華康POP1體W9" pitchFamily="49" charset="-120"/>
                <a:ea typeface="華康POP1體W9" pitchFamily="49" charset="-120"/>
              </a:rPr>
              <a:t>請盡可能</a:t>
            </a:r>
            <a:r>
              <a:rPr lang="zh-TW" alt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華康POP1體W9" pitchFamily="49" charset="-120"/>
                <a:ea typeface="華康POP1體W9" pitchFamily="49" charset="-120"/>
              </a:rPr>
              <a:t>透過學校輔導室報名</a:t>
            </a:r>
            <a:r>
              <a:rPr lang="en-US" altLang="zh-TW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華康POP1體W9" pitchFamily="49" charset="-120"/>
                <a:ea typeface="華康POP1體W9" pitchFamily="49" charset="-120"/>
              </a:rPr>
              <a:t>,</a:t>
            </a:r>
          </a:p>
          <a:p>
            <a:r>
              <a:rPr lang="zh-TW" alt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華康POP1體W9" pitchFamily="49" charset="-120"/>
                <a:ea typeface="華康POP1體W9" pitchFamily="49" charset="-120"/>
              </a:rPr>
              <a:t>較</a:t>
            </a:r>
            <a:r>
              <a:rPr lang="zh-TW" alt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華康POP1體W9" pitchFamily="49" charset="-120"/>
                <a:ea typeface="華康POP1體W9" pitchFamily="49" charset="-120"/>
              </a:rPr>
              <a:t>有保障且不易混淆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7797404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技優甄審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1587501"/>
            <a:ext cx="8010525" cy="37877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報名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資格條件（招生對象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應屆畢（結）業生</a:t>
            </a:r>
            <a:r>
              <a:rPr lang="zh-TW" altLang="en-US" sz="26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技藝教育課程成績優良</a:t>
            </a: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  <a:endParaRPr lang="en-US" altLang="zh-TW" sz="2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註：應屆畢（結）業生，以技藝技能優良身分入學者，以就讀高級</a:t>
            </a:r>
            <a:endParaRPr lang="en-US" altLang="zh-TW" sz="2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中等學校</a:t>
            </a:r>
            <a:r>
              <a:rPr lang="zh-TW" altLang="en-US" sz="26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相關專業群、科為限</a:t>
            </a: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競賽成績優異（競賽種類詳見簡章）</a:t>
            </a:r>
            <a:endParaRPr lang="en-US" altLang="zh-TW" sz="2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領有</a:t>
            </a: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丙級以上技術士證或相當於丙級以上之單一級技術士證</a:t>
            </a: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（一般國中生較少具備此項條件）</a:t>
            </a:r>
            <a:endParaRPr lang="en-US" altLang="zh-TW" sz="2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31748" name="文字方塊 3"/>
          <p:cNvSpPr txBox="1">
            <a:spLocks noChangeArrowheads="1"/>
          </p:cNvSpPr>
          <p:nvPr/>
        </p:nvSpPr>
        <p:spPr bwMode="auto">
          <a:xfrm>
            <a:off x="5076056" y="980728"/>
            <a:ext cx="3744416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800" b="1" dirty="0">
                <a:latin typeface="華康POP1體W5" pitchFamily="49" charset="-120"/>
                <a:ea typeface="華康POP1體W5" pitchFamily="49" charset="-120"/>
              </a:rPr>
              <a:t>僅</a:t>
            </a:r>
            <a:r>
              <a:rPr lang="zh-TW" altLang="en-US" sz="28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限技藝班學生</a:t>
            </a:r>
            <a:r>
              <a:rPr lang="zh-TW" altLang="en-US" sz="2800" b="1" dirty="0">
                <a:latin typeface="華康POP1體W5" pitchFamily="49" charset="-120"/>
                <a:ea typeface="華康POP1體W5" pitchFamily="49" charset="-120"/>
              </a:rPr>
              <a:t>參加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66750" y="1155700"/>
            <a:ext cx="7829550" cy="52197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甄選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辦法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可選定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一科多校</a:t>
            </a:r>
            <a:endParaRPr lang="en-US" altLang="zh-TW" sz="2800" b="1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書面審查積分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 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A. B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 兩分項計分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 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A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項：競賽、展覽、或領有技術士證積分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 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B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項：國中技藝教育學程成績優良項目積分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zh-TW" altLang="en-US" sz="2800" b="1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A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、</a:t>
            </a:r>
            <a:r>
              <a:rPr lang="en-US" altLang="zh-TW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B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項擇優採計。</a:t>
            </a:r>
            <a:endParaRPr lang="en-US" altLang="zh-TW" sz="2800" b="1" dirty="0" smtClean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14350" y="434975"/>
            <a:ext cx="7797404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技優甄審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4110" y="93664"/>
            <a:ext cx="7797403" cy="1150937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技優甄審積分參考表</a:t>
            </a:r>
            <a:endParaRPr lang="zh-TW" altLang="en-US" sz="40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2063750"/>
            <a:ext cx="7796213" cy="33115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pic>
        <p:nvPicPr>
          <p:cNvPr id="33796" name="圖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016000"/>
            <a:ext cx="837247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198439"/>
            <a:ext cx="7797404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實用技能學程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827584" y="3429000"/>
            <a:ext cx="7796213" cy="2222129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報名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資格條件（招生對象</a:t>
            </a: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公</a:t>
            </a: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私立國民</a:t>
            </a:r>
            <a:r>
              <a:rPr lang="zh-TW" altLang="en-US" sz="2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中學畢（結</a:t>
            </a: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r>
              <a:rPr lang="zh-TW" altLang="en-US" sz="2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業生</a:t>
            </a:r>
            <a:endParaRPr lang="en-US" altLang="zh-TW" sz="24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不論是否修習技藝教育皆可報名參加</a:t>
            </a:r>
            <a:endParaRPr lang="en-US" altLang="zh-TW" sz="2400" b="1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34820" name="文字方塊 3"/>
          <p:cNvSpPr txBox="1">
            <a:spLocks noChangeArrowheads="1"/>
          </p:cNvSpPr>
          <p:nvPr/>
        </p:nvSpPr>
        <p:spPr bwMode="auto">
          <a:xfrm>
            <a:off x="899592" y="1844824"/>
            <a:ext cx="64807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zh-TW" altLang="en-US" sz="3200" b="1" dirty="0">
                <a:latin typeface="華康POP1體W5" pitchFamily="49" charset="-120"/>
                <a:ea typeface="華康POP1體W5" pitchFamily="49" charset="-120"/>
              </a:rPr>
              <a:t>特色</a:t>
            </a:r>
            <a:r>
              <a:rPr lang="zh-TW" altLang="en-US" sz="3200" b="1" dirty="0" smtClean="0">
                <a:latin typeface="華康POP1體W5" pitchFamily="49" charset="-120"/>
                <a:ea typeface="華康POP1體W5" pitchFamily="49" charset="-120"/>
              </a:rPr>
              <a:t>：</a:t>
            </a:r>
            <a:endParaRPr lang="en-US" altLang="zh-TW" sz="3200" b="1" dirty="0" smtClean="0">
              <a:latin typeface="華康POP1體W5" pitchFamily="49" charset="-120"/>
              <a:ea typeface="華康POP1體W5" pitchFamily="49" charset="-120"/>
            </a:endParaRPr>
          </a:p>
          <a:p>
            <a:pPr eaLnBrk="1" hangingPunct="1"/>
            <a:r>
              <a:rPr lang="zh-TW" altLang="en-US" sz="2600" dirty="0" smtClean="0">
                <a:latin typeface="華康POP1體W5" pitchFamily="49" charset="-120"/>
                <a:ea typeface="華康POP1體W5" pitchFamily="49" charset="-120"/>
              </a:rPr>
              <a:t>以</a:t>
            </a:r>
            <a:r>
              <a:rPr lang="zh-TW" altLang="en-US" sz="2600" dirty="0">
                <a:latin typeface="華康POP1體W5" pitchFamily="49" charset="-120"/>
                <a:ea typeface="華康POP1體W5" pitchFamily="49" charset="-120"/>
              </a:rPr>
              <a:t>就業技能為導向，實習課程較多，理論課程較少（課程設計非升學導向）</a:t>
            </a:r>
            <a:endParaRPr lang="zh-TW" altLang="en-US" sz="2600" b="1" dirty="0">
              <a:latin typeface="華康POP1體W5" pitchFamily="49" charset="-120"/>
              <a:ea typeface="華康POP1體W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160" y="1"/>
            <a:ext cx="7797403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認識「綜合高中」</a:t>
            </a:r>
            <a:r>
              <a:rPr lang="en-US" altLang="zh-TW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/>
            </a:r>
            <a:br>
              <a:rPr lang="en-US" altLang="zh-TW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</a:br>
            <a:r>
              <a:rPr lang="zh-TW" altLang="en-US" sz="36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（透過高中職免試管道）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83568" y="1268760"/>
            <a:ext cx="7615238" cy="4597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特色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兼具</a:t>
            </a:r>
            <a:r>
              <a:rPr lang="zh-TW" altLang="en-US" sz="28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高中與高職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雙重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特質，兼顧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學生升學與就業的需求，同時設置普通科與職業類科課程，藉試探、輔導等歷程，協助學生自由選讀，以達適性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發展。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高一課程以試探為主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，高二開始則依學生適</a:t>
            </a:r>
            <a:r>
              <a:rPr lang="zh-TW" altLang="en-US" sz="28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性發展分化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，提供</a:t>
            </a:r>
            <a:r>
              <a:rPr lang="zh-TW" altLang="en-US" sz="28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性向未定或性向多元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之學生延後分化並獲得適性發展之機會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進入綜合高中一年後，再依據自己的學習成就、能力、興趣選擇高中升學目標（一般大學院校）、高職升學目標（科技大學、四技二專）、或就業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目標。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綜合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高中採學年學分制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課程中有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55.5%-72.7%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是選修課程，學生可以依自己的興趣、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能力與需要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自由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選讀，修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滿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160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學分以上即可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  <a:cs typeface="Times New Roman" panose="02020603050405020304" pitchFamily="18" charset="0"/>
              </a:rPr>
              <a:t>畢業。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3556" name="文字方塊 3"/>
          <p:cNvSpPr txBox="1">
            <a:spLocks noChangeArrowheads="1"/>
          </p:cNvSpPr>
          <p:nvPr/>
        </p:nvSpPr>
        <p:spPr bwMode="auto">
          <a:xfrm>
            <a:off x="1016794" y="5613401"/>
            <a:ext cx="7379494" cy="83099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latin typeface="華康POP1體W5" pitchFamily="49" charset="-120"/>
                <a:ea typeface="華康POP1體W5" pitchFamily="49" charset="-120"/>
              </a:rPr>
              <a:t>109</a:t>
            </a:r>
            <a:r>
              <a:rPr lang="zh-TW" altLang="en-US" sz="2400" dirty="0" smtClean="0">
                <a:solidFill>
                  <a:srgbClr val="FFFF00"/>
                </a:solidFill>
                <a:latin typeface="華康POP1體W5" pitchFamily="49" charset="-120"/>
                <a:ea typeface="華康POP1體W5" pitchFamily="49" charset="-120"/>
              </a:rPr>
              <a:t>學年</a:t>
            </a:r>
            <a:r>
              <a:rPr lang="zh-TW" altLang="en-US" sz="2400" dirty="0">
                <a:solidFill>
                  <a:srgbClr val="FFFF00"/>
                </a:solidFill>
                <a:latin typeface="華康POP1體W5" pitchFamily="49" charset="-120"/>
                <a:ea typeface="華康POP1體W5" pitchFamily="49" charset="-120"/>
              </a:rPr>
              <a:t>度桃連區綜合高中開設學校：馬祖高中、中壢高商、治平高中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44450"/>
            <a:ext cx="8229600" cy="1143000"/>
          </a:xfrm>
        </p:spPr>
        <p:txBody>
          <a:bodyPr/>
          <a:lstStyle/>
          <a:p>
            <a:r>
              <a:rPr lang="zh-TW" altLang="en-US" sz="4000" smtClean="0">
                <a:solidFill>
                  <a:srgbClr val="3517E7"/>
                </a:solidFill>
                <a:ea typeface="標楷體" pitchFamily="65" charset="-120"/>
              </a:rPr>
              <a:t>怎麼樣才能拿到國中畢業證書？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87450"/>
            <a:ext cx="8407400" cy="52657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103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日「桃園縣國民中學學生成績評量作業補充規定」第十二條規定：學生修業期滿，能否准予畢業，須同時符合下列各款之規定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Tx/>
              <a:buNone/>
              <a:defRPr/>
            </a:pPr>
            <a:r>
              <a:rPr lang="en-US" altLang="zh-TW" sz="28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學生實際出席日數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不含公、喪、病假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，須達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六學期總出席日數之三分之二以上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學生日常生活表現六學期成績依教師輔導與管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之相關規定，辦理功過相抵、獎懲實施、懲罰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及改過銷過等事項，且依規定程序審核通過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，其記錄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未達三大過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三小過等同一大過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學生學習領域畢業成績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至少有四大領域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之畢業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成績每領域均達丙等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六十分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5541" y="109539"/>
            <a:ext cx="7797403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進修學校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755576" y="1628800"/>
            <a:ext cx="7796213" cy="451643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報名資格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條件</a:t>
            </a:r>
            <a:endParaRPr lang="en-US" altLang="zh-TW" sz="3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國民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中學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畢業生（含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應屆、非應屆、具同等學力資格、非學校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型態</a:t>
            </a:r>
            <a:endParaRPr lang="en-US" altLang="zh-TW" sz="3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實驗教育），不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受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就學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區域範圍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限制。</a:t>
            </a:r>
            <a:endParaRPr lang="en-US" altLang="zh-TW" sz="3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甄選辦法</a:t>
            </a:r>
            <a:endParaRPr lang="en-US" altLang="zh-TW" sz="3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入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管道一：免試</a:t>
            </a:r>
            <a:endParaRPr lang="en-US" altLang="zh-TW" sz="3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入學管道二：獨招（免試續招），採現場報名。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分發錄取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方式</a:t>
            </a:r>
            <a:endParaRPr lang="en-US" altLang="zh-TW" sz="3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學生報名人數未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超過免試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續招核定名額者，全額錄取。 </a:t>
            </a:r>
            <a:endParaRPr lang="en-US" altLang="zh-TW" sz="3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學生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報名人數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超過核定</a:t>
            </a:r>
            <a:r>
              <a:rPr lang="zh-TW" altLang="en-US" sz="3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招生名額者，採比序方式錄取</a:t>
            </a:r>
            <a:r>
              <a:rPr lang="zh-TW" altLang="en-US" sz="3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  <a:endParaRPr lang="en-US" altLang="zh-TW" sz="3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24580" name="文字方塊 3"/>
          <p:cNvSpPr txBox="1">
            <a:spLocks noChangeArrowheads="1"/>
          </p:cNvSpPr>
          <p:nvPr/>
        </p:nvSpPr>
        <p:spPr bwMode="auto">
          <a:xfrm>
            <a:off x="4427984" y="980728"/>
            <a:ext cx="4320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32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特色：大多於夜間</a:t>
            </a:r>
            <a:r>
              <a:rPr lang="zh-TW" altLang="en-US" sz="3200" b="1" dirty="0" smtClean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上課</a:t>
            </a:r>
            <a:endParaRPr lang="zh-TW" altLang="en-US" sz="3200" b="1" dirty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198439"/>
            <a:ext cx="7797404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實用技能學程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969964"/>
            <a:ext cx="7796213" cy="5329237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甄選</a:t>
            </a:r>
            <a:r>
              <a:rPr lang="zh-TW" altLang="en-US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辦法（招生方式／作業程序</a:t>
            </a:r>
            <a:r>
              <a:rPr lang="zh-TW" altLang="en-US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書面審查積分</a:t>
            </a:r>
            <a:endParaRPr lang="en-US" altLang="zh-TW" sz="2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所有分發對象 ，依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下列順序進行</a:t>
            </a: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分發 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：</a:t>
            </a:r>
            <a:endParaRPr lang="en-US" altLang="zh-TW" sz="2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en-US" altLang="zh-TW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1.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曾</a:t>
            </a: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選習</a:t>
            </a:r>
            <a:r>
              <a:rPr lang="zh-TW" altLang="en-US" sz="20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國中技藝教育應屆畢（結）業生 </a:t>
            </a: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為第一優先分發對象 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  <a:endParaRPr lang="en-US" altLang="zh-TW" sz="20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en-US" altLang="zh-TW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2.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曾</a:t>
            </a: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選習國中技藝教育 非應屆畢（結）業生 為第二優先分發對象 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  <a:endParaRPr lang="en-US" altLang="zh-TW" sz="2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en-US" altLang="zh-TW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3.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未曾</a:t>
            </a: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選習國中技藝教育應屆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畢（</a:t>
            </a: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結）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業</a:t>
            </a: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生 為第三優先分發對象 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  <a:endParaRPr lang="en-US" altLang="zh-TW" sz="2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en-US" altLang="zh-TW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4.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未曾</a:t>
            </a: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選習國中技藝教育非應屆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畢</a:t>
            </a: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（結）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業</a:t>
            </a:r>
            <a:r>
              <a:rPr lang="zh-TW" altLang="en-US" sz="2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生 為第四優先分發對象 </a:t>
            </a: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。</a:t>
            </a:r>
            <a:endParaRPr lang="en-US" altLang="zh-TW" sz="20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0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endParaRPr lang="zh-TW" altLang="en-US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34821" name="文字方塊 4"/>
          <p:cNvSpPr txBox="1">
            <a:spLocks noChangeArrowheads="1"/>
          </p:cNvSpPr>
          <p:nvPr/>
        </p:nvSpPr>
        <p:spPr bwMode="auto">
          <a:xfrm>
            <a:off x="1043608" y="5157192"/>
            <a:ext cx="7366397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200" b="1" dirty="0">
                <a:latin typeface="華康POP1體W5" pitchFamily="49" charset="-120"/>
                <a:ea typeface="華康POP1體W5" pitchFamily="49" charset="-120"/>
              </a:rPr>
              <a:t>上述各對象，依其</a:t>
            </a:r>
            <a:r>
              <a:rPr lang="zh-TW" altLang="en-US" sz="2200" b="1" dirty="0">
                <a:solidFill>
                  <a:srgbClr val="0070C0"/>
                </a:solidFill>
                <a:latin typeface="華康POP1體W5" pitchFamily="49" charset="-120"/>
                <a:ea typeface="華康POP1體W5" pitchFamily="49" charset="-120"/>
              </a:rPr>
              <a:t>志願順序</a:t>
            </a:r>
            <a:r>
              <a:rPr lang="zh-TW" altLang="en-US" sz="2200" b="1" dirty="0">
                <a:latin typeface="華康POP1體W5" pitchFamily="49" charset="-120"/>
                <a:ea typeface="華康POP1體W5" pitchFamily="49" charset="-120"/>
              </a:rPr>
              <a:t>進行分發（</a:t>
            </a:r>
            <a:r>
              <a:rPr lang="zh-TW" altLang="en-US" sz="22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技藝競賽得獎、低收入戶／中低收入戶、技藝班成績優良</a:t>
            </a:r>
            <a:r>
              <a:rPr lang="zh-TW" altLang="en-US" sz="2200" b="1" dirty="0">
                <a:latin typeface="華康POP1體W5" pitchFamily="49" charset="-120"/>
                <a:ea typeface="華康POP1體W5" pitchFamily="49" charset="-120"/>
              </a:rPr>
              <a:t>皆可加分，優先錄取）</a:t>
            </a:r>
            <a:endParaRPr lang="en-US" altLang="zh-TW" sz="2200" b="1" dirty="0">
              <a:latin typeface="華康POP1體W5" pitchFamily="49" charset="-120"/>
              <a:ea typeface="華康POP1體W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216" y="149226"/>
            <a:ext cx="7797403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輪調班（建教</a:t>
            </a:r>
            <a:r>
              <a:rPr lang="zh-TW" altLang="en-US" dirty="0">
                <a:latin typeface="華康POP1體W9" panose="02010609010101010101" pitchFamily="49" charset="-120"/>
                <a:ea typeface="華康POP1體W9" panose="02010609010101010101" pitchFamily="49" charset="-120"/>
              </a:rPr>
              <a:t>合作</a:t>
            </a: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班）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5541" y="2852936"/>
            <a:ext cx="7796213" cy="3141464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報名</a:t>
            </a: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資格條件</a:t>
            </a: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（主要招生</a:t>
            </a: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對象</a:t>
            </a: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家境清寒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想兼顧工作和學業（半工半讀）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想習得一技之長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職業傾向明顯、對學科較不擅長或缺乏興趣，但</a:t>
            </a: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欲</a:t>
            </a: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取得高中畢業證書者</a:t>
            </a:r>
            <a:endParaRPr lang="en-US" altLang="zh-TW" sz="2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35844" name="文字方塊 3"/>
          <p:cNvSpPr txBox="1">
            <a:spLocks noChangeArrowheads="1"/>
          </p:cNvSpPr>
          <p:nvPr/>
        </p:nvSpPr>
        <p:spPr bwMode="auto">
          <a:xfrm>
            <a:off x="515542" y="1149351"/>
            <a:ext cx="825936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sz="2600" dirty="0">
                <a:latin typeface="華康POP1體W5" pitchFamily="49" charset="-120"/>
                <a:ea typeface="華康POP1體W5" pitchFamily="49" charset="-120"/>
              </a:rPr>
              <a:t>特色：透過</a:t>
            </a:r>
            <a:r>
              <a:rPr lang="zh-TW" altLang="en-US" sz="26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學校與合作機構</a:t>
            </a:r>
            <a:r>
              <a:rPr lang="zh-TW" altLang="en-US" sz="2600" dirty="0">
                <a:latin typeface="華康POP1體W5" pitchFamily="49" charset="-120"/>
                <a:ea typeface="華康POP1體W5" pitchFamily="49" charset="-120"/>
              </a:rPr>
              <a:t>之間的合作安排，讓學生可以在學校中修習一般科目及</a:t>
            </a:r>
            <a:r>
              <a:rPr lang="zh-TW" altLang="en-US" sz="26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職業專業課程</a:t>
            </a:r>
            <a:r>
              <a:rPr lang="zh-TW" altLang="en-US" sz="2600" dirty="0">
                <a:latin typeface="華康POP1體W5" pitchFamily="49" charset="-120"/>
                <a:ea typeface="華康POP1體W5" pitchFamily="49" charset="-120"/>
              </a:rPr>
              <a:t>，又可以到相關行業職場接受</a:t>
            </a:r>
            <a:r>
              <a:rPr lang="zh-TW" altLang="en-US" sz="2600" b="1" dirty="0">
                <a:solidFill>
                  <a:srgbClr val="FF0000"/>
                </a:solidFill>
                <a:latin typeface="華康POP1體W5" pitchFamily="49" charset="-120"/>
                <a:ea typeface="華康POP1體W5" pitchFamily="49" charset="-120"/>
              </a:rPr>
              <a:t>職業技能訓練</a:t>
            </a:r>
            <a:r>
              <a:rPr lang="zh-TW" altLang="en-US" sz="2600" dirty="0">
                <a:latin typeface="華康POP1體W5" pitchFamily="49" charset="-120"/>
                <a:ea typeface="華康POP1體W5" pitchFamily="49" charset="-120"/>
              </a:rPr>
              <a:t>，以利於就業準備的一種職業教育方案。</a:t>
            </a:r>
            <a:endParaRPr lang="zh-TW" altLang="en-US" sz="2600" b="1" dirty="0">
              <a:solidFill>
                <a:srgbClr val="FF0000"/>
              </a:solidFill>
              <a:latin typeface="華康POP1體W5" pitchFamily="49" charset="-120"/>
              <a:ea typeface="華康POP1體W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4350" y="1365250"/>
            <a:ext cx="7796213" cy="44386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學生權益受「高級中等學校建教合作實施及建教生權益保障法」保障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三年免學費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畢業可取得日校畢業證書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建教生權益比照勞基法，享勞健保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薪資有保障（符合勞基法規定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24000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元／月）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工作時間有保障（週休二日、不得超時工作、未滿</a:t>
            </a:r>
            <a:r>
              <a:rPr lang="en-US" altLang="zh-TW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16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歲須於晚間八點前下班）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在廠實習期間，學校導師每個月至少兩次前往實習廠家進行關懷訪查，有狀況可即時反映、申訴保護管道通暢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zh-TW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91741" y="212726"/>
            <a:ext cx="7797403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輪調班（建教</a:t>
            </a:r>
            <a:r>
              <a:rPr lang="zh-TW" altLang="en-US" dirty="0">
                <a:latin typeface="華康POP1體W9" panose="02010609010101010101" pitchFamily="49" charset="-120"/>
                <a:ea typeface="華康POP1體W9" panose="02010609010101010101" pitchFamily="49" charset="-120"/>
              </a:rPr>
              <a:t>合作</a:t>
            </a: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班）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733425" y="2063750"/>
            <a:ext cx="7796213" cy="33115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甄選辦法（招生方式／作業程序）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面試（儀態、表達能力）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性向測驗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分發錄取方式（比序）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依各校甄選評分結果，擇優錄取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63166" y="593726"/>
            <a:ext cx="7797403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輪調班（建教</a:t>
            </a:r>
            <a:r>
              <a:rPr lang="zh-TW" altLang="en-US" dirty="0">
                <a:latin typeface="華康POP1體W9" panose="02010609010101010101" pitchFamily="49" charset="-120"/>
                <a:ea typeface="華康POP1體W9" panose="02010609010101010101" pitchFamily="49" charset="-120"/>
              </a:rPr>
              <a:t>合作</a:t>
            </a: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班）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616744" y="114301"/>
            <a:ext cx="7797404" cy="1152525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認識「五專」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idx="4294967295"/>
          </p:nvPr>
        </p:nvSpPr>
        <p:spPr>
          <a:xfrm>
            <a:off x="616744" y="1152525"/>
            <a:ext cx="7992666" cy="497046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國中</a:t>
            </a:r>
            <a:r>
              <a:rPr lang="zh-TW" altLang="en-US" sz="2800" b="1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畢業生升讀五專</a:t>
            </a:r>
            <a:r>
              <a:rPr lang="zh-TW" altLang="en-US" sz="2800" b="1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優勢</a:t>
            </a:r>
            <a:endParaRPr lang="en-US" altLang="zh-TW" sz="2800" b="1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師資：多為取得碩博士資格、專業證照、且具實務經驗的大學師資。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教學設備完善：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ｅ</a:t>
            </a: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化教學設備與環境，廣設乙丙級證照考場，提供學習專業技能最佳環境。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課程理論實務並重：五年一貫課程設計，除理論外亦重視實驗、實習、實作演練，部分科組亦會安排職場實習機會，有利就業接軌。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收費：前三年學費可獲補助。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多元進路：畢業後取得「副學士」學位，可就業亦可升讀二技或參加四技、一般大學之插大轉學考（直接升讀大學三年級）。</a:t>
            </a:r>
            <a:endParaRPr lang="en-US" altLang="zh-TW" sz="2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635" y="177801"/>
            <a:ext cx="7797403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五專優先免試</a:t>
            </a:r>
            <a:endParaRPr lang="zh-TW" altLang="en-US" sz="36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03635" y="1079500"/>
            <a:ext cx="8049815" cy="58801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報名資格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條件</a:t>
            </a:r>
            <a:endParaRPr lang="en-US" altLang="zh-TW" sz="34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公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私立國民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中學應屆畢業生。</a:t>
            </a:r>
            <a:endParaRPr lang="en-US" altLang="zh-TW" sz="3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甄選辦法：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全國</a:t>
            </a:r>
            <a:r>
              <a:rPr lang="zh-TW" altLang="en-US" sz="36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一區，電腦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分發</a:t>
            </a:r>
            <a:endParaRPr lang="en-US" altLang="zh-TW" sz="3400" b="1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志願序（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可填</a:t>
            </a:r>
            <a:r>
              <a:rPr lang="en-US" altLang="zh-TW" sz="34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30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個志願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sz="34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多元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學習表現 （競賽、</a:t>
            </a:r>
            <a:r>
              <a:rPr lang="zh-TW" altLang="en-US" sz="34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服務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學習</a:t>
            </a:r>
            <a:r>
              <a:rPr lang="en-US" altLang="zh-TW" sz="34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需</a:t>
            </a:r>
            <a:r>
              <a:rPr lang="en-US" altLang="zh-TW" sz="34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60</a:t>
            </a:r>
            <a:r>
              <a:rPr lang="zh-TW" altLang="en-US" sz="34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小時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sz="34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技藝優良（上限 </a:t>
            </a:r>
            <a:r>
              <a:rPr lang="en-US" altLang="zh-TW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3 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分，技藝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教育課程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平均總成績 達 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90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分以上者得 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3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分、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80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分以上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未滿 </a:t>
            </a:r>
            <a:r>
              <a:rPr lang="en-US" altLang="zh-TW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90 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者得 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2.5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分、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70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 以上未滿 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80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分者得 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1.5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分、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60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分以上未滿 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70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分者得 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sz="34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弱勢身分（</a:t>
            </a:r>
            <a:r>
              <a:rPr lang="zh-TW" altLang="en-US" sz="3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低收入戶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者採計 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3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分， </a:t>
            </a:r>
            <a:r>
              <a:rPr lang="zh-TW" altLang="en-US" sz="3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中低收入戶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、</a:t>
            </a:r>
            <a:r>
              <a:rPr lang="zh-TW" altLang="en-US" sz="3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直系血親尊親屬支領失業給付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或</a:t>
            </a:r>
            <a:r>
              <a:rPr lang="zh-TW" altLang="en-US" sz="3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特殊境遇家庭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子女身分者 採計 </a:t>
            </a:r>
            <a:r>
              <a:rPr lang="en-US" altLang="zh-TW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1.5 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sz="34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均衡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學習（國中前五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學期健</a:t>
            </a:r>
            <a:r>
              <a:rPr lang="zh-TW" altLang="en-US" sz="3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體、藝文、綜合領域</a:t>
            </a:r>
            <a:r>
              <a:rPr lang="zh-TW" altLang="en-US" sz="34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成績）</a:t>
            </a:r>
            <a:endParaRPr lang="en-US" altLang="zh-TW" sz="34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 smtClean="0">
                <a:solidFill>
                  <a:srgbClr val="FB7929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國中</a:t>
            </a:r>
            <a:r>
              <a:rPr lang="zh-TW" altLang="en-US" sz="3400" dirty="0">
                <a:solidFill>
                  <a:srgbClr val="FB7929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教育</a:t>
            </a:r>
            <a:r>
              <a:rPr lang="zh-TW" altLang="en-US" sz="3400" dirty="0" smtClean="0">
                <a:solidFill>
                  <a:srgbClr val="FB7929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會考</a:t>
            </a:r>
            <a:endParaRPr lang="en-US" altLang="zh-TW" sz="3400" dirty="0" smtClean="0">
              <a:solidFill>
                <a:srgbClr val="FB7929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 smtClean="0">
                <a:solidFill>
                  <a:srgbClr val="FB7929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寫作測驗　（註：部分學校科系未採</a:t>
            </a:r>
            <a:r>
              <a:rPr lang="zh-TW" altLang="en-US" sz="3400" dirty="0">
                <a:solidFill>
                  <a:srgbClr val="FB7929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計教育會考</a:t>
            </a:r>
            <a:r>
              <a:rPr lang="zh-TW" altLang="en-US" sz="3400" dirty="0" smtClean="0">
                <a:solidFill>
                  <a:srgbClr val="FB7929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成績　＊國立學校、護理系必採計）</a:t>
            </a:r>
            <a:endParaRPr lang="en-US" altLang="zh-TW" sz="3400" dirty="0" smtClean="0">
              <a:solidFill>
                <a:srgbClr val="FB7929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350" y="109539"/>
            <a:ext cx="7797404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五專免試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90550" y="1109664"/>
            <a:ext cx="8035529" cy="565943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報名資格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條件</a:t>
            </a:r>
            <a:endParaRPr lang="en-US" altLang="zh-TW" sz="3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公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私立國民中學（含高中附設國中部）應屆、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非應屆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畢業生或具同等學力者。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甄選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辦法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多元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學習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表現（</a:t>
            </a:r>
            <a:r>
              <a:rPr lang="zh-TW" altLang="en-US" sz="3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服務時數須達</a:t>
            </a:r>
            <a:r>
              <a:rPr lang="en-US" altLang="zh-TW" sz="3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56</a:t>
            </a:r>
            <a:r>
              <a:rPr lang="zh-TW" altLang="en-US" sz="38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小時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sz="3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技藝優良（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技藝教育課程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平均總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成績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達 </a:t>
            </a:r>
            <a:r>
              <a:rPr lang="en-US" altLang="zh-TW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90 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分以上者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得 </a:t>
            </a:r>
            <a:r>
              <a:rPr lang="en-US" altLang="zh-TW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3 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、</a:t>
            </a:r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80 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分以上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未滿 </a:t>
            </a:r>
            <a:r>
              <a:rPr lang="en-US" altLang="zh-TW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90 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分者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得 </a:t>
            </a:r>
            <a:r>
              <a:rPr lang="en-US" altLang="zh-TW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2 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分、</a:t>
            </a:r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60 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以上未滿 </a:t>
            </a:r>
            <a:r>
              <a:rPr lang="en-US" altLang="zh-TW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80 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分者得</a:t>
            </a:r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 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分。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弱勢身分（</a:t>
            </a:r>
            <a:r>
              <a:rPr lang="zh-TW" altLang="en-US" sz="3800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低</a:t>
            </a:r>
            <a:r>
              <a:rPr lang="zh-TW" altLang="en-US" sz="38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收入戶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、</a:t>
            </a:r>
            <a:r>
              <a:rPr lang="zh-TW" altLang="en-US" sz="38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中低</a:t>
            </a:r>
            <a:r>
              <a:rPr lang="zh-TW" altLang="en-US" sz="3800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收入戶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、</a:t>
            </a:r>
            <a:r>
              <a:rPr lang="zh-TW" altLang="en-US" sz="38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直系血親尊親屬支領失業給付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及</a:t>
            </a:r>
            <a:r>
              <a:rPr lang="zh-TW" altLang="en-US" sz="38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特殊境遇家庭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子女身分者給予 </a:t>
            </a:r>
            <a:r>
              <a:rPr lang="en-US" altLang="zh-TW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2 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分）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均衡學習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適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性</a:t>
            </a:r>
            <a:r>
              <a:rPr lang="zh-TW" altLang="en-US" sz="38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輔導</a:t>
            </a:r>
            <a:endParaRPr lang="en-US" altLang="zh-TW" sz="38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800" dirty="0" smtClean="0">
                <a:solidFill>
                  <a:srgbClr val="FB7929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國中</a:t>
            </a:r>
            <a:r>
              <a:rPr lang="zh-TW" altLang="en-US" sz="3800" dirty="0">
                <a:solidFill>
                  <a:srgbClr val="FB7929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教育</a:t>
            </a:r>
            <a:r>
              <a:rPr lang="zh-TW" altLang="en-US" sz="3800" dirty="0" smtClean="0">
                <a:solidFill>
                  <a:srgbClr val="FB7929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會考</a:t>
            </a:r>
            <a:endParaRPr lang="en-US" altLang="zh-TW" sz="3800" dirty="0" smtClean="0">
              <a:solidFill>
                <a:srgbClr val="FB7929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800" dirty="0" smtClean="0">
                <a:solidFill>
                  <a:srgbClr val="FB7929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招生</a:t>
            </a:r>
            <a:r>
              <a:rPr lang="zh-TW" altLang="en-US" sz="3800" dirty="0">
                <a:solidFill>
                  <a:srgbClr val="FB7929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學校自訂</a:t>
            </a:r>
            <a:endParaRPr lang="en-US" altLang="zh-TW" sz="3800" dirty="0">
              <a:solidFill>
                <a:srgbClr val="FB7929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515541" y="1838326"/>
            <a:ext cx="7796213" cy="33115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分發錄取方式（比序</a:t>
            </a: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）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不</a:t>
            </a: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設定報名門檻條件，由各招生學校訂定積分採計項目、</a:t>
            </a: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權重、與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　</a:t>
            </a: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同分</a:t>
            </a: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比序項目順序</a:t>
            </a:r>
            <a:endParaRPr lang="en-US" altLang="zh-TW" sz="2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</a:t>
            </a: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北、中、南三區</a:t>
            </a: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，可同時報名三區，每人</a:t>
            </a:r>
            <a:r>
              <a:rPr lang="zh-TW" altLang="en-US" sz="2600" b="1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限選一</a:t>
            </a:r>
            <a:r>
              <a:rPr lang="zh-TW" altLang="en-US" sz="26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區報到</a:t>
            </a:r>
            <a:endParaRPr lang="en-US" altLang="zh-TW" sz="2600" b="1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2600" b="1" dirty="0" smtClean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報名時限選一校</a:t>
            </a: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，現場</a:t>
            </a:r>
            <a:r>
              <a:rPr lang="zh-TW" altLang="en-US" sz="2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撕榜登記</a:t>
            </a: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分發，報名人數不足核定名額則全數錄取。</a:t>
            </a:r>
            <a:endParaRPr lang="en-US" altLang="zh-TW" sz="2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五專免試</a:t>
            </a:r>
            <a:endParaRPr lang="zh-TW" altLang="en-US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65101"/>
            <a:ext cx="7987035" cy="1152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特色招生（考試分發入學）</a:t>
            </a:r>
            <a:r>
              <a:rPr lang="en-US" altLang="zh-TW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/>
            </a:r>
            <a:br>
              <a:rPr lang="en-US" altLang="zh-TW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</a:b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（</a:t>
            </a:r>
            <a:r>
              <a:rPr lang="en-US" altLang="zh-TW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110</a:t>
            </a: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年為例）</a:t>
            </a:r>
            <a:endParaRPr lang="zh-TW" altLang="en-US" sz="4000" dirty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751285" y="1470026"/>
            <a:ext cx="7796213" cy="45624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特色：招收具有語文或數理專長學生，加強國際觀與邏輯思考能力。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辦理學校：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大園高中（國際文憑課程</a:t>
            </a:r>
            <a:r>
              <a:rPr lang="en-US" altLang="zh-TW" sz="2600" dirty="0" err="1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IBDP</a:t>
            </a: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專班）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成績應達國中教育會考錄取門檻</a:t>
            </a:r>
            <a:r>
              <a:rPr lang="en-US" altLang="zh-TW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(</a:t>
            </a:r>
            <a:r>
              <a:rPr lang="en-US" altLang="zh-TW" sz="2600" dirty="0" err="1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2A3B</a:t>
            </a:r>
            <a:r>
              <a:rPr lang="en-US" altLang="zh-TW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特色招生考試分發入學測驗成績（主要分發依據，六月底進行考試）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600" dirty="0" smtClean="0">
                <a:latin typeface="華康POP1體W5" panose="02010609010101010101" pitchFamily="49" charset="-120"/>
                <a:ea typeface="華康POP1體W5" panose="02010609010101010101" pitchFamily="49" charset="-120"/>
              </a:rPr>
              <a:t>加考英文閱讀及短文寫作</a:t>
            </a:r>
            <a:endParaRPr lang="en-US" altLang="zh-TW" sz="2600" dirty="0" smtClean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272CFD"/>
                </a:solidFill>
                <a:ea typeface="標楷體" pitchFamily="65" charset="-120"/>
              </a:rPr>
              <a:t>學期成績不及格怎麼辦？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zh-TW" altLang="zh-TW" sz="4000" smtClean="0">
                <a:latin typeface="標楷體" pitchFamily="65" charset="-120"/>
                <a:ea typeface="標楷體" pitchFamily="65" charset="-120"/>
              </a:rPr>
              <a:t>如學期末拿到成績單發現有領域成績不及格的情形，</a:t>
            </a:r>
            <a:r>
              <a:rPr lang="zh-TW" altLang="zh-TW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學校將於下個學期第</a:t>
            </a:r>
            <a:r>
              <a:rPr lang="en-US" altLang="zh-TW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周利用早自習的時間進行各科的補考或補交作業的方式進行補救</a:t>
            </a:r>
            <a:r>
              <a:rPr lang="zh-TW" altLang="zh-TW" sz="4000" smtClean="0">
                <a:latin typeface="標楷體" pitchFamily="65" charset="-120"/>
                <a:ea typeface="標楷體" pitchFamily="65" charset="-120"/>
              </a:rPr>
              <a:t>，同學務必把握此次補救的時間，避免造成無法領取到畢業證書的情形發生。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07704" y="2852936"/>
            <a:ext cx="59046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特殊生適性管道篇</a:t>
            </a:r>
            <a:endParaRPr lang="en-US" altLang="zh-TW" sz="5400" dirty="0" smtClean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  <a:p>
            <a:endParaRPr lang="zh-TW" altLang="en-US" sz="2400" dirty="0" smtClean="0">
              <a:solidFill>
                <a:srgbClr val="0070C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kumimoji="0"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4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華康POP1體W9" panose="02010609010101010101" pitchFamily="49" charset="-120"/>
                <a:ea typeface="華康POP1體W9" panose="02010609010101010101" pitchFamily="49" charset="-120"/>
              </a:rPr>
              <a:t>報名資格</a:t>
            </a:r>
            <a:endParaRPr lang="en-US" altLang="zh-TW" sz="4000" dirty="0" smtClean="0">
              <a:latin typeface="華康POP1體W9" panose="02010609010101010101" pitchFamily="49" charset="-120"/>
              <a:ea typeface="華康POP1體W9" panose="02010609010101010101" pitchFamily="49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gray">
          <a:xfrm>
            <a:off x="755576" y="1844824"/>
            <a:ext cx="7796213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/>
            </a:r>
            <a:b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</a:b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/>
            </a:r>
            <a:b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</a:b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1.</a:t>
            </a:r>
            <a:r>
              <a:rPr kumimoji="0" lang="zh-TW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特教通報網登錄有案之確認個案</a:t>
            </a: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/>
            </a:r>
            <a:b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</a:b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/>
            </a:r>
            <a:b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</a:b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2.</a:t>
            </a:r>
            <a:r>
              <a:rPr kumimoji="0" lang="zh-TW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>領有鑑輔會核發之教育證明之學生</a:t>
            </a: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  <a:t/>
            </a:r>
            <a:b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POP1體W5" panose="02010609010101010101" pitchFamily="49" charset="-120"/>
                <a:ea typeface="華康POP1體W5" panose="02010609010101010101" pitchFamily="49" charset="-120"/>
                <a:cs typeface="+mn-cs"/>
              </a:rPr>
            </a:br>
            <a:r>
              <a:rPr kumimoji="0" lang="en-US" altLang="zh-TW" sz="5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altLang="zh-TW" sz="5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zh-TW" altLang="en-US" sz="5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24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圓角矩形 33"/>
          <p:cNvSpPr/>
          <p:nvPr/>
        </p:nvSpPr>
        <p:spPr>
          <a:xfrm>
            <a:off x="294085" y="282575"/>
            <a:ext cx="7465219" cy="6223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特 教 生 適 性 輔 導 安 置</a:t>
            </a:r>
            <a:endParaRPr lang="zh-TW" altLang="en-US" sz="2400" b="1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572691" y="1084263"/>
            <a:ext cx="2095500" cy="8048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特殊教育學校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3098006" y="1125538"/>
            <a:ext cx="2125266" cy="8048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高級中學校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集中式特教班</a:t>
            </a:r>
            <a:endParaRPr lang="en-US" altLang="zh-TW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5725716" y="1108076"/>
            <a:ext cx="2237184" cy="8048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B0F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高級中等學校</a:t>
            </a:r>
            <a:endParaRPr lang="en-US" altLang="zh-TW" sz="2400" b="1" dirty="0">
              <a:solidFill>
                <a:srgbClr val="00B0F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33" name="內容版面配置區 25"/>
          <p:cNvSpPr txBox="1">
            <a:spLocks/>
          </p:cNvSpPr>
          <p:nvPr/>
        </p:nvSpPr>
        <p:spPr>
          <a:xfrm>
            <a:off x="3098006" y="2114550"/>
            <a:ext cx="2125266" cy="33115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28600" indent="-228600" algn="ctr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defRPr/>
            </a:pPr>
            <a:r>
              <a:rPr lang="zh-TW" altLang="en-US" sz="2400" b="1" cap="all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參加能力評估依結果唱名安置</a:t>
            </a:r>
            <a:endParaRPr lang="en-US" altLang="zh-TW" sz="2400" b="1" cap="all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35" name="內容版面配置區 25"/>
          <p:cNvSpPr txBox="1">
            <a:spLocks/>
          </p:cNvSpPr>
          <p:nvPr/>
        </p:nvSpPr>
        <p:spPr>
          <a:xfrm>
            <a:off x="572691" y="2128838"/>
            <a:ext cx="2095500" cy="33115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28600" indent="-228600" algn="ctr"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defRPr/>
            </a:pPr>
            <a:r>
              <a:rPr lang="zh-TW" altLang="en-US" sz="2400" b="1" cap="all" dirty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審查後直接安置</a:t>
            </a:r>
            <a:endParaRPr lang="en-US" altLang="zh-TW" sz="2400" b="1" cap="all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3" name="內容版面配置區 25"/>
          <p:cNvSpPr>
            <a:spLocks noGrp="1"/>
          </p:cNvSpPr>
          <p:nvPr>
            <p:ph sz="quarter" idx="4294967295"/>
          </p:nvPr>
        </p:nvSpPr>
        <p:spPr>
          <a:xfrm>
            <a:off x="5617369" y="2051051"/>
            <a:ext cx="2421731" cy="33115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轉銜資料綜合評估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按科別選填志願</a:t>
            </a:r>
            <a:endParaRPr lang="en-US" altLang="zh-TW" sz="2400" b="1" dirty="0" smtClean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solidFill>
                  <a:schemeClr val="tx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不分障礙類別安置</a:t>
            </a:r>
            <a:endParaRPr lang="zh-TW" altLang="en-US" sz="2400" b="1" dirty="0">
              <a:solidFill>
                <a:schemeClr val="tx1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272CFD"/>
                </a:solidFill>
                <a:ea typeface="標楷體" pitchFamily="65" charset="-120"/>
              </a:rPr>
              <a:t>段考缺考怎麼補考？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485775" y="1482725"/>
            <a:ext cx="8229600" cy="3170238"/>
          </a:xfrm>
        </p:spPr>
        <p:txBody>
          <a:bodyPr/>
          <a:lstStyle/>
          <a:p>
            <a:r>
              <a:rPr lang="zh-TW" altLang="en-US" sz="3600" b="1" smtClean="0">
                <a:solidFill>
                  <a:schemeClr val="accent2"/>
                </a:solidFill>
                <a:ea typeface="標楷體" pitchFamily="65" charset="-120"/>
              </a:rPr>
              <a:t>務必於事前先完成請假手續</a:t>
            </a:r>
            <a:r>
              <a:rPr lang="zh-TW" altLang="zh-TW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1800" b="1" smtClean="0">
              <a:ea typeface="標楷體" pitchFamily="65" charset="-120"/>
            </a:endParaRPr>
          </a:p>
          <a:p>
            <a:r>
              <a:rPr lang="zh-TW" altLang="en-US" sz="3600" b="1" smtClean="0">
                <a:solidFill>
                  <a:srgbClr val="008000"/>
                </a:solidFill>
                <a:ea typeface="標楷體" pitchFamily="65" charset="-120"/>
              </a:rPr>
              <a:t>銷假後返校檢附請假證明立即當日進行補考。</a:t>
            </a:r>
            <a:endParaRPr lang="en-US" altLang="zh-TW" sz="1800" b="1" smtClean="0">
              <a:solidFill>
                <a:srgbClr val="008000"/>
              </a:solidFill>
              <a:ea typeface="標楷體" pitchFamily="65" charset="-120"/>
            </a:endParaRPr>
          </a:p>
          <a:p>
            <a:r>
              <a:rPr lang="zh-TW" altLang="en-US" sz="3600" b="1" smtClean="0">
                <a:solidFill>
                  <a:srgbClr val="008000"/>
                </a:solidFill>
                <a:ea typeface="標楷體" pitchFamily="65" charset="-120"/>
              </a:rPr>
              <a:t>若如無身體不舒服之情形將會一天將所有科目補考完成。</a:t>
            </a:r>
            <a:endParaRPr lang="en-US" altLang="zh-TW" sz="3600" b="1" smtClean="0">
              <a:solidFill>
                <a:srgbClr val="008000"/>
              </a:solidFill>
              <a:ea typeface="標楷體" pitchFamily="65" charset="-120"/>
            </a:endParaRPr>
          </a:p>
        </p:txBody>
      </p:sp>
      <p:sp>
        <p:nvSpPr>
          <p:cNvPr id="15364" name="標題 1"/>
          <p:cNvSpPr txBox="1">
            <a:spLocks/>
          </p:cNvSpPr>
          <p:nvPr/>
        </p:nvSpPr>
        <p:spPr bwMode="gray">
          <a:xfrm>
            <a:off x="512763" y="4797425"/>
            <a:ext cx="8202612" cy="1008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anchor="ctr"/>
          <a:lstStyle/>
          <a:p>
            <a:pPr algn="ctr"/>
            <a:endParaRPr lang="zh-TW" altLang="en-US" sz="2000" b="1">
              <a:solidFill>
                <a:srgbClr val="008000"/>
              </a:solidFill>
              <a:ea typeface="標楷體" pitchFamily="65" charset="-120"/>
            </a:endParaRPr>
          </a:p>
          <a:p>
            <a:pPr algn="ctr"/>
            <a:r>
              <a:rPr lang="zh-TW" altLang="en-US" sz="4400" b="1">
                <a:solidFill>
                  <a:srgbClr val="FF0000"/>
                </a:solidFill>
                <a:ea typeface="新細明體" charset="-120"/>
              </a:rPr>
              <a:t> *留意段考時間非必要不要請假*</a:t>
            </a:r>
            <a:endParaRPr lang="zh-TW" altLang="zh-TW" sz="4400" b="1">
              <a:solidFill>
                <a:srgbClr val="FF0000"/>
              </a:solidFill>
              <a:ea typeface="新細明體" charset="-120"/>
            </a:endParaRPr>
          </a:p>
          <a:p>
            <a:pPr algn="ctr"/>
            <a:endParaRPr lang="zh-TW" altLang="en-US" sz="4400" b="1">
              <a:solidFill>
                <a:schemeClr val="tx2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850"/>
          </a:xfrm>
        </p:spPr>
        <p:txBody>
          <a:bodyPr/>
          <a:lstStyle/>
          <a:p>
            <a:r>
              <a:rPr lang="zh-TW" altLang="zh-TW" smtClean="0">
                <a:solidFill>
                  <a:srgbClr val="272CFD"/>
                </a:solidFill>
                <a:ea typeface="標楷體" pitchFamily="65" charset="-120"/>
              </a:rPr>
              <a:t>如何可以查到成績排名</a:t>
            </a:r>
            <a:r>
              <a:rPr lang="en-US" altLang="zh-TW" smtClean="0">
                <a:solidFill>
                  <a:srgbClr val="272CFD"/>
                </a:solidFill>
                <a:ea typeface="標楷體" pitchFamily="65" charset="-120"/>
              </a:rPr>
              <a:t>?</a:t>
            </a:r>
            <a:endParaRPr lang="zh-TW" altLang="zh-TW" smtClean="0">
              <a:solidFill>
                <a:srgbClr val="272CFD"/>
              </a:solidFill>
              <a:ea typeface="標楷體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360363" y="1087438"/>
            <a:ext cx="8423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zh-TW" altLang="en-US" sz="1400" b="1">
                <a:ea typeface="新細明體" charset="-120"/>
              </a:rPr>
              <a:t>       </a:t>
            </a:r>
            <a:r>
              <a:rPr lang="zh-TW" altLang="en-US" sz="3200" b="1">
                <a:solidFill>
                  <a:srgbClr val="008000"/>
                </a:solidFill>
                <a:ea typeface="標楷體" pitchFamily="65" charset="-120"/>
              </a:rPr>
              <a:t>進入學校網頁</a:t>
            </a:r>
            <a:endParaRPr lang="en-US" altLang="zh-TW" sz="3200" b="1">
              <a:solidFill>
                <a:srgbClr val="008000"/>
              </a:solidFill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sz="3200" b="1">
                <a:solidFill>
                  <a:srgbClr val="008000"/>
                </a:solidFill>
                <a:ea typeface="標楷體" pitchFamily="65" charset="-120"/>
              </a:rPr>
              <a:t>   崗中活力學園</a:t>
            </a:r>
            <a:endParaRPr lang="en-US" altLang="zh-TW" sz="3200" b="1">
              <a:solidFill>
                <a:srgbClr val="008000"/>
              </a:solidFill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sz="3200" b="1">
                <a:solidFill>
                  <a:srgbClr val="008000"/>
                </a:solidFill>
                <a:ea typeface="標楷體" pitchFamily="65" charset="-120"/>
              </a:rPr>
              <a:t>   段考成績查詢系統</a:t>
            </a:r>
            <a:endParaRPr lang="en-US" altLang="zh-TW" sz="3200" b="1">
              <a:solidFill>
                <a:srgbClr val="008000"/>
              </a:solidFill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</a:pPr>
            <a:endParaRPr lang="zh-TW" altLang="en-US" b="1">
              <a:solidFill>
                <a:srgbClr val="008000"/>
              </a:solidFill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200" b="1">
                <a:solidFill>
                  <a:srgbClr val="FF0000"/>
                </a:solidFill>
                <a:ea typeface="新細明體" charset="-120"/>
              </a:rPr>
              <a:t>輸入班級、 座號及身分證字號</a:t>
            </a:r>
            <a:r>
              <a:rPr lang="en-US" altLang="zh-TW" sz="3200" b="1">
                <a:solidFill>
                  <a:srgbClr val="FF0000"/>
                </a:solidFill>
                <a:ea typeface="新細明體" charset="-120"/>
              </a:rPr>
              <a:t>-</a:t>
            </a:r>
            <a:r>
              <a:rPr lang="zh-TW" altLang="en-US" sz="3200" b="1">
                <a:solidFill>
                  <a:srgbClr val="FF0000"/>
                </a:solidFill>
                <a:ea typeface="新細明體" charset="-120"/>
              </a:rPr>
              <a:t>立刻查詢</a:t>
            </a:r>
            <a:endParaRPr lang="en-US" altLang="zh-TW" sz="3200" b="1">
              <a:solidFill>
                <a:srgbClr val="FF0000"/>
              </a:solidFill>
              <a:ea typeface="新細明體" charset="-120"/>
            </a:endParaRPr>
          </a:p>
          <a:p>
            <a:pPr eaLnBrk="1" hangingPunct="1">
              <a:spcBef>
                <a:spcPct val="20000"/>
              </a:spcBef>
            </a:pPr>
            <a:endParaRPr lang="en-US" altLang="zh-TW" sz="3200" b="1">
              <a:ea typeface="新細明體" charset="-120"/>
            </a:endParaRPr>
          </a:p>
          <a:p>
            <a:pPr eaLnBrk="1" hangingPunct="1">
              <a:spcBef>
                <a:spcPct val="20000"/>
              </a:spcBef>
            </a:pPr>
            <a:endParaRPr lang="en-US" altLang="zh-TW" sz="3200" b="1">
              <a:ea typeface="新細明體" charset="-120"/>
            </a:endParaRPr>
          </a:p>
        </p:txBody>
      </p:sp>
      <p:pic>
        <p:nvPicPr>
          <p:cNvPr id="17412" name="Picture 7" descr="C:\Users\User\Desktop\1564534939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3644900"/>
            <a:ext cx="39608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C:\Users\User\Desktop\1564534967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3863" y="3740150"/>
            <a:ext cx="4608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User\Desktop\15645348947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9775" y="981075"/>
            <a:ext cx="28082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2"/>
          <p:cNvSpPr txBox="1">
            <a:spLocks noChangeArrowheads="1"/>
          </p:cNvSpPr>
          <p:nvPr/>
        </p:nvSpPr>
        <p:spPr bwMode="auto">
          <a:xfrm>
            <a:off x="257175" y="5338763"/>
            <a:ext cx="7920038" cy="1223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TW" altLang="en-US" sz="3200" b="1">
                <a:ea typeface="標楷體" pitchFamily="65" charset="-120"/>
              </a:rPr>
              <a:t>因為成績必須經過老師輸入及學生校對後才能進系統，開放查詢時間以學校公告為主</a:t>
            </a:r>
          </a:p>
        </p:txBody>
      </p:sp>
      <p:pic>
        <p:nvPicPr>
          <p:cNvPr id="12" name="筆跡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9963" y="2811463"/>
            <a:ext cx="25574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272CFD"/>
                </a:solidFill>
                <a:ea typeface="標楷體" pitchFamily="65" charset="-120"/>
              </a:rPr>
              <a:t>作業抽查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smtClean="0">
                <a:ea typeface="標楷體" pitchFamily="65" charset="-120"/>
              </a:rPr>
              <a:t>本校於每學期</a:t>
            </a:r>
            <a:r>
              <a:rPr lang="zh-TW" altLang="en-US" sz="3600" b="1" smtClean="0">
                <a:solidFill>
                  <a:srgbClr val="FF0000"/>
                </a:solidFill>
                <a:ea typeface="標楷體" pitchFamily="65" charset="-120"/>
              </a:rPr>
              <a:t>第二次段考完下一週</a:t>
            </a:r>
            <a:r>
              <a:rPr lang="zh-TW" altLang="en-US" sz="3600" b="1" smtClean="0">
                <a:ea typeface="標楷體" pitchFamily="65" charset="-120"/>
              </a:rPr>
              <a:t>進行各科的作業抽查。</a:t>
            </a:r>
          </a:p>
          <a:p>
            <a:pPr>
              <a:buFontTx/>
              <a:buNone/>
            </a:pPr>
            <a:endParaRPr lang="zh-TW" altLang="en-US" sz="2000" b="1" smtClean="0">
              <a:ea typeface="標楷體" pitchFamily="65" charset="-120"/>
            </a:endParaRPr>
          </a:p>
          <a:p>
            <a:r>
              <a:rPr lang="zh-TW" altLang="en-US" sz="3600" b="1" smtClean="0">
                <a:solidFill>
                  <a:srgbClr val="008000"/>
                </a:solidFill>
                <a:ea typeface="標楷體" pitchFamily="65" charset="-120"/>
              </a:rPr>
              <a:t>請同學平時就要確實完成老師所交代的作業。</a:t>
            </a:r>
            <a:endParaRPr lang="en-US" altLang="zh-TW" sz="3600" b="1" smtClean="0">
              <a:solidFill>
                <a:srgbClr val="008000"/>
              </a:solidFill>
              <a:ea typeface="標楷體" pitchFamily="65" charset="-120"/>
            </a:endParaRPr>
          </a:p>
          <a:p>
            <a:r>
              <a:rPr lang="zh-TW" altLang="en-US" sz="3600" b="1" smtClean="0">
                <a:solidFill>
                  <a:srgbClr val="008000"/>
                </a:solidFill>
                <a:ea typeface="標楷體" pitchFamily="65" charset="-120"/>
              </a:rPr>
              <a:t>作業抽查前務必再詳細檢查。</a:t>
            </a:r>
            <a:endParaRPr lang="en-US" altLang="zh-TW" sz="3600" b="1" smtClean="0">
              <a:solidFill>
                <a:srgbClr val="008000"/>
              </a:solidFill>
              <a:ea typeface="標楷體" pitchFamily="65" charset="-120"/>
            </a:endParaRPr>
          </a:p>
          <a:p>
            <a:r>
              <a:rPr lang="zh-TW" altLang="en-US" sz="3600" b="1" smtClean="0">
                <a:solidFill>
                  <a:srgbClr val="008000"/>
                </a:solidFill>
                <a:ea typeface="標楷體" pitchFamily="65" charset="-120"/>
              </a:rPr>
              <a:t>作業抽查週請務必依規定繳交作業。</a:t>
            </a:r>
          </a:p>
          <a:p>
            <a:endParaRPr lang="zh-TW" altLang="en-US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569TGp_sprout_light_ani">
  <a:themeElements>
    <a:clrScheme name="569TGp_sprout_light_ani 1">
      <a:dk1>
        <a:srgbClr val="000000"/>
      </a:dk1>
      <a:lt1>
        <a:srgbClr val="009900"/>
      </a:lt1>
      <a:dk2>
        <a:srgbClr val="154B2F"/>
      </a:dk2>
      <a:lt2>
        <a:srgbClr val="808080"/>
      </a:lt2>
      <a:accent1>
        <a:srgbClr val="329BF2"/>
      </a:accent1>
      <a:accent2>
        <a:srgbClr val="F12761"/>
      </a:accent2>
      <a:accent3>
        <a:srgbClr val="AACAAA"/>
      </a:accent3>
      <a:accent4>
        <a:srgbClr val="000000"/>
      </a:accent4>
      <a:accent5>
        <a:srgbClr val="ADCBF7"/>
      </a:accent5>
      <a:accent6>
        <a:srgbClr val="DA2257"/>
      </a:accent6>
      <a:hlink>
        <a:srgbClr val="6ED80E"/>
      </a:hlink>
      <a:folHlink>
        <a:srgbClr val="FB7929"/>
      </a:folHlink>
    </a:clrScheme>
    <a:fontScheme name="4_569TGp_sprout_light_ani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69TGp_sprout_light_ani 1">
        <a:dk1>
          <a:srgbClr val="000000"/>
        </a:dk1>
        <a:lt1>
          <a:srgbClr val="009900"/>
        </a:lt1>
        <a:dk2>
          <a:srgbClr val="154B2F"/>
        </a:dk2>
        <a:lt2>
          <a:srgbClr val="808080"/>
        </a:lt2>
        <a:accent1>
          <a:srgbClr val="329BF2"/>
        </a:accent1>
        <a:accent2>
          <a:srgbClr val="F12761"/>
        </a:accent2>
        <a:accent3>
          <a:srgbClr val="AACAAA"/>
        </a:accent3>
        <a:accent4>
          <a:srgbClr val="000000"/>
        </a:accent4>
        <a:accent5>
          <a:srgbClr val="ADCBF7"/>
        </a:accent5>
        <a:accent6>
          <a:srgbClr val="DA2257"/>
        </a:accent6>
        <a:hlink>
          <a:srgbClr val="6ED80E"/>
        </a:hlink>
        <a:folHlink>
          <a:srgbClr val="FB7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TGp_sprout_light_ani 2">
        <a:dk1>
          <a:srgbClr val="000000"/>
        </a:dk1>
        <a:lt1>
          <a:srgbClr val="1E6896"/>
        </a:lt1>
        <a:dk2>
          <a:srgbClr val="174C5D"/>
        </a:dk2>
        <a:lt2>
          <a:srgbClr val="808080"/>
        </a:lt2>
        <a:accent1>
          <a:srgbClr val="70D62A"/>
        </a:accent1>
        <a:accent2>
          <a:srgbClr val="E533A5"/>
        </a:accent2>
        <a:accent3>
          <a:srgbClr val="ABB9C9"/>
        </a:accent3>
        <a:accent4>
          <a:srgbClr val="000000"/>
        </a:accent4>
        <a:accent5>
          <a:srgbClr val="BBE8AC"/>
        </a:accent5>
        <a:accent6>
          <a:srgbClr val="CF2D95"/>
        </a:accent6>
        <a:hlink>
          <a:srgbClr val="2BA7E5"/>
        </a:hlink>
        <a:folHlink>
          <a:srgbClr val="E49A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TGp_sprout_light_ani 3">
        <a:dk1>
          <a:srgbClr val="000000"/>
        </a:dk1>
        <a:lt1>
          <a:srgbClr val="FF6600"/>
        </a:lt1>
        <a:dk2>
          <a:srgbClr val="9C1102"/>
        </a:dk2>
        <a:lt2>
          <a:srgbClr val="808080"/>
        </a:lt2>
        <a:accent1>
          <a:srgbClr val="B35DD9"/>
        </a:accent1>
        <a:accent2>
          <a:srgbClr val="2D87EB"/>
        </a:accent2>
        <a:accent3>
          <a:srgbClr val="FFB8AA"/>
        </a:accent3>
        <a:accent4>
          <a:srgbClr val="000000"/>
        </a:accent4>
        <a:accent5>
          <a:srgbClr val="D6B6E9"/>
        </a:accent5>
        <a:accent6>
          <a:srgbClr val="287AD5"/>
        </a:accent6>
        <a:hlink>
          <a:srgbClr val="E35789"/>
        </a:hlink>
        <a:folHlink>
          <a:srgbClr val="42CE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3727</Words>
  <Application>Microsoft Office PowerPoint</Application>
  <PresentationFormat>如螢幕大小 (4:3)</PresentationFormat>
  <Paragraphs>593</Paragraphs>
  <Slides>62</Slides>
  <Notes>61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73" baseType="lpstr">
      <vt:lpstr>Arial Unicode MS</vt:lpstr>
      <vt:lpstr>Gulim</vt:lpstr>
      <vt:lpstr>華康POP1體W5</vt:lpstr>
      <vt:lpstr>華康POP1體W9</vt:lpstr>
      <vt:lpstr>新細明體</vt:lpstr>
      <vt:lpstr>標楷體</vt:lpstr>
      <vt:lpstr>Arial</vt:lpstr>
      <vt:lpstr>Calibri</vt:lpstr>
      <vt:lpstr>Times New Roman</vt:lpstr>
      <vt:lpstr>Wingdings</vt:lpstr>
      <vt:lpstr>4_569TGp_sprout_light_ani</vt:lpstr>
      <vt:lpstr>PowerPoint 簡報</vt:lpstr>
      <vt:lpstr>PowerPoint 簡報</vt:lpstr>
      <vt:lpstr>PowerPoint 簡報</vt:lpstr>
      <vt:lpstr>PowerPoint 簡報</vt:lpstr>
      <vt:lpstr>怎麼樣才能拿到國中畢業證書？</vt:lpstr>
      <vt:lpstr>學期成績不及格怎麼辦？</vt:lpstr>
      <vt:lpstr>段考缺考怎麼補考？</vt:lpstr>
      <vt:lpstr>如何可以查到成績排名?</vt:lpstr>
      <vt:lpstr>作業抽查</vt:lpstr>
      <vt:lpstr>升學及獎學金資訊</vt:lpstr>
      <vt:lpstr>免試入學作業要點提醒： </vt:lpstr>
      <vt:lpstr>免試入學作業要點提醒：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學生制服校外販售點</vt:lpstr>
      <vt:lpstr>校園開放場地及時間 </vt:lpstr>
      <vt:lpstr>班級家長會委員</vt:lpstr>
      <vt:lpstr>PowerPoint 簡報</vt:lpstr>
      <vt:lpstr>110年桃連區適性入學管道</vt:lpstr>
      <vt:lpstr>辦理時程(暫定)</vt:lpstr>
      <vt:lpstr>PowerPoint 簡報</vt:lpstr>
      <vt:lpstr>PowerPoint 簡報</vt:lpstr>
      <vt:lpstr>超額比序項目積分</vt:lpstr>
      <vt:lpstr>適性輔導計分方式（上限 32 分）</vt:lpstr>
      <vt:lpstr>共同就學區（林口、樹林、鶯歌、新莊、泰山）</vt:lpstr>
      <vt:lpstr>多元學習計分方式（上限 35 分）</vt:lpstr>
      <vt:lpstr>有關服務時數規定…</vt:lpstr>
      <vt:lpstr>有關服務時數規定…</vt:lpstr>
      <vt:lpstr>國中教育會考計分方式（上限 33 分）</vt:lpstr>
      <vt:lpstr>超額比序方式</vt:lpstr>
      <vt:lpstr>志願選填小技巧：同一職群連續選填</vt:lpstr>
      <vt:lpstr>桃連區優先免試各國中分配名額  （110年為例）</vt:lpstr>
      <vt:lpstr>桃連區優先免試各國中分配名額</vt:lpstr>
      <vt:lpstr>變更就學區（桃連基北）</vt:lpstr>
      <vt:lpstr>PowerPoint 簡報</vt:lpstr>
      <vt:lpstr>藝才班</vt:lpstr>
      <vt:lpstr>體育班</vt:lpstr>
      <vt:lpstr>科學班（武陵高中科學班為例）</vt:lpstr>
      <vt:lpstr>科學班（武陵高中科學班為例）</vt:lpstr>
      <vt:lpstr>特色招生（專業群科甄選）</vt:lpstr>
      <vt:lpstr>技優甄審</vt:lpstr>
      <vt:lpstr>技優甄審</vt:lpstr>
      <vt:lpstr>技優甄審積分參考表</vt:lpstr>
      <vt:lpstr>實用技能學程</vt:lpstr>
      <vt:lpstr>認識「綜合高中」 （透過高中職免試管道）</vt:lpstr>
      <vt:lpstr>進修學校</vt:lpstr>
      <vt:lpstr>實用技能學程</vt:lpstr>
      <vt:lpstr>輪調班（建教合作班）</vt:lpstr>
      <vt:lpstr>輪調班（建教合作班）</vt:lpstr>
      <vt:lpstr>輪調班（建教合作班）</vt:lpstr>
      <vt:lpstr>認識「五專」</vt:lpstr>
      <vt:lpstr>五專優先免試</vt:lpstr>
      <vt:lpstr>五專免試</vt:lpstr>
      <vt:lpstr>五專免試</vt:lpstr>
      <vt:lpstr>特色招生（考試分發入學） （110年為例）</vt:lpstr>
      <vt:lpstr>PowerPoint 簡報</vt:lpstr>
      <vt:lpstr>報名資格</vt:lpstr>
      <vt:lpstr>PowerPoint 簡報</vt:lpstr>
    </vt:vector>
  </TitlesOfParts>
  <Company>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Owner</dc:creator>
  <cp:lastModifiedBy>User</cp:lastModifiedBy>
  <cp:revision>94</cp:revision>
  <dcterms:created xsi:type="dcterms:W3CDTF">2008-07-19T03:34:21Z</dcterms:created>
  <dcterms:modified xsi:type="dcterms:W3CDTF">2021-09-17T03:17:48Z</dcterms:modified>
</cp:coreProperties>
</file>