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58" r:id="rId3"/>
    <p:sldId id="262" r:id="rId4"/>
    <p:sldId id="263" r:id="rId5"/>
    <p:sldId id="264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A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9622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4237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19254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2413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0432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7474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99483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5349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67152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2208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594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999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1224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26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4954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71725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A954C-8CBE-4D16-93B1-427E8F99851A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6A54AD-83C2-4603-AF61-DA47DDE2D6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600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BD7EEB-EE08-452C-9E02-6FC6E6A86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5269" y="769296"/>
            <a:ext cx="6093363" cy="1631433"/>
          </a:xfrm>
        </p:spPr>
        <p:txBody>
          <a:bodyPr/>
          <a:lstStyle/>
          <a:p>
            <a:r>
              <a:rPr lang="zh-TW" altLang="en-US" sz="6600" dirty="0">
                <a:solidFill>
                  <a:srgbClr val="83AE22"/>
                </a:solidFill>
              </a:rPr>
              <a:t>性騷擾防治宣導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23310F8-DBA7-4977-8F06-07A5A86C6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1951" y="4100878"/>
            <a:ext cx="5107226" cy="1655762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solidFill>
                  <a:srgbClr val="002060"/>
                </a:solidFill>
              </a:rPr>
              <a:t>桃園市立大崗國民中學</a:t>
            </a:r>
            <a:endParaRPr lang="en-US" altLang="zh-TW" sz="3200" dirty="0">
              <a:solidFill>
                <a:srgbClr val="002060"/>
              </a:solidFill>
            </a:endParaRPr>
          </a:p>
          <a:p>
            <a:r>
              <a:rPr lang="zh-TW" altLang="en-US" sz="3200" dirty="0">
                <a:solidFill>
                  <a:srgbClr val="002060"/>
                </a:solidFill>
              </a:rPr>
              <a:t>人事室</a:t>
            </a:r>
          </a:p>
        </p:txBody>
      </p:sp>
    </p:spTree>
    <p:extLst>
      <p:ext uri="{BB962C8B-B14F-4D97-AF65-F5344CB8AC3E}">
        <p14:creationId xmlns:p14="http://schemas.microsoft.com/office/powerpoint/2010/main" val="19950442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798E671-92D6-4415-8EF1-C2419593B8D3}"/>
              </a:ext>
            </a:extLst>
          </p:cNvPr>
          <p:cNvSpPr txBox="1"/>
          <p:nvPr/>
        </p:nvSpPr>
        <p:spPr>
          <a:xfrm>
            <a:off x="1300163" y="1182231"/>
            <a:ext cx="934402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dirty="0"/>
              <a:t>有關性騷擾防治法、性別平等工作法及工作場所性騷擾防治措施準則修正，自</a:t>
            </a:r>
            <a:r>
              <a:rPr lang="en-US" altLang="zh-TW" sz="3200" dirty="0">
                <a:ea typeface="汉鼎繁古印" panose="02010609000101010101" pitchFamily="49" charset="-122"/>
              </a:rPr>
              <a:t>113</a:t>
            </a:r>
            <a:r>
              <a:rPr lang="zh-TW" altLang="en-US" sz="3200" dirty="0"/>
              <a:t>年</a:t>
            </a:r>
            <a:r>
              <a:rPr lang="en-US" altLang="zh-TW" sz="3200" dirty="0">
                <a:ea typeface="汉鼎繁古印" panose="02010609000101010101" pitchFamily="49" charset="-122"/>
              </a:rPr>
              <a:t>3</a:t>
            </a:r>
            <a:r>
              <a:rPr lang="zh-TW" altLang="en-US" sz="3200" dirty="0"/>
              <a:t>月</a:t>
            </a:r>
            <a:r>
              <a:rPr lang="en-US" altLang="zh-TW" sz="3200" dirty="0">
                <a:ea typeface="汉鼎繁古印" panose="02010609000101010101" pitchFamily="49" charset="-122"/>
              </a:rPr>
              <a:t>8</a:t>
            </a:r>
            <a:r>
              <a:rPr lang="zh-TW" altLang="en-US" sz="3200" dirty="0"/>
              <a:t>日全面施行。</a:t>
            </a:r>
            <a:endParaRPr lang="en-US" altLang="zh-TW" sz="3200" dirty="0">
              <a:ea typeface="汉鼎繁古印" panose="02010609000101010101" pitchFamily="49" charset="-122"/>
            </a:endParaRPr>
          </a:p>
          <a:p>
            <a:r>
              <a:rPr lang="zh-TW" altLang="en-US" sz="3200" dirty="0"/>
              <a:t>修法重點，包含：</a:t>
            </a:r>
            <a:endParaRPr lang="en-US" altLang="zh-TW" sz="3200" dirty="0">
              <a:ea typeface="汉鼎繁古印" panose="02010609000101010101" pitchFamily="49" charset="-122"/>
            </a:endParaRPr>
          </a:p>
          <a:p>
            <a:r>
              <a:rPr lang="zh-TW" altLang="en-US" sz="3200" dirty="0"/>
              <a:t>●健全各機關學校性騷擾防治組織、</a:t>
            </a:r>
            <a:endParaRPr lang="en-US" altLang="zh-TW" sz="3200" dirty="0">
              <a:ea typeface="汉鼎繁古印" panose="02010609000101010101" pitchFamily="49" charset="-122"/>
            </a:endParaRPr>
          </a:p>
          <a:p>
            <a:r>
              <a:rPr lang="zh-TW" altLang="en-US" sz="3200" dirty="0"/>
              <a:t>●強化場所防治義務、</a:t>
            </a:r>
            <a:endParaRPr lang="en-US" altLang="zh-TW" sz="3200" dirty="0">
              <a:ea typeface="汉鼎繁古印" panose="02010609000101010101" pitchFamily="49" charset="-122"/>
            </a:endParaRPr>
          </a:p>
          <a:p>
            <a:r>
              <a:rPr lang="zh-TW" altLang="en-US" sz="3200" dirty="0"/>
              <a:t>●強化性騷擾被害人保護扶助措施、</a:t>
            </a:r>
            <a:endParaRPr lang="en-US" altLang="zh-TW" sz="3200" dirty="0">
              <a:ea typeface="汉鼎繁古印" panose="02010609000101010101" pitchFamily="49" charset="-122"/>
            </a:endParaRPr>
          </a:p>
          <a:p>
            <a:r>
              <a:rPr lang="zh-TW" altLang="en-US" sz="3200" dirty="0"/>
              <a:t>●延長性騷擾申訴期限、</a:t>
            </a:r>
            <a:endParaRPr lang="en-US" altLang="zh-TW" sz="3200" dirty="0">
              <a:ea typeface="汉鼎繁古印" panose="02010609000101010101" pitchFamily="49" charset="-122"/>
            </a:endParaRPr>
          </a:p>
          <a:p>
            <a:r>
              <a:rPr lang="zh-TW" altLang="en-US" sz="3200" dirty="0"/>
              <a:t>●建立可信賴之申訴調查程序及加重處罰以遏止權勢性騷擾等。</a:t>
            </a:r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FFE5656A-ED18-49E3-B54D-13B57394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6413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性騷擾防治宣導</a:t>
            </a:r>
          </a:p>
        </p:txBody>
      </p:sp>
    </p:spTree>
    <p:extLst>
      <p:ext uri="{BB962C8B-B14F-4D97-AF65-F5344CB8AC3E}">
        <p14:creationId xmlns:p14="http://schemas.microsoft.com/office/powerpoint/2010/main" val="39778304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798E671-92D6-4415-8EF1-C2419593B8D3}"/>
              </a:ext>
            </a:extLst>
          </p:cNvPr>
          <p:cNvSpPr txBox="1"/>
          <p:nvPr/>
        </p:nvSpPr>
        <p:spPr>
          <a:xfrm>
            <a:off x="838200" y="1191375"/>
            <a:ext cx="992428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TW" altLang="en-US" sz="3200" dirty="0">
                <a:solidFill>
                  <a:srgbClr val="FF0000"/>
                </a:solidFill>
              </a:rPr>
              <a:t>性別平等工作法第</a:t>
            </a:r>
            <a:r>
              <a:rPr lang="en-US" altLang="zh-TW" sz="3200" dirty="0">
                <a:solidFill>
                  <a:srgbClr val="FF0000"/>
                </a:solidFill>
              </a:rPr>
              <a:t>12</a:t>
            </a:r>
            <a:r>
              <a:rPr lang="zh-TW" altLang="en-US" sz="3200" dirty="0">
                <a:solidFill>
                  <a:srgbClr val="FF0000"/>
                </a:solidFill>
              </a:rPr>
              <a:t>條，性騷擾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指下列情形之一：</a:t>
            </a:r>
          </a:p>
          <a:p>
            <a:pPr algn="l"/>
            <a:r>
              <a:rPr lang="zh-TW" altLang="en-US" sz="3200" b="0" i="0" dirty="0">
                <a:solidFill>
                  <a:srgbClr val="000000"/>
                </a:solidFill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一、受僱者於執行職務時，任何人以性要求、具有性意味或性別歧視之言詞或行為，對其造成敵意性、脅迫性或冒犯性之工作環境，致侵犯或干擾其人格尊嚴、人身自由或影響其工作表現。</a:t>
            </a:r>
          </a:p>
          <a:p>
            <a:pPr algn="l"/>
            <a:r>
              <a:rPr lang="zh-TW" altLang="en-US" sz="3200" b="0" i="0" dirty="0">
                <a:solidFill>
                  <a:srgbClr val="000000"/>
                </a:solidFill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二、雇主對受僱者或求職者為明示或暗示之性要求、具有性意味或性別歧視之言詞或行為，作為勞務契約成立、存續、變更或分發、配置、報酬、考績、陞遷、降調、獎懲等之交換條件。</a:t>
            </a:r>
          </a:p>
          <a:p>
            <a:endParaRPr lang="zh-TW" altLang="en-US" sz="3200" dirty="0"/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FFE5656A-ED18-49E3-B54D-13B57394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6413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性騷擾防治宣導</a:t>
            </a:r>
          </a:p>
        </p:txBody>
      </p:sp>
    </p:spTree>
    <p:extLst>
      <p:ext uri="{BB962C8B-B14F-4D97-AF65-F5344CB8AC3E}">
        <p14:creationId xmlns:p14="http://schemas.microsoft.com/office/powerpoint/2010/main" val="36348099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798E671-92D6-4415-8EF1-C2419593B8D3}"/>
              </a:ext>
            </a:extLst>
          </p:cNvPr>
          <p:cNvSpPr txBox="1"/>
          <p:nvPr/>
        </p:nvSpPr>
        <p:spPr>
          <a:xfrm>
            <a:off x="838200" y="1191375"/>
            <a:ext cx="992428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TW" altLang="en-US" sz="2800" dirty="0">
                <a:solidFill>
                  <a:srgbClr val="FF0000"/>
                </a:solidFill>
              </a:rPr>
              <a:t>	性騷擾防治法第</a:t>
            </a:r>
            <a:r>
              <a:rPr lang="en-US" altLang="zh-TW" sz="2800" dirty="0">
                <a:solidFill>
                  <a:srgbClr val="FF0000"/>
                </a:solidFill>
              </a:rPr>
              <a:t>2</a:t>
            </a:r>
            <a:r>
              <a:rPr lang="zh-TW" altLang="en-US" sz="2800" dirty="0">
                <a:solidFill>
                  <a:srgbClr val="FF0000"/>
                </a:solidFill>
              </a:rPr>
              <a:t>條，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性騷擾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指性侵害犯罪以外，對他人實施違反其意願而與性或性別有關之行為，且有下列情形之一：</a:t>
            </a:r>
          </a:p>
          <a:p>
            <a:pPr algn="l"/>
            <a:r>
              <a:rPr lang="zh-TW" altLang="en-US" sz="2800" b="0" i="0" dirty="0">
                <a:solidFill>
                  <a:srgbClr val="000000"/>
                </a:solidFill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一、以明示或暗示之方式，或以歧視、侮辱之言行，或以他法，而有損害他人人格尊嚴，或造成使人心生畏怖、感受敵意或冒犯之情境，或不當影響其工作、教育、訓練、服務、計畫、活動或正常生活之進行。</a:t>
            </a:r>
          </a:p>
          <a:p>
            <a:pPr algn="l"/>
            <a:r>
              <a:rPr lang="zh-TW" altLang="en-US" sz="2800" b="0" i="0" dirty="0">
                <a:solidFill>
                  <a:srgbClr val="000000"/>
                </a:solidFill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二、以該他人順服或拒絕該行為，作為自己或他人獲得、喪失或減損其學習、工作、訓練、服務、計畫、活動有關權益之條件。</a:t>
            </a:r>
            <a:endParaRPr lang="en-US" altLang="zh-TW" sz="2800" b="0" i="0" dirty="0">
              <a:solidFill>
                <a:srgbClr val="000000"/>
              </a:solidFill>
              <a:effectLst/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algn="l"/>
            <a:r>
              <a:rPr lang="zh-TW" altLang="zh-TW" sz="2800" kern="15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所稱權勢性騷擾，指對於因教育、訓練、醫療、公務、業務、求職或其他相類關係受自己監督、照護、指導之人，利用權勢或機會為性騷擾。</a:t>
            </a:r>
            <a:endParaRPr lang="zh-TW" altLang="en-US" sz="2800" dirty="0"/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FFE5656A-ED18-49E3-B54D-13B57394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6413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性騷擾防治宣導</a:t>
            </a:r>
          </a:p>
        </p:txBody>
      </p:sp>
    </p:spTree>
    <p:extLst>
      <p:ext uri="{BB962C8B-B14F-4D97-AF65-F5344CB8AC3E}">
        <p14:creationId xmlns:p14="http://schemas.microsoft.com/office/powerpoint/2010/main" val="5214468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798E671-92D6-4415-8EF1-C2419593B8D3}"/>
              </a:ext>
            </a:extLst>
          </p:cNvPr>
          <p:cNvSpPr txBox="1"/>
          <p:nvPr/>
        </p:nvSpPr>
        <p:spPr>
          <a:xfrm>
            <a:off x="838200" y="1191375"/>
            <a:ext cx="9924288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TW" altLang="en-US" sz="3200" dirty="0">
                <a:solidFill>
                  <a:srgbClr val="FF0000"/>
                </a:solidFill>
              </a:rPr>
              <a:t>	性騷擾之樣態，</a:t>
            </a:r>
            <a:r>
              <a:rPr lang="zh-TW" altLang="en-US" sz="3200" dirty="0"/>
              <a:t>包含下列行為之一：</a:t>
            </a:r>
          </a:p>
          <a:p>
            <a:pPr algn="l"/>
            <a:r>
              <a:rPr lang="en-US" altLang="zh-TW" sz="3200" dirty="0"/>
              <a:t>(</a:t>
            </a:r>
            <a:r>
              <a:rPr lang="zh-TW" altLang="en-US" sz="3200" dirty="0"/>
              <a:t>一</a:t>
            </a:r>
            <a:r>
              <a:rPr lang="en-US" altLang="zh-TW" sz="3200" dirty="0"/>
              <a:t>)	</a:t>
            </a:r>
            <a:r>
              <a:rPr lang="zh-TW" altLang="en-US" sz="3200" dirty="0"/>
              <a:t>羞辱、貶抑、敵意或騷擾之言詞或行為。</a:t>
            </a:r>
          </a:p>
          <a:p>
            <a:pPr algn="l"/>
            <a:r>
              <a:rPr lang="en-US" altLang="zh-TW" sz="3200" dirty="0"/>
              <a:t>(</a:t>
            </a:r>
            <a:r>
              <a:rPr lang="zh-TW" altLang="en-US" sz="3200" dirty="0"/>
              <a:t>二</a:t>
            </a:r>
            <a:r>
              <a:rPr lang="en-US" altLang="zh-TW" sz="3200" dirty="0"/>
              <a:t>)	</a:t>
            </a:r>
            <a:r>
              <a:rPr lang="zh-TW" altLang="en-US" sz="3200" dirty="0"/>
              <a:t>跟蹤、觀察，或不受歡迎之追求。</a:t>
            </a:r>
          </a:p>
          <a:p>
            <a:pPr algn="l"/>
            <a:r>
              <a:rPr lang="en-US" altLang="zh-TW" sz="3200" dirty="0"/>
              <a:t>(</a:t>
            </a:r>
            <a:r>
              <a:rPr lang="zh-TW" altLang="en-US" sz="3200" dirty="0"/>
              <a:t>三</a:t>
            </a:r>
            <a:r>
              <a:rPr lang="en-US" altLang="zh-TW" sz="3200" dirty="0"/>
              <a:t>)	</a:t>
            </a:r>
            <a:r>
              <a:rPr lang="zh-TW" altLang="en-US" sz="3200" dirty="0"/>
              <a:t>偷窺、偷拍。</a:t>
            </a:r>
          </a:p>
          <a:p>
            <a:pPr algn="l"/>
            <a:r>
              <a:rPr lang="en-US" altLang="zh-TW" sz="3200" dirty="0"/>
              <a:t>(</a:t>
            </a:r>
            <a:r>
              <a:rPr lang="zh-TW" altLang="en-US" sz="3200" dirty="0"/>
              <a:t>四</a:t>
            </a:r>
            <a:r>
              <a:rPr lang="en-US" altLang="zh-TW" sz="3200" dirty="0"/>
              <a:t>)	</a:t>
            </a:r>
            <a:r>
              <a:rPr lang="zh-TW" altLang="en-US" sz="3200" dirty="0"/>
              <a:t>曝露身體隱私處。</a:t>
            </a:r>
          </a:p>
          <a:p>
            <a:pPr algn="l"/>
            <a:r>
              <a:rPr lang="en-US" altLang="zh-TW" sz="3200" dirty="0"/>
              <a:t>(</a:t>
            </a:r>
            <a:r>
              <a:rPr lang="zh-TW" altLang="en-US" sz="3200" dirty="0"/>
              <a:t>五</a:t>
            </a:r>
            <a:r>
              <a:rPr lang="en-US" altLang="zh-TW" sz="3200" dirty="0"/>
              <a:t>)	</a:t>
            </a:r>
            <a:r>
              <a:rPr lang="zh-TW" altLang="en-US" sz="3200" dirty="0"/>
              <a:t>以電話、傳真、電子通訊、網際網路或其他設備，展示、傳送或傳閱猥褻文字、聲音、圖畫、照片或影像資料。</a:t>
            </a:r>
          </a:p>
          <a:p>
            <a:pPr algn="l"/>
            <a:r>
              <a:rPr lang="en-US" altLang="zh-TW" sz="3200" dirty="0"/>
              <a:t>(</a:t>
            </a:r>
            <a:r>
              <a:rPr lang="zh-TW" altLang="en-US" sz="3200" dirty="0"/>
              <a:t>六</a:t>
            </a:r>
            <a:r>
              <a:rPr lang="en-US" altLang="zh-TW" sz="3200" dirty="0"/>
              <a:t>)	</a:t>
            </a:r>
            <a:r>
              <a:rPr lang="zh-TW" altLang="en-US" sz="3200" dirty="0"/>
              <a:t>乘人不及抗拒親吻、擁抱或觸摸臀部、胸部或其他身體隱私處。</a:t>
            </a:r>
          </a:p>
          <a:p>
            <a:pPr algn="l"/>
            <a:r>
              <a:rPr lang="en-US" altLang="zh-TW" sz="3200" dirty="0"/>
              <a:t>(</a:t>
            </a:r>
            <a:r>
              <a:rPr lang="zh-TW" altLang="en-US" sz="3200" dirty="0"/>
              <a:t>七</a:t>
            </a:r>
            <a:r>
              <a:rPr lang="en-US" altLang="zh-TW" sz="3200" dirty="0"/>
              <a:t>)	</a:t>
            </a:r>
            <a:r>
              <a:rPr lang="zh-TW" altLang="en-US" sz="3200" dirty="0"/>
              <a:t>其他與前六款相類之行為。</a:t>
            </a:r>
          </a:p>
          <a:p>
            <a:pPr algn="l"/>
            <a:endParaRPr lang="en-US" altLang="zh-TW" sz="3200" dirty="0">
              <a:solidFill>
                <a:srgbClr val="FF0000"/>
              </a:solidFill>
            </a:endParaRPr>
          </a:p>
          <a:p>
            <a:pPr algn="l"/>
            <a:endParaRPr lang="zh-TW" altLang="en-US" sz="3200" dirty="0"/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FFE5656A-ED18-49E3-B54D-13B57394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6413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性騷擾防治宣導</a:t>
            </a:r>
          </a:p>
        </p:txBody>
      </p:sp>
    </p:spTree>
    <p:extLst>
      <p:ext uri="{BB962C8B-B14F-4D97-AF65-F5344CB8AC3E}">
        <p14:creationId xmlns:p14="http://schemas.microsoft.com/office/powerpoint/2010/main" val="951758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08D8288D-B696-4E50-87D1-D3A4001EBF7E}"/>
              </a:ext>
            </a:extLst>
          </p:cNvPr>
          <p:cNvSpPr txBox="1"/>
          <p:nvPr/>
        </p:nvSpPr>
        <p:spPr>
          <a:xfrm>
            <a:off x="1857376" y="2159645"/>
            <a:ext cx="870108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dirty="0"/>
              <a:t>本校設置工作場所性騷擾申訴管道</a:t>
            </a:r>
          </a:p>
          <a:p>
            <a:r>
              <a:rPr lang="zh-TW" altLang="en-US" sz="3200" dirty="0"/>
              <a:t>    申訴專線電話：</a:t>
            </a:r>
            <a:r>
              <a:rPr lang="en-US" altLang="zh-TW" sz="3200" dirty="0"/>
              <a:t>03-3280888*710</a:t>
            </a:r>
          </a:p>
          <a:p>
            <a:r>
              <a:rPr lang="en-US" altLang="zh-TW" sz="3200" dirty="0"/>
              <a:t>    </a:t>
            </a:r>
            <a:r>
              <a:rPr lang="zh-TW" altLang="en-US" sz="3200" dirty="0"/>
              <a:t>申訴電子信箱：</a:t>
            </a:r>
            <a:r>
              <a:rPr lang="en-US" altLang="zh-TW" sz="3200" dirty="0"/>
              <a:t>gs260@mail.gsjh.tyc.edu.tw</a:t>
            </a:r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FFE5656A-ED18-49E3-B54D-13B57394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6413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性騷擾防治宣導</a:t>
            </a:r>
          </a:p>
        </p:txBody>
      </p:sp>
    </p:spTree>
    <p:extLst>
      <p:ext uri="{BB962C8B-B14F-4D97-AF65-F5344CB8AC3E}">
        <p14:creationId xmlns:p14="http://schemas.microsoft.com/office/powerpoint/2010/main" val="34253074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 advClick="0" advTm="60">
        <p159:morph option="byObject"/>
      </p:transition>
    </mc:Choice>
    <mc:Fallback xmlns="">
      <p:transition spd="slow" advClick="0" advTm="60">
        <p:fade/>
      </p:transition>
    </mc:Fallback>
  </mc:AlternateContent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569</Words>
  <Application>Microsoft Office PowerPoint</Application>
  <PresentationFormat>寬螢幕</PresentationFormat>
  <Paragraphs>33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細明體</vt:lpstr>
      <vt:lpstr>Arial</vt:lpstr>
      <vt:lpstr>Times New Roman</vt:lpstr>
      <vt:lpstr>Trebuchet MS</vt:lpstr>
      <vt:lpstr>Wingdings 3</vt:lpstr>
      <vt:lpstr>多面向</vt:lpstr>
      <vt:lpstr>性騷擾防治宣導</vt:lpstr>
      <vt:lpstr>性騷擾防治宣導</vt:lpstr>
      <vt:lpstr>性騷擾防治宣導</vt:lpstr>
      <vt:lpstr>性騷擾防治宣導</vt:lpstr>
      <vt:lpstr>性騷擾防治宣導</vt:lpstr>
      <vt:lpstr>性騷擾防治宣導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性騷擾防治宣導</dc:title>
  <dc:creator>User</dc:creator>
  <cp:lastModifiedBy>User</cp:lastModifiedBy>
  <cp:revision>14</cp:revision>
  <dcterms:created xsi:type="dcterms:W3CDTF">2024-05-23T06:29:24Z</dcterms:created>
  <dcterms:modified xsi:type="dcterms:W3CDTF">2025-08-21T05:03:09Z</dcterms:modified>
</cp:coreProperties>
</file>