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72"/>
  </p:notesMasterIdLst>
  <p:handoutMasterIdLst>
    <p:handoutMasterId r:id="rId7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26" r:id="rId40"/>
    <p:sldId id="335" r:id="rId41"/>
    <p:sldId id="336" r:id="rId42"/>
    <p:sldId id="337" r:id="rId43"/>
    <p:sldId id="338" r:id="rId44"/>
    <p:sldId id="33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9144000" cy="6858000" type="screen4x3"/>
  <p:notesSz cx="6797675" cy="9926638"/>
  <p:defaultTextStyle>
    <a:defPPr lvl="0">
      <a:defRPr lang="zh-TW"/>
    </a:defPPr>
    <a:lvl1pPr lvl="0" algn="l" rtl="0" fontAlgn="base">
      <a:spcBef>
        <a:spcPct val="0"/>
      </a:spcBef>
      <a:spcAft>
        <a:spcPct val="0"/>
      </a:spcAft>
      <a:defRPr kumimoji="1" kern="1200">
        <a:solidFill>
          <a:schemeClr val="tx1"/>
        </a:solidFill>
        <a:latin typeface="Arial" charset="0"/>
        <a:ea typeface="新細明體" charset="-120"/>
        <a:cs typeface="+mn-cs"/>
      </a:defRPr>
    </a:lvl1pPr>
    <a:lvl2pPr marL="457200" lvl="1" algn="l" rtl="0" fontAlgn="base">
      <a:spcBef>
        <a:spcPct val="0"/>
      </a:spcBef>
      <a:spcAft>
        <a:spcPct val="0"/>
      </a:spcAft>
      <a:defRPr kumimoji="1" kern="1200">
        <a:solidFill>
          <a:schemeClr val="tx1"/>
        </a:solidFill>
        <a:latin typeface="Arial" charset="0"/>
        <a:ea typeface="新細明體" charset="-120"/>
        <a:cs typeface="+mn-cs"/>
      </a:defRPr>
    </a:lvl2pPr>
    <a:lvl3pPr marL="914400" lvl="2" algn="l" rtl="0" fontAlgn="base">
      <a:spcBef>
        <a:spcPct val="0"/>
      </a:spcBef>
      <a:spcAft>
        <a:spcPct val="0"/>
      </a:spcAft>
      <a:defRPr kumimoji="1" kern="1200">
        <a:solidFill>
          <a:schemeClr val="tx1"/>
        </a:solidFill>
        <a:latin typeface="Arial" charset="0"/>
        <a:ea typeface="新細明體" charset="-120"/>
        <a:cs typeface="+mn-cs"/>
      </a:defRPr>
    </a:lvl3pPr>
    <a:lvl4pPr marL="1371600" lvl="3" algn="l" rtl="0" fontAlgn="base">
      <a:spcBef>
        <a:spcPct val="0"/>
      </a:spcBef>
      <a:spcAft>
        <a:spcPct val="0"/>
      </a:spcAft>
      <a:defRPr kumimoji="1" kern="1200">
        <a:solidFill>
          <a:schemeClr val="tx1"/>
        </a:solidFill>
        <a:latin typeface="Arial" charset="0"/>
        <a:ea typeface="新細明體" charset="-120"/>
        <a:cs typeface="+mn-cs"/>
      </a:defRPr>
    </a:lvl4pPr>
    <a:lvl5pPr marL="1828800" lvl="4" algn="l" rtl="0" fontAlgn="base">
      <a:spcBef>
        <a:spcPct val="0"/>
      </a:spcBef>
      <a:spcAft>
        <a:spcPct val="0"/>
      </a:spcAft>
      <a:defRPr kumimoji="1" kern="1200">
        <a:solidFill>
          <a:schemeClr val="tx1"/>
        </a:solidFill>
        <a:latin typeface="Arial" charset="0"/>
        <a:ea typeface="新細明體" charset="-120"/>
        <a:cs typeface="+mn-cs"/>
      </a:defRPr>
    </a:lvl5pPr>
    <a:lvl6pPr marL="2286000" lvl="5" algn="l" defTabSz="914400" rtl="0" eaLnBrk="1" latinLnBrk="0" hangingPunct="1">
      <a:defRPr kumimoji="1" kern="1200">
        <a:solidFill>
          <a:schemeClr val="tx1"/>
        </a:solidFill>
        <a:latin typeface="Arial" charset="0"/>
        <a:ea typeface="新細明體" charset="-120"/>
        <a:cs typeface="+mn-cs"/>
      </a:defRPr>
    </a:lvl6pPr>
    <a:lvl7pPr marL="2743200" lvl="6" algn="l" defTabSz="914400" rtl="0" eaLnBrk="1" latinLnBrk="0" hangingPunct="1">
      <a:defRPr kumimoji="1" kern="1200">
        <a:solidFill>
          <a:schemeClr val="tx1"/>
        </a:solidFill>
        <a:latin typeface="Arial" charset="0"/>
        <a:ea typeface="新細明體" charset="-120"/>
        <a:cs typeface="+mn-cs"/>
      </a:defRPr>
    </a:lvl7pPr>
    <a:lvl8pPr marL="3200400" lvl="7" algn="l" defTabSz="914400" rtl="0" eaLnBrk="1" latinLnBrk="0" hangingPunct="1">
      <a:defRPr kumimoji="1" kern="1200">
        <a:solidFill>
          <a:schemeClr val="tx1"/>
        </a:solidFill>
        <a:latin typeface="Arial" charset="0"/>
        <a:ea typeface="新細明體" charset="-120"/>
        <a:cs typeface="+mn-cs"/>
      </a:defRPr>
    </a:lvl8pPr>
    <a:lvl9pPr marL="3657600" lvl="8"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pos="2880">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61181" autoAdjust="0"/>
  </p:normalViewPr>
  <p:slideViewPr>
    <p:cSldViewPr snapToGrid="0">
      <p:cViewPr varScale="1">
        <p:scale>
          <a:sx n="52" d="100"/>
          <a:sy n="52" d="100"/>
        </p:scale>
        <p:origin x="1842" y="78"/>
      </p:cViewPr>
      <p:guideLst>
        <p:guide pos="2880"/>
        <p:guide orient="horz" pos="216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stats.moe.gov.tw/files/important/OVERVIEW_Y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815846189957956E-2"/>
          <c:y val="7.7517810273715834E-2"/>
          <c:w val="0.91145735190560728"/>
          <c:h val="0.86200798429608061"/>
        </c:manualLayout>
      </c:layout>
      <c:barChart>
        <c:barDir val="col"/>
        <c:grouping val="clustered"/>
        <c:varyColors val="0"/>
        <c:ser>
          <c:idx val="1"/>
          <c:order val="0"/>
          <c:spPr>
            <a:pattFill prst="pct40">
              <a:fgClr>
                <a:srgbClr val="FF99CC"/>
              </a:fgClr>
              <a:bgClr>
                <a:srgbClr val="FFFFFF"/>
              </a:bgClr>
            </a:pattFill>
            <a:ln w="12700">
              <a:solidFill>
                <a:srgbClr val="FF99CC"/>
              </a:solidFill>
              <a:prstDash val="solid"/>
            </a:ln>
          </c:spPr>
          <c:invertIfNegative val="0"/>
          <c:cat>
            <c:numRef>
              <c:f>'[OVERVIEW_Y01.XLS]75'!$B$5:$B$38</c:f>
              <c:numCache>
                <c:formatCode>General</c:formatCode>
                <c:ptCount val="34"/>
                <c:pt idx="0">
                  <c:v>70</c:v>
                </c:pt>
                <c:pt idx="1">
                  <c:v>71</c:v>
                </c:pt>
                <c:pt idx="2">
                  <c:v>72</c:v>
                </c:pt>
                <c:pt idx="3">
                  <c:v>73</c:v>
                </c:pt>
                <c:pt idx="4">
                  <c:v>74</c:v>
                </c:pt>
                <c:pt idx="5">
                  <c:v>75</c:v>
                </c:pt>
                <c:pt idx="6">
                  <c:v>76</c:v>
                </c:pt>
                <c:pt idx="7">
                  <c:v>77</c:v>
                </c:pt>
                <c:pt idx="8">
                  <c:v>78</c:v>
                </c:pt>
                <c:pt idx="9">
                  <c:v>79</c:v>
                </c:pt>
                <c:pt idx="10">
                  <c:v>80</c:v>
                </c:pt>
                <c:pt idx="11">
                  <c:v>81</c:v>
                </c:pt>
                <c:pt idx="12">
                  <c:v>82</c:v>
                </c:pt>
                <c:pt idx="13">
                  <c:v>83</c:v>
                </c:pt>
                <c:pt idx="14">
                  <c:v>84</c:v>
                </c:pt>
                <c:pt idx="15">
                  <c:v>85</c:v>
                </c:pt>
                <c:pt idx="16">
                  <c:v>86</c:v>
                </c:pt>
                <c:pt idx="17">
                  <c:v>87</c:v>
                </c:pt>
                <c:pt idx="18">
                  <c:v>88</c:v>
                </c:pt>
                <c:pt idx="19">
                  <c:v>89</c:v>
                </c:pt>
                <c:pt idx="20">
                  <c:v>90</c:v>
                </c:pt>
                <c:pt idx="21">
                  <c:v>91</c:v>
                </c:pt>
                <c:pt idx="22">
                  <c:v>92</c:v>
                </c:pt>
                <c:pt idx="23">
                  <c:v>93</c:v>
                </c:pt>
                <c:pt idx="24">
                  <c:v>94</c:v>
                </c:pt>
                <c:pt idx="25">
                  <c:v>95</c:v>
                </c:pt>
                <c:pt idx="26">
                  <c:v>96</c:v>
                </c:pt>
                <c:pt idx="27">
                  <c:v>97</c:v>
                </c:pt>
                <c:pt idx="28">
                  <c:v>98</c:v>
                </c:pt>
                <c:pt idx="29">
                  <c:v>99</c:v>
                </c:pt>
                <c:pt idx="30">
                  <c:v>100</c:v>
                </c:pt>
                <c:pt idx="31">
                  <c:v>101</c:v>
                </c:pt>
                <c:pt idx="32">
                  <c:v>102</c:v>
                </c:pt>
                <c:pt idx="33">
                  <c:v>103</c:v>
                </c:pt>
              </c:numCache>
            </c:numRef>
          </c:cat>
          <c:val>
            <c:numRef>
              <c:f>'[OVERVIEW_Y01.XLS]75'!$C$5:$C$38</c:f>
              <c:numCache>
                <c:formatCode>#,##0</c:formatCode>
                <c:ptCount val="34"/>
                <c:pt idx="0">
                  <c:v>414069</c:v>
                </c:pt>
                <c:pt idx="1">
                  <c:v>405263</c:v>
                </c:pt>
                <c:pt idx="2">
                  <c:v>383439</c:v>
                </c:pt>
                <c:pt idx="3">
                  <c:v>371008</c:v>
                </c:pt>
                <c:pt idx="4">
                  <c:v>346208</c:v>
                </c:pt>
                <c:pt idx="5">
                  <c:v>309230</c:v>
                </c:pt>
                <c:pt idx="6">
                  <c:v>314024</c:v>
                </c:pt>
                <c:pt idx="7">
                  <c:v>342031</c:v>
                </c:pt>
                <c:pt idx="8">
                  <c:v>315299</c:v>
                </c:pt>
                <c:pt idx="9">
                  <c:v>335618</c:v>
                </c:pt>
                <c:pt idx="10">
                  <c:v>321932</c:v>
                </c:pt>
                <c:pt idx="11">
                  <c:v>321632</c:v>
                </c:pt>
                <c:pt idx="12">
                  <c:v>325613</c:v>
                </c:pt>
                <c:pt idx="13">
                  <c:v>322938</c:v>
                </c:pt>
                <c:pt idx="14">
                  <c:v>329581</c:v>
                </c:pt>
                <c:pt idx="15">
                  <c:v>325545</c:v>
                </c:pt>
                <c:pt idx="16">
                  <c:v>326002</c:v>
                </c:pt>
                <c:pt idx="17">
                  <c:v>271450</c:v>
                </c:pt>
                <c:pt idx="18">
                  <c:v>283661</c:v>
                </c:pt>
                <c:pt idx="19">
                  <c:v>305312</c:v>
                </c:pt>
                <c:pt idx="20">
                  <c:v>260354</c:v>
                </c:pt>
                <c:pt idx="21">
                  <c:v>247530</c:v>
                </c:pt>
                <c:pt idx="22">
                  <c:v>227070</c:v>
                </c:pt>
                <c:pt idx="23">
                  <c:v>216419</c:v>
                </c:pt>
                <c:pt idx="24">
                  <c:v>205854</c:v>
                </c:pt>
                <c:pt idx="25">
                  <c:v>204459</c:v>
                </c:pt>
                <c:pt idx="26">
                  <c:v>204414</c:v>
                </c:pt>
                <c:pt idx="27">
                  <c:v>198733</c:v>
                </c:pt>
                <c:pt idx="28">
                  <c:v>191310</c:v>
                </c:pt>
                <c:pt idx="29">
                  <c:v>166886</c:v>
                </c:pt>
                <c:pt idx="30">
                  <c:v>196627</c:v>
                </c:pt>
                <c:pt idx="31">
                  <c:v>229481</c:v>
                </c:pt>
                <c:pt idx="32">
                  <c:v>199113</c:v>
                </c:pt>
                <c:pt idx="33">
                  <c:v>210383</c:v>
                </c:pt>
              </c:numCache>
            </c:numRef>
          </c:val>
          <c:extLst xmlns:c16r2="http://schemas.microsoft.com/office/drawing/2015/06/chart">
            <c:ext xmlns:c16="http://schemas.microsoft.com/office/drawing/2014/chart" uri="{C3380CC4-5D6E-409C-BE32-E72D297353CC}">
              <c16:uniqueId val="{00000000-A5F4-46B1-BB8E-877EDD5B76CC}"/>
            </c:ext>
          </c:extLst>
        </c:ser>
        <c:dLbls>
          <c:showLegendKey val="0"/>
          <c:showVal val="0"/>
          <c:showCatName val="0"/>
          <c:showSerName val="0"/>
          <c:showPercent val="0"/>
          <c:showBubbleSize val="0"/>
        </c:dLbls>
        <c:gapWidth val="150"/>
        <c:axId val="113236144"/>
        <c:axId val="113236704"/>
      </c:barChart>
      <c:catAx>
        <c:axId val="113236144"/>
        <c:scaling>
          <c:orientation val="minMax"/>
        </c:scaling>
        <c:delete val="0"/>
        <c:axPos val="b"/>
        <c:title>
          <c:tx>
            <c:rich>
              <a:bodyPr/>
              <a:lstStyle/>
              <a:p>
                <a:pPr>
                  <a:defRPr sz="875" b="0" i="0" u="none" strike="noStrike" baseline="0">
                    <a:solidFill>
                      <a:srgbClr val="000000"/>
                    </a:solidFill>
                    <a:latin typeface="Arial"/>
                    <a:ea typeface="Arial"/>
                    <a:cs typeface="Arial"/>
                  </a:defRPr>
                </a:pPr>
                <a:r>
                  <a:rPr lang="zh-TW" altLang="en-US"/>
                  <a:t>年</a:t>
                </a:r>
              </a:p>
            </c:rich>
          </c:tx>
          <c:layout>
            <c:manualLayout>
              <c:xMode val="edge"/>
              <c:yMode val="edge"/>
              <c:x val="0.97014276468448102"/>
              <c:y val="0.95221568601761719"/>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Times New Roman" pitchFamily="18" charset="0"/>
                <a:ea typeface="+mn-ea"/>
                <a:cs typeface="Times New Roman" pitchFamily="18" charset="0"/>
              </a:defRPr>
            </a:pPr>
            <a:endParaRPr lang="zh-TW"/>
          </a:p>
        </c:txPr>
        <c:crossAx val="113236704"/>
        <c:crosses val="autoZero"/>
        <c:auto val="0"/>
        <c:lblAlgn val="ctr"/>
        <c:lblOffset val="100"/>
        <c:tickLblSkip val="1"/>
        <c:tickMarkSkip val="1"/>
        <c:noMultiLvlLbl val="0"/>
      </c:catAx>
      <c:valAx>
        <c:axId val="113236704"/>
        <c:scaling>
          <c:orientation val="minMax"/>
        </c:scaling>
        <c:delete val="0"/>
        <c:axPos val="l"/>
        <c:majorGridlines>
          <c:spPr>
            <a:ln w="3175">
              <a:solidFill>
                <a:srgbClr val="969696"/>
              </a:solidFill>
              <a:prstDash val="sysDash"/>
            </a:ln>
          </c:spPr>
        </c:majorGridlines>
        <c:title>
          <c:tx>
            <c:rich>
              <a:bodyPr rot="0" vert="horz"/>
              <a:lstStyle/>
              <a:p>
                <a:pPr algn="ctr">
                  <a:defRPr sz="1000" b="0" i="0" u="none" strike="noStrike" baseline="0">
                    <a:solidFill>
                      <a:srgbClr val="000000"/>
                    </a:solidFill>
                    <a:latin typeface="Arial"/>
                    <a:ea typeface="Arial"/>
                    <a:cs typeface="Arial"/>
                  </a:defRPr>
                </a:pPr>
                <a:r>
                  <a:rPr lang="zh-TW" altLang="en-US"/>
                  <a:t>千人</a:t>
                </a:r>
              </a:p>
            </c:rich>
          </c:tx>
          <c:layout>
            <c:manualLayout>
              <c:xMode val="edge"/>
              <c:yMode val="edge"/>
              <c:x val="7.3721272645797514E-3"/>
              <c:y val="1.0799091290059341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細明體"/>
                <a:ea typeface="細明體"/>
                <a:cs typeface="細明體"/>
              </a:defRPr>
            </a:pPr>
            <a:endParaRPr lang="zh-TW"/>
          </a:p>
        </c:txPr>
        <c:crossAx val="113236144"/>
        <c:crosses val="autoZero"/>
        <c:crossBetween val="between"/>
        <c:dispUnits>
          <c:builtInUnit val="thousands"/>
        </c:dispUnits>
      </c:valAx>
      <c:spPr>
        <a:noFill/>
        <a:ln w="25400">
          <a:noFill/>
        </a:ln>
      </c:spPr>
    </c:plotArea>
    <c:plotVisOnly val="1"/>
    <c:dispBlanksAs val="gap"/>
    <c:showDLblsOverMax val="0"/>
  </c:chart>
  <c:spPr>
    <a:solidFill>
      <a:schemeClr val="bg1"/>
    </a:solidFill>
    <a:ln w="9525">
      <a:noFill/>
    </a:ln>
  </c:spPr>
  <c:txPr>
    <a:bodyPr/>
    <a:lstStyle/>
    <a:p>
      <a:pPr>
        <a:defRPr sz="1000" b="0" i="0" u="none" strike="noStrike" baseline="0">
          <a:solidFill>
            <a:srgbClr val="000000"/>
          </a:solidFill>
          <a:latin typeface="Arial"/>
          <a:ea typeface="Arial"/>
          <a:cs typeface="Arial"/>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r>
            <a:rPr lang="en-US" altLang="zh-TW" sz="2200" b="0">
              <a:ln/>
              <a:effectLst/>
              <a:latin typeface="微軟正黑體" panose="020B0604030504040204" pitchFamily="34" charset="-120"/>
              <a:ea typeface="微軟正黑體" panose="020B0604030504040204" pitchFamily="34" charset="-120"/>
            </a:rPr>
            <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ECE19-B47B-4142-8ADA-42D37F3FD64B}" type="doc">
      <dgm:prSet loTypeId="urn:microsoft.com/office/officeart/2005/8/layout/process2" loCatId="process" qsTypeId="urn:microsoft.com/office/officeart/2005/8/quickstyle/simple2" qsCatId="simple" csTypeId="urn:microsoft.com/office/officeart/2005/8/colors/colorful3" csCatId="colorful" phldr="1"/>
      <dgm:spPr/>
    </dgm:pt>
    <dgm:pt modelId="{7AA3AD20-42C0-408F-A44B-690EBCE83B95}">
      <dgm:prSet phldrT="[文字]" custT="1"/>
      <dgm:spPr>
        <a:solidFill>
          <a:schemeClr val="accent2">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組織與法規</a:t>
          </a:r>
        </a:p>
      </dgm:t>
    </dgm:pt>
    <dgm:pt modelId="{49FE9695-2519-4783-A299-916E403BF3BD}" type="parTrans" cxnId="{B06C5FFC-7FC9-4A67-8F99-C7CD827F9E2A}">
      <dgm:prSet/>
      <dgm:spPr/>
      <dgm:t>
        <a:bodyPr/>
        <a:lstStyle/>
        <a:p>
          <a:endParaRPr lang="zh-TW" altLang="en-US"/>
        </a:p>
      </dgm:t>
    </dgm:pt>
    <dgm:pt modelId="{764B2CDF-F147-4BA8-BE14-1DEFAE0EB99D}" type="sibTrans" cxnId="{B06C5FFC-7FC9-4A67-8F99-C7CD827F9E2A}">
      <dgm:prSet/>
      <dgm:spPr>
        <a:solidFill>
          <a:schemeClr val="accent2">
            <a:lumMod val="60000"/>
            <a:lumOff val="40000"/>
          </a:schemeClr>
        </a:solidFill>
      </dgm:spPr>
      <dgm:t>
        <a:bodyPr/>
        <a:lstStyle/>
        <a:p>
          <a:endParaRPr lang="zh-TW" altLang="en-US"/>
        </a:p>
      </dgm:t>
    </dgm:pt>
    <dgm:pt modelId="{7C6DB660-8FC1-4F64-A19E-3723F6EBD065}">
      <dgm:prSet phldrT="[文字]" custT="1"/>
      <dgm:spPr>
        <a:solidFill>
          <a:schemeClr val="accent3">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宣導與增能</a:t>
          </a:r>
        </a:p>
      </dgm:t>
    </dgm:pt>
    <dgm:pt modelId="{12F8F3CA-F30D-4446-83F4-83F74CAD3901}" type="parTrans" cxnId="{6FB6A169-2BE4-4C59-8D1F-3A7FFD4CDE8C}">
      <dgm:prSet/>
      <dgm:spPr/>
      <dgm:t>
        <a:bodyPr/>
        <a:lstStyle/>
        <a:p>
          <a:endParaRPr lang="zh-TW" altLang="en-US"/>
        </a:p>
      </dgm:t>
    </dgm:pt>
    <dgm:pt modelId="{B7BD5A2A-5658-4BA4-B46B-6D4997707EA8}" type="sibTrans" cxnId="{6FB6A169-2BE4-4C59-8D1F-3A7FFD4CDE8C}">
      <dgm:prSet/>
      <dgm:spPr>
        <a:solidFill>
          <a:schemeClr val="accent3">
            <a:lumMod val="60000"/>
            <a:lumOff val="40000"/>
          </a:schemeClr>
        </a:solidFill>
      </dgm:spPr>
      <dgm:t>
        <a:bodyPr/>
        <a:lstStyle/>
        <a:p>
          <a:endParaRPr lang="zh-TW" altLang="en-US"/>
        </a:p>
      </dgm:t>
    </dgm:pt>
    <dgm:pt modelId="{DEA2A07E-8734-4712-93DF-1762B4589C17}">
      <dgm:prSet phldrT="[文字]" custT="1"/>
      <dgm:spPr>
        <a:solidFill>
          <a:schemeClr val="accent1">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資源與設備</a:t>
          </a:r>
        </a:p>
      </dgm:t>
    </dgm:pt>
    <dgm:pt modelId="{B66E58E5-7ECF-4942-A1A8-680721F02FB4}" type="parTrans" cxnId="{FD5B2502-F038-43F7-BAC5-67945B9D8227}">
      <dgm:prSet/>
      <dgm:spPr/>
      <dgm:t>
        <a:bodyPr/>
        <a:lstStyle/>
        <a:p>
          <a:endParaRPr lang="zh-TW" altLang="en-US"/>
        </a:p>
      </dgm:t>
    </dgm:pt>
    <dgm:pt modelId="{067F2DFD-7C0C-4269-80E6-A07B3A52BA45}" type="sibTrans" cxnId="{FD5B2502-F038-43F7-BAC5-67945B9D8227}">
      <dgm:prSet/>
      <dgm:spPr/>
      <dgm:t>
        <a:bodyPr/>
        <a:lstStyle/>
        <a:p>
          <a:endParaRPr lang="zh-TW" altLang="en-US"/>
        </a:p>
      </dgm:t>
    </dgm:pt>
    <dgm:pt modelId="{713D3D19-59E7-49E5-8E40-035EE68B670F}">
      <dgm:prSet phldrT="[文字]" custT="1"/>
      <dgm:spPr>
        <a:solidFill>
          <a:schemeClr val="accent4">
            <a:lumMod val="60000"/>
            <a:lumOff val="40000"/>
          </a:schemeClr>
        </a:solidFill>
      </dgm:spPr>
      <dgm:t>
        <a:bodyPr/>
        <a:lstStyle/>
        <a:p>
          <a:r>
            <a:rPr lang="zh-TW" altLang="en-US" sz="2400" b="1" dirty="0">
              <a:solidFill>
                <a:schemeClr val="tx1"/>
              </a:solidFill>
              <a:latin typeface="微軟正黑體" pitchFamily="34" charset="-120"/>
              <a:ea typeface="微軟正黑體" pitchFamily="34" charset="-120"/>
            </a:rPr>
            <a:t>課程與教學</a:t>
          </a:r>
        </a:p>
      </dgm:t>
    </dgm:pt>
    <dgm:pt modelId="{CEDCF10C-6DE3-4F98-B171-0024EA9BB9C6}" type="parTrans" cxnId="{04E1CA37-121A-4A96-88D2-8C347BC951DD}">
      <dgm:prSet/>
      <dgm:spPr/>
      <dgm:t>
        <a:bodyPr/>
        <a:lstStyle/>
        <a:p>
          <a:endParaRPr lang="zh-TW" altLang="en-US"/>
        </a:p>
      </dgm:t>
    </dgm:pt>
    <dgm:pt modelId="{251232D5-6251-4FF9-B514-3F75C22D190A}" type="sibTrans" cxnId="{04E1CA37-121A-4A96-88D2-8C347BC951DD}">
      <dgm:prSet/>
      <dgm:spPr>
        <a:solidFill>
          <a:schemeClr val="accent4">
            <a:lumMod val="60000"/>
            <a:lumOff val="40000"/>
          </a:schemeClr>
        </a:solidFill>
      </dgm:spPr>
      <dgm:t>
        <a:bodyPr/>
        <a:lstStyle/>
        <a:p>
          <a:endParaRPr lang="zh-TW" altLang="en-US"/>
        </a:p>
      </dgm:t>
    </dgm:pt>
    <dgm:pt modelId="{FDF4F176-9141-49D1-8DA1-63B9477C9E93}" type="pres">
      <dgm:prSet presAssocID="{A3EECE19-B47B-4142-8ADA-42D37F3FD64B}" presName="linearFlow" presStyleCnt="0">
        <dgm:presLayoutVars>
          <dgm:resizeHandles val="exact"/>
        </dgm:presLayoutVars>
      </dgm:prSet>
      <dgm:spPr/>
    </dgm:pt>
    <dgm:pt modelId="{59631CB8-0106-4478-AB48-407BBEEBF079}" type="pres">
      <dgm:prSet presAssocID="{7AA3AD20-42C0-408F-A44B-690EBCE83B95}" presName="node" presStyleLbl="node1" presStyleIdx="0" presStyleCnt="4" custScaleY="76829" custLinFactNeighborX="-13488" custLinFactNeighborY="4121">
        <dgm:presLayoutVars>
          <dgm:bulletEnabled val="1"/>
        </dgm:presLayoutVars>
      </dgm:prSet>
      <dgm:spPr/>
      <dgm:t>
        <a:bodyPr/>
        <a:lstStyle/>
        <a:p>
          <a:endParaRPr lang="zh-TW" altLang="en-US"/>
        </a:p>
      </dgm:t>
    </dgm:pt>
    <dgm:pt modelId="{4AF59921-B87A-402A-BB0B-7AD80338B739}" type="pres">
      <dgm:prSet presAssocID="{764B2CDF-F147-4BA8-BE14-1DEFAE0EB99D}" presName="sibTrans" presStyleLbl="sibTrans2D1" presStyleIdx="0" presStyleCnt="3"/>
      <dgm:spPr/>
      <dgm:t>
        <a:bodyPr/>
        <a:lstStyle/>
        <a:p>
          <a:endParaRPr lang="zh-TW" altLang="en-US"/>
        </a:p>
      </dgm:t>
    </dgm:pt>
    <dgm:pt modelId="{C85D2EE2-9F42-4E7F-89BD-9D2C1B7B7E03}" type="pres">
      <dgm:prSet presAssocID="{764B2CDF-F147-4BA8-BE14-1DEFAE0EB99D}" presName="connectorText" presStyleLbl="sibTrans2D1" presStyleIdx="0" presStyleCnt="3"/>
      <dgm:spPr/>
      <dgm:t>
        <a:bodyPr/>
        <a:lstStyle/>
        <a:p>
          <a:endParaRPr lang="zh-TW" altLang="en-US"/>
        </a:p>
      </dgm:t>
    </dgm:pt>
    <dgm:pt modelId="{C3FCFC7C-7BA9-4452-8B4E-28B4E7497C6D}" type="pres">
      <dgm:prSet presAssocID="{713D3D19-59E7-49E5-8E40-035EE68B670F}" presName="node" presStyleLbl="node1" presStyleIdx="1" presStyleCnt="4" custScaleY="84028" custLinFactNeighborX="-11378" custLinFactNeighborY="-11788">
        <dgm:presLayoutVars>
          <dgm:bulletEnabled val="1"/>
        </dgm:presLayoutVars>
      </dgm:prSet>
      <dgm:spPr/>
      <dgm:t>
        <a:bodyPr/>
        <a:lstStyle/>
        <a:p>
          <a:endParaRPr lang="zh-TW" altLang="en-US"/>
        </a:p>
      </dgm:t>
    </dgm:pt>
    <dgm:pt modelId="{234F7FC7-E9F8-4C83-9885-EAAD7454518D}" type="pres">
      <dgm:prSet presAssocID="{251232D5-6251-4FF9-B514-3F75C22D190A}" presName="sibTrans" presStyleLbl="sibTrans2D1" presStyleIdx="1" presStyleCnt="3"/>
      <dgm:spPr/>
      <dgm:t>
        <a:bodyPr/>
        <a:lstStyle/>
        <a:p>
          <a:endParaRPr lang="zh-TW" altLang="en-US"/>
        </a:p>
      </dgm:t>
    </dgm:pt>
    <dgm:pt modelId="{C2A9C8ED-5978-4B1F-918E-34CE41FFDD36}" type="pres">
      <dgm:prSet presAssocID="{251232D5-6251-4FF9-B514-3F75C22D190A}" presName="connectorText" presStyleLbl="sibTrans2D1" presStyleIdx="1" presStyleCnt="3"/>
      <dgm:spPr/>
      <dgm:t>
        <a:bodyPr/>
        <a:lstStyle/>
        <a:p>
          <a:endParaRPr lang="zh-TW" altLang="en-US"/>
        </a:p>
      </dgm:t>
    </dgm:pt>
    <dgm:pt modelId="{36E7C767-AA04-4D2B-A58E-2367A73C6EF9}" type="pres">
      <dgm:prSet presAssocID="{7C6DB660-8FC1-4F64-A19E-3723F6EBD065}" presName="node" presStyleLbl="node1" presStyleIdx="2" presStyleCnt="4" custScaleY="76147" custLinFactNeighborX="-12766" custLinFactNeighborY="-2519">
        <dgm:presLayoutVars>
          <dgm:bulletEnabled val="1"/>
        </dgm:presLayoutVars>
      </dgm:prSet>
      <dgm:spPr/>
      <dgm:t>
        <a:bodyPr/>
        <a:lstStyle/>
        <a:p>
          <a:endParaRPr lang="zh-TW" altLang="en-US"/>
        </a:p>
      </dgm:t>
    </dgm:pt>
    <dgm:pt modelId="{51FD9E04-9422-41AF-95BF-9377F3F4A97B}" type="pres">
      <dgm:prSet presAssocID="{B7BD5A2A-5658-4BA4-B46B-6D4997707EA8}" presName="sibTrans" presStyleLbl="sibTrans2D1" presStyleIdx="2" presStyleCnt="3" custAng="205556"/>
      <dgm:spPr/>
      <dgm:t>
        <a:bodyPr/>
        <a:lstStyle/>
        <a:p>
          <a:endParaRPr lang="zh-TW" altLang="en-US"/>
        </a:p>
      </dgm:t>
    </dgm:pt>
    <dgm:pt modelId="{5CDB7FF1-E895-40BD-8B8E-865A0D83035B}" type="pres">
      <dgm:prSet presAssocID="{B7BD5A2A-5658-4BA4-B46B-6D4997707EA8}" presName="connectorText" presStyleLbl="sibTrans2D1" presStyleIdx="2" presStyleCnt="3"/>
      <dgm:spPr/>
      <dgm:t>
        <a:bodyPr/>
        <a:lstStyle/>
        <a:p>
          <a:endParaRPr lang="zh-TW" altLang="en-US"/>
        </a:p>
      </dgm:t>
    </dgm:pt>
    <dgm:pt modelId="{F95D7863-F725-49E7-9FA4-F946C5CA2741}" type="pres">
      <dgm:prSet presAssocID="{DEA2A07E-8734-4712-93DF-1762B4589C17}" presName="node" presStyleLbl="node1" presStyleIdx="3" presStyleCnt="4" custScaleY="74114" custLinFactNeighborX="-11334" custLinFactNeighborY="-10954">
        <dgm:presLayoutVars>
          <dgm:bulletEnabled val="1"/>
        </dgm:presLayoutVars>
      </dgm:prSet>
      <dgm:spPr/>
      <dgm:t>
        <a:bodyPr/>
        <a:lstStyle/>
        <a:p>
          <a:endParaRPr lang="zh-TW" altLang="en-US"/>
        </a:p>
      </dgm:t>
    </dgm:pt>
  </dgm:ptLst>
  <dgm:cxnLst>
    <dgm:cxn modelId="{FD6D50F4-C0F1-4696-9E7C-F1D5C4C5AAB4}" type="presOf" srcId="{B7BD5A2A-5658-4BA4-B46B-6D4997707EA8}" destId="{51FD9E04-9422-41AF-95BF-9377F3F4A97B}" srcOrd="0" destOrd="0" presId="urn:microsoft.com/office/officeart/2005/8/layout/process2"/>
    <dgm:cxn modelId="{4DA90174-4705-409A-9925-F1A89A748D9F}" type="presOf" srcId="{7C6DB660-8FC1-4F64-A19E-3723F6EBD065}" destId="{36E7C767-AA04-4D2B-A58E-2367A73C6EF9}" srcOrd="0" destOrd="0" presId="urn:microsoft.com/office/officeart/2005/8/layout/process2"/>
    <dgm:cxn modelId="{04E1CA37-121A-4A96-88D2-8C347BC951DD}" srcId="{A3EECE19-B47B-4142-8ADA-42D37F3FD64B}" destId="{713D3D19-59E7-49E5-8E40-035EE68B670F}" srcOrd="1" destOrd="0" parTransId="{CEDCF10C-6DE3-4F98-B171-0024EA9BB9C6}" sibTransId="{251232D5-6251-4FF9-B514-3F75C22D190A}"/>
    <dgm:cxn modelId="{3F2B8ABA-D1D4-4D92-A481-09C6B245213B}" type="presOf" srcId="{713D3D19-59E7-49E5-8E40-035EE68B670F}" destId="{C3FCFC7C-7BA9-4452-8B4E-28B4E7497C6D}" srcOrd="0" destOrd="0" presId="urn:microsoft.com/office/officeart/2005/8/layout/process2"/>
    <dgm:cxn modelId="{6FB6A169-2BE4-4C59-8D1F-3A7FFD4CDE8C}" srcId="{A3EECE19-B47B-4142-8ADA-42D37F3FD64B}" destId="{7C6DB660-8FC1-4F64-A19E-3723F6EBD065}" srcOrd="2" destOrd="0" parTransId="{12F8F3CA-F30D-4446-83F4-83F74CAD3901}" sibTransId="{B7BD5A2A-5658-4BA4-B46B-6D4997707EA8}"/>
    <dgm:cxn modelId="{0E7C7041-BEA5-4D2B-A90A-8F96F3BD9707}" type="presOf" srcId="{DEA2A07E-8734-4712-93DF-1762B4589C17}" destId="{F95D7863-F725-49E7-9FA4-F946C5CA2741}" srcOrd="0" destOrd="0" presId="urn:microsoft.com/office/officeart/2005/8/layout/process2"/>
    <dgm:cxn modelId="{B9033B89-983B-4F6F-813F-58DFD0F18678}" type="presOf" srcId="{7AA3AD20-42C0-408F-A44B-690EBCE83B95}" destId="{59631CB8-0106-4478-AB48-407BBEEBF079}" srcOrd="0" destOrd="0" presId="urn:microsoft.com/office/officeart/2005/8/layout/process2"/>
    <dgm:cxn modelId="{06531828-CBBB-4C64-AFA0-3E4AD1B5BAAE}" type="presOf" srcId="{A3EECE19-B47B-4142-8ADA-42D37F3FD64B}" destId="{FDF4F176-9141-49D1-8DA1-63B9477C9E93}" srcOrd="0" destOrd="0" presId="urn:microsoft.com/office/officeart/2005/8/layout/process2"/>
    <dgm:cxn modelId="{0DD2BB59-8B6A-496F-9159-F56FE204D126}" type="presOf" srcId="{251232D5-6251-4FF9-B514-3F75C22D190A}" destId="{234F7FC7-E9F8-4C83-9885-EAAD7454518D}" srcOrd="0" destOrd="0" presId="urn:microsoft.com/office/officeart/2005/8/layout/process2"/>
    <dgm:cxn modelId="{3EDCF9DE-4CC3-465D-9341-F0E23491F856}" type="presOf" srcId="{764B2CDF-F147-4BA8-BE14-1DEFAE0EB99D}" destId="{4AF59921-B87A-402A-BB0B-7AD80338B739}" srcOrd="0" destOrd="0" presId="urn:microsoft.com/office/officeart/2005/8/layout/process2"/>
    <dgm:cxn modelId="{C1B76F9C-978D-4692-AFCD-0CBC1A5110F4}" type="presOf" srcId="{B7BD5A2A-5658-4BA4-B46B-6D4997707EA8}" destId="{5CDB7FF1-E895-40BD-8B8E-865A0D83035B}" srcOrd="1" destOrd="0" presId="urn:microsoft.com/office/officeart/2005/8/layout/process2"/>
    <dgm:cxn modelId="{FD5B2502-F038-43F7-BAC5-67945B9D8227}" srcId="{A3EECE19-B47B-4142-8ADA-42D37F3FD64B}" destId="{DEA2A07E-8734-4712-93DF-1762B4589C17}" srcOrd="3" destOrd="0" parTransId="{B66E58E5-7ECF-4942-A1A8-680721F02FB4}" sibTransId="{067F2DFD-7C0C-4269-80E6-A07B3A52BA45}"/>
    <dgm:cxn modelId="{B06C5FFC-7FC9-4A67-8F99-C7CD827F9E2A}" srcId="{A3EECE19-B47B-4142-8ADA-42D37F3FD64B}" destId="{7AA3AD20-42C0-408F-A44B-690EBCE83B95}" srcOrd="0" destOrd="0" parTransId="{49FE9695-2519-4783-A299-916E403BF3BD}" sibTransId="{764B2CDF-F147-4BA8-BE14-1DEFAE0EB99D}"/>
    <dgm:cxn modelId="{F0F2557B-3059-405B-9C12-1FFC11EEA9C3}" type="presOf" srcId="{764B2CDF-F147-4BA8-BE14-1DEFAE0EB99D}" destId="{C85D2EE2-9F42-4E7F-89BD-9D2C1B7B7E03}" srcOrd="1" destOrd="0" presId="urn:microsoft.com/office/officeart/2005/8/layout/process2"/>
    <dgm:cxn modelId="{0EEB434F-FD27-4B0B-93EC-7686BD340396}" type="presOf" srcId="{251232D5-6251-4FF9-B514-3F75C22D190A}" destId="{C2A9C8ED-5978-4B1F-918E-34CE41FFDD36}" srcOrd="1" destOrd="0" presId="urn:microsoft.com/office/officeart/2005/8/layout/process2"/>
    <dgm:cxn modelId="{27D4D4F4-EFDF-4647-A5E8-AF162332E68B}" type="presParOf" srcId="{FDF4F176-9141-49D1-8DA1-63B9477C9E93}" destId="{59631CB8-0106-4478-AB48-407BBEEBF079}" srcOrd="0" destOrd="0" presId="urn:microsoft.com/office/officeart/2005/8/layout/process2"/>
    <dgm:cxn modelId="{73D7544D-5F6F-4C89-B7FD-8DA90B84AA0E}" type="presParOf" srcId="{FDF4F176-9141-49D1-8DA1-63B9477C9E93}" destId="{4AF59921-B87A-402A-BB0B-7AD80338B739}" srcOrd="1" destOrd="0" presId="urn:microsoft.com/office/officeart/2005/8/layout/process2"/>
    <dgm:cxn modelId="{F144B4C0-011D-453B-BF18-64C610A8AF6C}" type="presParOf" srcId="{4AF59921-B87A-402A-BB0B-7AD80338B739}" destId="{C85D2EE2-9F42-4E7F-89BD-9D2C1B7B7E03}" srcOrd="0" destOrd="0" presId="urn:microsoft.com/office/officeart/2005/8/layout/process2"/>
    <dgm:cxn modelId="{3E887DDB-A575-49D5-B64F-3FE32711A210}" type="presParOf" srcId="{FDF4F176-9141-49D1-8DA1-63B9477C9E93}" destId="{C3FCFC7C-7BA9-4452-8B4E-28B4E7497C6D}" srcOrd="2" destOrd="0" presId="urn:microsoft.com/office/officeart/2005/8/layout/process2"/>
    <dgm:cxn modelId="{D48FB3CA-DABB-435C-9C73-46C4961B1FA3}" type="presParOf" srcId="{FDF4F176-9141-49D1-8DA1-63B9477C9E93}" destId="{234F7FC7-E9F8-4C83-9885-EAAD7454518D}" srcOrd="3" destOrd="0" presId="urn:microsoft.com/office/officeart/2005/8/layout/process2"/>
    <dgm:cxn modelId="{940DE078-7475-44A6-B6DC-BE03C47DB2B5}" type="presParOf" srcId="{234F7FC7-E9F8-4C83-9885-EAAD7454518D}" destId="{C2A9C8ED-5978-4B1F-918E-34CE41FFDD36}" srcOrd="0" destOrd="0" presId="urn:microsoft.com/office/officeart/2005/8/layout/process2"/>
    <dgm:cxn modelId="{5109CFDA-DB15-47AE-8BA2-00225A78E5F9}" type="presParOf" srcId="{FDF4F176-9141-49D1-8DA1-63B9477C9E93}" destId="{36E7C767-AA04-4D2B-A58E-2367A73C6EF9}" srcOrd="4" destOrd="0" presId="urn:microsoft.com/office/officeart/2005/8/layout/process2"/>
    <dgm:cxn modelId="{93E1AC9C-4011-475A-A980-24BB64D596D5}" type="presParOf" srcId="{FDF4F176-9141-49D1-8DA1-63B9477C9E93}" destId="{51FD9E04-9422-41AF-95BF-9377F3F4A97B}" srcOrd="5" destOrd="0" presId="urn:microsoft.com/office/officeart/2005/8/layout/process2"/>
    <dgm:cxn modelId="{4C9107E1-F974-4273-95D5-26963DE5389A}" type="presParOf" srcId="{51FD9E04-9422-41AF-95BF-9377F3F4A97B}" destId="{5CDB7FF1-E895-40BD-8B8E-865A0D83035B}" srcOrd="0" destOrd="0" presId="urn:microsoft.com/office/officeart/2005/8/layout/process2"/>
    <dgm:cxn modelId="{1EAEC406-E078-4CE3-BF15-B1471D67EE98}" type="presParOf" srcId="{FDF4F176-9141-49D1-8DA1-63B9477C9E93}" destId="{F95D7863-F725-49E7-9FA4-F946C5CA2741}"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EB9E6B-FDD3-4385-9C08-4B5A860F674E}" type="doc">
      <dgm:prSet loTypeId="urn:microsoft.com/office/officeart/2005/8/layout/chevron1" loCatId="process" qsTypeId="urn:microsoft.com/office/officeart/2005/8/quickstyle/3d7" qsCatId="3D" csTypeId="urn:microsoft.com/office/officeart/2005/8/colors/colorful5" csCatId="colorful" phldr="1"/>
      <dgm:spPr/>
    </dgm:pt>
    <dgm:pt modelId="{E97CCA8B-69FA-40DF-853A-D27803F1394F}">
      <dgm:prSet phldrT="[文字]"/>
      <dgm:spPr/>
      <dgm:t>
        <a:bodyPr/>
        <a:lstStyle/>
        <a:p>
          <a:r>
            <a:rPr lang="zh-TW" altLang="en-US" b="0" dirty="0">
              <a:latin typeface="標楷體" pitchFamily="65" charset="-120"/>
              <a:ea typeface="標楷體" pitchFamily="65" charset="-120"/>
            </a:rPr>
            <a:t>四大面向</a:t>
          </a:r>
        </a:p>
      </dgm:t>
    </dgm:pt>
    <dgm:pt modelId="{30DF2DB3-EF67-40DA-994B-1DAC150284A8}" type="parTrans" cxnId="{FE34D30D-2F29-41FE-977A-2B52A3397DC3}">
      <dgm:prSet/>
      <dgm:spPr/>
      <dgm:t>
        <a:bodyPr/>
        <a:lstStyle/>
        <a:p>
          <a:endParaRPr lang="zh-TW" altLang="en-US"/>
        </a:p>
      </dgm:t>
    </dgm:pt>
    <dgm:pt modelId="{C905F848-4D43-4C39-ADBE-DDB05471E6BA}" type="sibTrans" cxnId="{FE34D30D-2F29-41FE-977A-2B52A3397DC3}">
      <dgm:prSet/>
      <dgm:spPr/>
      <dgm:t>
        <a:bodyPr/>
        <a:lstStyle/>
        <a:p>
          <a:endParaRPr lang="zh-TW" altLang="en-US"/>
        </a:p>
      </dgm:t>
    </dgm:pt>
    <dgm:pt modelId="{CE1A5EB8-3B5C-4EF0-B383-77E026E5EFF6}">
      <dgm:prSet phldrT="[文字]"/>
      <dgm:spPr/>
      <dgm:t>
        <a:bodyPr/>
        <a:lstStyle/>
        <a:p>
          <a:r>
            <a:rPr lang="zh-TW" altLang="en-US" b="0" dirty="0">
              <a:latin typeface="標楷體" pitchFamily="65" charset="-120"/>
              <a:ea typeface="標楷體" pitchFamily="65" charset="-120"/>
            </a:rPr>
            <a:t>十三項核心工作</a:t>
          </a:r>
        </a:p>
      </dgm:t>
    </dgm:pt>
    <dgm:pt modelId="{7ED6D973-4BA1-4692-BE4E-668A5660D746}" type="parTrans" cxnId="{3AA0F6F9-89A3-4508-B5C4-D38249E71019}">
      <dgm:prSet/>
      <dgm:spPr/>
      <dgm:t>
        <a:bodyPr/>
        <a:lstStyle/>
        <a:p>
          <a:endParaRPr lang="zh-TW" altLang="en-US"/>
        </a:p>
      </dgm:t>
    </dgm:pt>
    <dgm:pt modelId="{62878517-1559-4F2A-A5DB-057DAF7E6233}" type="sibTrans" cxnId="{3AA0F6F9-89A3-4508-B5C4-D38249E71019}">
      <dgm:prSet/>
      <dgm:spPr/>
      <dgm:t>
        <a:bodyPr/>
        <a:lstStyle/>
        <a:p>
          <a:endParaRPr lang="zh-TW" altLang="en-US"/>
        </a:p>
      </dgm:t>
    </dgm:pt>
    <dgm:pt modelId="{D3DC2C4C-AA73-454C-B792-81FD8D3B1FCE}">
      <dgm:prSet phldrT="[文字]"/>
      <dgm:spPr/>
      <dgm:t>
        <a:bodyPr/>
        <a:lstStyle/>
        <a:p>
          <a:r>
            <a:rPr lang="zh-TW" altLang="en-US" b="0" dirty="0">
              <a:latin typeface="標楷體" pitchFamily="65" charset="-120"/>
              <a:ea typeface="標楷體" pitchFamily="65" charset="-120"/>
            </a:rPr>
            <a:t>二十七個工作項目</a:t>
          </a:r>
        </a:p>
      </dgm:t>
    </dgm:pt>
    <dgm:pt modelId="{58CDADD2-1740-41D2-B98C-59AB38C46533}" type="parTrans" cxnId="{61E52A92-7E41-4537-A05D-44B3621484D7}">
      <dgm:prSet/>
      <dgm:spPr/>
      <dgm:t>
        <a:bodyPr/>
        <a:lstStyle/>
        <a:p>
          <a:endParaRPr lang="zh-TW" altLang="en-US"/>
        </a:p>
      </dgm:t>
    </dgm:pt>
    <dgm:pt modelId="{27871CB0-A6A9-42EB-99AD-3AB519A545AB}" type="sibTrans" cxnId="{61E52A92-7E41-4537-A05D-44B3621484D7}">
      <dgm:prSet/>
      <dgm:spPr/>
      <dgm:t>
        <a:bodyPr/>
        <a:lstStyle/>
        <a:p>
          <a:endParaRPr lang="zh-TW" altLang="en-US"/>
        </a:p>
      </dgm:t>
    </dgm:pt>
    <dgm:pt modelId="{B371A949-809C-4B9E-B735-DFC80FEEBAAA}" type="pres">
      <dgm:prSet presAssocID="{28EB9E6B-FDD3-4385-9C08-4B5A860F674E}" presName="Name0" presStyleCnt="0">
        <dgm:presLayoutVars>
          <dgm:dir/>
          <dgm:animLvl val="lvl"/>
          <dgm:resizeHandles val="exact"/>
        </dgm:presLayoutVars>
      </dgm:prSet>
      <dgm:spPr/>
    </dgm:pt>
    <dgm:pt modelId="{C0022FDA-B6C3-423E-95AB-AEBF8FCFA227}" type="pres">
      <dgm:prSet presAssocID="{E97CCA8B-69FA-40DF-853A-D27803F1394F}" presName="parTxOnly" presStyleLbl="node1" presStyleIdx="0" presStyleCnt="3" custLinFactNeighborX="-70165" custLinFactNeighborY="-3253">
        <dgm:presLayoutVars>
          <dgm:chMax val="0"/>
          <dgm:chPref val="0"/>
          <dgm:bulletEnabled val="1"/>
        </dgm:presLayoutVars>
      </dgm:prSet>
      <dgm:spPr/>
      <dgm:t>
        <a:bodyPr/>
        <a:lstStyle/>
        <a:p>
          <a:endParaRPr lang="zh-TW" altLang="en-US"/>
        </a:p>
      </dgm:t>
    </dgm:pt>
    <dgm:pt modelId="{B95EB27E-4D39-4414-BAFB-B778B8D33223}" type="pres">
      <dgm:prSet presAssocID="{C905F848-4D43-4C39-ADBE-DDB05471E6BA}" presName="parTxOnlySpace" presStyleCnt="0"/>
      <dgm:spPr/>
    </dgm:pt>
    <dgm:pt modelId="{D38DDE4D-FE33-4D44-AA06-7EAF59CD5DE9}" type="pres">
      <dgm:prSet presAssocID="{CE1A5EB8-3B5C-4EF0-B383-77E026E5EFF6}" presName="parTxOnly" presStyleLbl="node1" presStyleIdx="1" presStyleCnt="3" custLinFactNeighborX="-7736" custLinFactNeighborY="4259">
        <dgm:presLayoutVars>
          <dgm:chMax val="0"/>
          <dgm:chPref val="0"/>
          <dgm:bulletEnabled val="1"/>
        </dgm:presLayoutVars>
      </dgm:prSet>
      <dgm:spPr/>
      <dgm:t>
        <a:bodyPr/>
        <a:lstStyle/>
        <a:p>
          <a:endParaRPr lang="zh-TW" altLang="en-US"/>
        </a:p>
      </dgm:t>
    </dgm:pt>
    <dgm:pt modelId="{85B11351-7942-4A0C-A513-C3FF52895185}" type="pres">
      <dgm:prSet presAssocID="{62878517-1559-4F2A-A5DB-057DAF7E6233}" presName="parTxOnlySpace" presStyleCnt="0"/>
      <dgm:spPr/>
    </dgm:pt>
    <dgm:pt modelId="{912F2315-0BFF-476B-9A1A-DF7170BC796B}" type="pres">
      <dgm:prSet presAssocID="{D3DC2C4C-AA73-454C-B792-81FD8D3B1FCE}" presName="parTxOnly" presStyleLbl="node1" presStyleIdx="2" presStyleCnt="3" custAng="0" custLinFactNeighborX="-2685" custLinFactNeighborY="4259">
        <dgm:presLayoutVars>
          <dgm:chMax val="0"/>
          <dgm:chPref val="0"/>
          <dgm:bulletEnabled val="1"/>
        </dgm:presLayoutVars>
      </dgm:prSet>
      <dgm:spPr/>
      <dgm:t>
        <a:bodyPr/>
        <a:lstStyle/>
        <a:p>
          <a:endParaRPr lang="zh-TW" altLang="en-US"/>
        </a:p>
      </dgm:t>
    </dgm:pt>
  </dgm:ptLst>
  <dgm:cxnLst>
    <dgm:cxn modelId="{2F20EB61-6768-4527-AA34-52B891279B6A}" type="presOf" srcId="{E97CCA8B-69FA-40DF-853A-D27803F1394F}" destId="{C0022FDA-B6C3-423E-95AB-AEBF8FCFA227}" srcOrd="0" destOrd="0" presId="urn:microsoft.com/office/officeart/2005/8/layout/chevron1"/>
    <dgm:cxn modelId="{6F270FC0-7685-4A4C-9C20-A4358CEF3E8A}" type="presOf" srcId="{D3DC2C4C-AA73-454C-B792-81FD8D3B1FCE}" destId="{912F2315-0BFF-476B-9A1A-DF7170BC796B}" srcOrd="0" destOrd="0" presId="urn:microsoft.com/office/officeart/2005/8/layout/chevron1"/>
    <dgm:cxn modelId="{D0B20F5B-F8CE-4A24-B8F2-42FF0DDBEDC8}" type="presOf" srcId="{CE1A5EB8-3B5C-4EF0-B383-77E026E5EFF6}" destId="{D38DDE4D-FE33-4D44-AA06-7EAF59CD5DE9}" srcOrd="0" destOrd="0" presId="urn:microsoft.com/office/officeart/2005/8/layout/chevron1"/>
    <dgm:cxn modelId="{61E52A92-7E41-4537-A05D-44B3621484D7}" srcId="{28EB9E6B-FDD3-4385-9C08-4B5A860F674E}" destId="{D3DC2C4C-AA73-454C-B792-81FD8D3B1FCE}" srcOrd="2" destOrd="0" parTransId="{58CDADD2-1740-41D2-B98C-59AB38C46533}" sibTransId="{27871CB0-A6A9-42EB-99AD-3AB519A545AB}"/>
    <dgm:cxn modelId="{3AA0F6F9-89A3-4508-B5C4-D38249E71019}" srcId="{28EB9E6B-FDD3-4385-9C08-4B5A860F674E}" destId="{CE1A5EB8-3B5C-4EF0-B383-77E026E5EFF6}" srcOrd="1" destOrd="0" parTransId="{7ED6D973-4BA1-4692-BE4E-668A5660D746}" sibTransId="{62878517-1559-4F2A-A5DB-057DAF7E6233}"/>
    <dgm:cxn modelId="{BC7CBFDF-F683-454A-8F16-A18A76BA9591}" type="presOf" srcId="{28EB9E6B-FDD3-4385-9C08-4B5A860F674E}" destId="{B371A949-809C-4B9E-B735-DFC80FEEBAAA}" srcOrd="0" destOrd="0" presId="urn:microsoft.com/office/officeart/2005/8/layout/chevron1"/>
    <dgm:cxn modelId="{FE34D30D-2F29-41FE-977A-2B52A3397DC3}" srcId="{28EB9E6B-FDD3-4385-9C08-4B5A860F674E}" destId="{E97CCA8B-69FA-40DF-853A-D27803F1394F}" srcOrd="0" destOrd="0" parTransId="{30DF2DB3-EF67-40DA-994B-1DAC150284A8}" sibTransId="{C905F848-4D43-4C39-ADBE-DDB05471E6BA}"/>
    <dgm:cxn modelId="{C33B993D-1557-473C-963F-F43FEA84D1F8}" type="presParOf" srcId="{B371A949-809C-4B9E-B735-DFC80FEEBAAA}" destId="{C0022FDA-B6C3-423E-95AB-AEBF8FCFA227}" srcOrd="0" destOrd="0" presId="urn:microsoft.com/office/officeart/2005/8/layout/chevron1"/>
    <dgm:cxn modelId="{E700FB72-183B-46EB-B6A8-2E178B677916}" type="presParOf" srcId="{B371A949-809C-4B9E-B735-DFC80FEEBAAA}" destId="{B95EB27E-4D39-4414-BAFB-B778B8D33223}" srcOrd="1" destOrd="0" presId="urn:microsoft.com/office/officeart/2005/8/layout/chevron1"/>
    <dgm:cxn modelId="{8609BCAE-8B39-46C1-B727-5AB66F9AB7BE}" type="presParOf" srcId="{B371A949-809C-4B9E-B735-DFC80FEEBAAA}" destId="{D38DDE4D-FE33-4D44-AA06-7EAF59CD5DE9}" srcOrd="2" destOrd="0" presId="urn:microsoft.com/office/officeart/2005/8/layout/chevron1"/>
    <dgm:cxn modelId="{2A440834-BB8E-4970-B034-8A078BCC906A}" type="presParOf" srcId="{B371A949-809C-4B9E-B735-DFC80FEEBAAA}" destId="{85B11351-7942-4A0C-A513-C3FF52895185}" srcOrd="3" destOrd="0" presId="urn:microsoft.com/office/officeart/2005/8/layout/chevron1"/>
    <dgm:cxn modelId="{A31DDC63-3C14-4FF6-941D-740C22916BB3}" type="presParOf" srcId="{B371A949-809C-4B9E-B735-DFC80FEEBAAA}" destId="{912F2315-0BFF-476B-9A1A-DF7170BC796B}"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2BE26C-A935-4DFB-8748-69DA45893F0B}"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zh-TW" altLang="en-US"/>
        </a:p>
      </dgm:t>
    </dgm:pt>
    <dgm:pt modelId="{FA2EFA79-93FE-4CFA-8BFE-AD74136BCA16}">
      <dgm:prSet phldrT="[文字]"/>
      <dgm:spPr/>
      <dgm:t>
        <a:bodyPr/>
        <a:lstStyle/>
        <a:p>
          <a:r>
            <a:rPr lang="zh-TW" altLang="en-US" b="1" dirty="0">
              <a:solidFill>
                <a:srgbClr val="002060"/>
              </a:solidFill>
              <a:latin typeface="微軟正黑體" panose="020B0604030504040204" pitchFamily="34" charset="-120"/>
              <a:ea typeface="微軟正黑體" panose="020B0604030504040204" pitchFamily="34" charset="-120"/>
            </a:rPr>
            <a:t>資源引入</a:t>
          </a:r>
        </a:p>
      </dgm:t>
    </dgm:pt>
    <dgm:pt modelId="{37A4607B-D7F9-49C9-88A9-F36558970516}" type="parTrans" cxnId="{AE0046C5-6EB7-4A8E-9240-BE3A5FB44310}">
      <dgm:prSet/>
      <dgm:spPr/>
      <dgm:t>
        <a:bodyPr/>
        <a:lstStyle/>
        <a:p>
          <a:endParaRPr lang="zh-TW" altLang="en-US"/>
        </a:p>
      </dgm:t>
    </dgm:pt>
    <dgm:pt modelId="{1CDECD73-5E38-46CB-97D0-DDDDAB6D4D19}" type="sibTrans" cxnId="{AE0046C5-6EB7-4A8E-9240-BE3A5FB44310}">
      <dgm:prSet/>
      <dgm:spPr/>
      <dgm:t>
        <a:bodyPr/>
        <a:lstStyle/>
        <a:p>
          <a:endParaRPr lang="zh-TW" altLang="en-US"/>
        </a:p>
      </dgm:t>
    </dgm:pt>
    <dgm:pt modelId="{34240751-CA53-48E3-AD33-007C7B9D31D6}">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引導學校申請課程教學活化相關計畫</a:t>
          </a:r>
          <a:endParaRPr lang="zh-TW" altLang="en-US" dirty="0">
            <a:solidFill>
              <a:schemeClr val="tx1"/>
            </a:solidFill>
          </a:endParaRPr>
        </a:p>
      </dgm:t>
    </dgm:pt>
    <dgm:pt modelId="{E4314E71-F0A4-4173-871E-70AA93B05427}" type="parTrans" cxnId="{662105E2-9EDA-4169-9078-3A276B1C3A6E}">
      <dgm:prSet/>
      <dgm:spPr/>
      <dgm:t>
        <a:bodyPr/>
        <a:lstStyle/>
        <a:p>
          <a:endParaRPr lang="zh-TW" altLang="en-US"/>
        </a:p>
      </dgm:t>
    </dgm:pt>
    <dgm:pt modelId="{066C5C2F-0E38-4B83-9B0D-3951D5F9CE41}" type="sibTrans" cxnId="{662105E2-9EDA-4169-9078-3A276B1C3A6E}">
      <dgm:prSet/>
      <dgm:spPr/>
      <dgm:t>
        <a:bodyPr/>
        <a:lstStyle/>
        <a:p>
          <a:endParaRPr lang="zh-TW" altLang="en-US"/>
        </a:p>
      </dgm:t>
    </dgm:pt>
    <dgm:pt modelId="{6F42C5DC-B080-465E-99E1-A3BF5920E200}">
      <dgm:prSet phldrT="[文字]"/>
      <dgm:spPr/>
      <dgm:t>
        <a:bodyPr/>
        <a:lstStyle/>
        <a:p>
          <a:r>
            <a:rPr lang="zh-TW" altLang="en-US" dirty="0">
              <a:solidFill>
                <a:schemeClr val="tx1"/>
              </a:solidFill>
            </a:rPr>
            <a:t>建置縣市人才資料庫，俾便提供學校課程教學諮詢服務</a:t>
          </a:r>
          <a:endParaRPr lang="en-US" altLang="zh-TW" dirty="0">
            <a:solidFill>
              <a:schemeClr val="tx1"/>
            </a:solidFill>
          </a:endParaRPr>
        </a:p>
      </dgm:t>
    </dgm:pt>
    <dgm:pt modelId="{4FDD9FA2-2E1E-429F-A3D0-C76806C739A8}" type="parTrans" cxnId="{1E57EBBA-1FF4-4E2B-9F29-7083539445A4}">
      <dgm:prSet/>
      <dgm:spPr/>
      <dgm:t>
        <a:bodyPr/>
        <a:lstStyle/>
        <a:p>
          <a:endParaRPr lang="zh-TW" altLang="en-US"/>
        </a:p>
      </dgm:t>
    </dgm:pt>
    <dgm:pt modelId="{CCE078D8-18BF-423D-82C1-12A150141E7C}" type="sibTrans" cxnId="{1E57EBBA-1FF4-4E2B-9F29-7083539445A4}">
      <dgm:prSet/>
      <dgm:spPr/>
      <dgm:t>
        <a:bodyPr/>
        <a:lstStyle/>
        <a:p>
          <a:endParaRPr lang="zh-TW" altLang="en-US"/>
        </a:p>
      </dgm:t>
    </dgm:pt>
    <dgm:pt modelId="{0456D49D-AA08-4EA3-AABD-0E2CEF840237}">
      <dgm:prSet phldrT="[文字]"/>
      <dgm:spPr/>
      <dgm:t>
        <a:bodyPr/>
        <a:lstStyle/>
        <a:p>
          <a:r>
            <a:rPr lang="zh-TW" altLang="en-US" b="1" dirty="0">
              <a:solidFill>
                <a:srgbClr val="002060"/>
              </a:solidFill>
              <a:latin typeface="微軟正黑體" panose="020B0604030504040204" pitchFamily="34" charset="-120"/>
              <a:ea typeface="微軟正黑體" panose="020B0604030504040204" pitchFamily="34" charset="-120"/>
            </a:rPr>
            <a:t>專家進駐</a:t>
          </a:r>
        </a:p>
      </dgm:t>
    </dgm:pt>
    <dgm:pt modelId="{7995571F-1BF8-4C16-B563-8D8D783B8D27}" type="parTrans" cxnId="{BA122279-019C-4276-B2C5-4B2BDBCA6DBA}">
      <dgm:prSet/>
      <dgm:spPr/>
      <dgm:t>
        <a:bodyPr/>
        <a:lstStyle/>
        <a:p>
          <a:endParaRPr lang="zh-TW" altLang="en-US"/>
        </a:p>
      </dgm:t>
    </dgm:pt>
    <dgm:pt modelId="{387CD0B2-57CE-4C39-922D-BA9436CFE64E}" type="sibTrans" cxnId="{BA122279-019C-4276-B2C5-4B2BDBCA6DBA}">
      <dgm:prSet/>
      <dgm:spPr/>
      <dgm:t>
        <a:bodyPr/>
        <a:lstStyle/>
        <a:p>
          <a:endParaRPr lang="zh-TW" altLang="en-US"/>
        </a:p>
      </dgm:t>
    </dgm:pt>
    <dgm:pt modelId="{03F045F2-21FF-444E-93C6-B2D21A33E082}">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由國教輔導團辦理各領域多元教學及評量觀摩示範</a:t>
          </a:r>
          <a:endParaRPr lang="zh-TW" altLang="en-US" dirty="0">
            <a:solidFill>
              <a:schemeClr val="tx1"/>
            </a:solidFill>
          </a:endParaRPr>
        </a:p>
      </dgm:t>
    </dgm:pt>
    <dgm:pt modelId="{2973B42B-00C4-4305-90D8-4E23EF14D6F9}" type="parTrans" cxnId="{ED078CFB-9A37-49CE-B9C1-A4678654988D}">
      <dgm:prSet/>
      <dgm:spPr/>
      <dgm:t>
        <a:bodyPr/>
        <a:lstStyle/>
        <a:p>
          <a:endParaRPr lang="zh-TW" altLang="en-US"/>
        </a:p>
      </dgm:t>
    </dgm:pt>
    <dgm:pt modelId="{0471F163-88F7-41F6-8806-B04E828F24F4}" type="sibTrans" cxnId="{ED078CFB-9A37-49CE-B9C1-A4678654988D}">
      <dgm:prSet/>
      <dgm:spPr/>
      <dgm:t>
        <a:bodyPr/>
        <a:lstStyle/>
        <a:p>
          <a:endParaRPr lang="zh-TW" altLang="en-US"/>
        </a:p>
      </dgm:t>
    </dgm:pt>
    <dgm:pt modelId="{4FFB5CA6-167C-43A5-AC45-6F17DBFE41C6}">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鼓勵學校辦理課程設計或評量增能工作坊，引導教師設計活化教學樣態</a:t>
          </a:r>
          <a:endParaRPr lang="zh-TW" altLang="en-US" dirty="0">
            <a:solidFill>
              <a:schemeClr val="tx1"/>
            </a:solidFill>
          </a:endParaRPr>
        </a:p>
      </dgm:t>
    </dgm:pt>
    <dgm:pt modelId="{7011AFB2-F6EA-4D10-BAA9-D7B24D5D6D2F}" type="parTrans" cxnId="{4767267F-C2E2-4576-B8F8-0DC13F907E7D}">
      <dgm:prSet/>
      <dgm:spPr/>
      <dgm:t>
        <a:bodyPr/>
        <a:lstStyle/>
        <a:p>
          <a:endParaRPr lang="zh-TW" altLang="en-US"/>
        </a:p>
      </dgm:t>
    </dgm:pt>
    <dgm:pt modelId="{550EFD8F-0895-43DA-9C80-A63F2C332BBB}" type="sibTrans" cxnId="{4767267F-C2E2-4576-B8F8-0DC13F907E7D}">
      <dgm:prSet/>
      <dgm:spPr/>
      <dgm:t>
        <a:bodyPr/>
        <a:lstStyle/>
        <a:p>
          <a:endParaRPr lang="zh-TW" altLang="en-US"/>
        </a:p>
      </dgm:t>
    </dgm:pt>
    <dgm:pt modelId="{25BF4654-9E96-40AB-954A-F5CAEABEBECC}">
      <dgm:prSet phldrT="[文字]"/>
      <dgm:spPr/>
      <dgm:t>
        <a:bodyPr/>
        <a:lstStyle/>
        <a:p>
          <a:r>
            <a:rPr lang="zh-TW" altLang="en-US" b="1" dirty="0">
              <a:solidFill>
                <a:srgbClr val="002060"/>
              </a:solidFill>
              <a:latin typeface="微軟正黑體" panose="020B0604030504040204" pitchFamily="34" charset="-120"/>
              <a:ea typeface="微軟正黑體" panose="020B0604030504040204" pitchFamily="34" charset="-120"/>
            </a:rPr>
            <a:t>模組建置</a:t>
          </a:r>
        </a:p>
      </dgm:t>
    </dgm:pt>
    <dgm:pt modelId="{2F7E3366-77DF-4F88-AA01-7EF3EDF3356D}" type="parTrans" cxnId="{75D7ED69-8E84-4965-9613-EFFEF5FB3BE2}">
      <dgm:prSet/>
      <dgm:spPr/>
      <dgm:t>
        <a:bodyPr/>
        <a:lstStyle/>
        <a:p>
          <a:endParaRPr lang="zh-TW" altLang="en-US"/>
        </a:p>
      </dgm:t>
    </dgm:pt>
    <dgm:pt modelId="{D126F7EE-1578-462A-B6B9-1BA3387A5878}" type="sibTrans" cxnId="{75D7ED69-8E84-4965-9613-EFFEF5FB3BE2}">
      <dgm:prSet/>
      <dgm:spPr/>
      <dgm:t>
        <a:bodyPr/>
        <a:lstStyle/>
        <a:p>
          <a:endParaRPr lang="zh-TW" altLang="en-US"/>
        </a:p>
      </dgm:t>
    </dgm:pt>
    <dgm:pt modelId="{47B7A614-8564-429F-A91D-11C06E154307}">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辦理教學及評量設計競賽，獎勵實踐有成教師</a:t>
          </a:r>
          <a:endParaRPr lang="zh-TW" altLang="en-US" dirty="0">
            <a:solidFill>
              <a:schemeClr val="tx1"/>
            </a:solidFill>
          </a:endParaRPr>
        </a:p>
      </dgm:t>
    </dgm:pt>
    <dgm:pt modelId="{3FA27C66-47CA-4640-9BAF-F3F1FD5BFF6D}" type="parTrans" cxnId="{968A8A6F-9248-4603-99F4-A4663ED37399}">
      <dgm:prSet/>
      <dgm:spPr/>
      <dgm:t>
        <a:bodyPr/>
        <a:lstStyle/>
        <a:p>
          <a:endParaRPr lang="zh-TW" altLang="en-US"/>
        </a:p>
      </dgm:t>
    </dgm:pt>
    <dgm:pt modelId="{8DE7EC76-EE3E-4F47-9DFF-2EB5B517805B}" type="sibTrans" cxnId="{968A8A6F-9248-4603-99F4-A4663ED37399}">
      <dgm:prSet/>
      <dgm:spPr/>
      <dgm:t>
        <a:bodyPr/>
        <a:lstStyle/>
        <a:p>
          <a:endParaRPr lang="zh-TW" altLang="en-US"/>
        </a:p>
      </dgm:t>
    </dgm:pt>
    <dgm:pt modelId="{720B806E-2E8C-469D-B26A-2F1DBF1240CE}">
      <dgm:prSet phldrT="[文字]"/>
      <dgm:spPr/>
      <dgm:t>
        <a:bodyPr/>
        <a:lstStyle/>
        <a:p>
          <a:r>
            <a:rPr lang="zh-TW" altLang="en-US" dirty="0">
              <a:solidFill>
                <a:schemeClr val="tx1"/>
              </a:solidFill>
              <a:latin typeface="微軟正黑體" panose="020B0604030504040204" pitchFamily="34" charset="-120"/>
              <a:ea typeface="微軟正黑體" panose="020B0604030504040204" pitchFamily="34" charset="-120"/>
            </a:rPr>
            <a:t>廣蒐優良模組案例，定期匯送各校教師參酌運用</a:t>
          </a:r>
          <a:endParaRPr lang="zh-TW" altLang="en-US" dirty="0">
            <a:solidFill>
              <a:schemeClr val="tx1"/>
            </a:solidFill>
          </a:endParaRPr>
        </a:p>
      </dgm:t>
    </dgm:pt>
    <dgm:pt modelId="{A0B8E346-5061-41AE-84A5-8118A122720A}" type="parTrans" cxnId="{E14555BE-4437-4787-B19F-C0740516C208}">
      <dgm:prSet/>
      <dgm:spPr/>
      <dgm:t>
        <a:bodyPr/>
        <a:lstStyle/>
        <a:p>
          <a:endParaRPr lang="zh-TW" altLang="en-US"/>
        </a:p>
      </dgm:t>
    </dgm:pt>
    <dgm:pt modelId="{8F3A2390-CA03-484C-A68A-07EC3CFDB01E}" type="sibTrans" cxnId="{E14555BE-4437-4787-B19F-C0740516C208}">
      <dgm:prSet/>
      <dgm:spPr/>
      <dgm:t>
        <a:bodyPr/>
        <a:lstStyle/>
        <a:p>
          <a:endParaRPr lang="zh-TW" altLang="en-US"/>
        </a:p>
      </dgm:t>
    </dgm:pt>
    <dgm:pt modelId="{854390CE-BE0C-4F83-ADC2-82A33DFB54CF}" type="pres">
      <dgm:prSet presAssocID="{A82BE26C-A935-4DFB-8748-69DA45893F0B}" presName="theList" presStyleCnt="0">
        <dgm:presLayoutVars>
          <dgm:dir/>
          <dgm:animLvl val="lvl"/>
          <dgm:resizeHandles val="exact"/>
        </dgm:presLayoutVars>
      </dgm:prSet>
      <dgm:spPr/>
      <dgm:t>
        <a:bodyPr/>
        <a:lstStyle/>
        <a:p>
          <a:endParaRPr lang="zh-TW" altLang="en-US"/>
        </a:p>
      </dgm:t>
    </dgm:pt>
    <dgm:pt modelId="{F76FE74C-6B75-440D-BE96-5E27766E829E}" type="pres">
      <dgm:prSet presAssocID="{FA2EFA79-93FE-4CFA-8BFE-AD74136BCA16}" presName="compNode" presStyleCnt="0"/>
      <dgm:spPr/>
    </dgm:pt>
    <dgm:pt modelId="{1F7F1635-C626-4E3E-9C42-A8CF967A3115}" type="pres">
      <dgm:prSet presAssocID="{FA2EFA79-93FE-4CFA-8BFE-AD74136BCA16}" presName="aNode" presStyleLbl="bgShp" presStyleIdx="0" presStyleCnt="3"/>
      <dgm:spPr/>
      <dgm:t>
        <a:bodyPr/>
        <a:lstStyle/>
        <a:p>
          <a:endParaRPr lang="zh-TW" altLang="en-US"/>
        </a:p>
      </dgm:t>
    </dgm:pt>
    <dgm:pt modelId="{841719BE-0543-44DE-B258-707C0A26F899}" type="pres">
      <dgm:prSet presAssocID="{FA2EFA79-93FE-4CFA-8BFE-AD74136BCA16}" presName="textNode" presStyleLbl="bgShp" presStyleIdx="0" presStyleCnt="3"/>
      <dgm:spPr/>
      <dgm:t>
        <a:bodyPr/>
        <a:lstStyle/>
        <a:p>
          <a:endParaRPr lang="zh-TW" altLang="en-US"/>
        </a:p>
      </dgm:t>
    </dgm:pt>
    <dgm:pt modelId="{42C6179B-6F13-471F-92CE-95975A268C20}" type="pres">
      <dgm:prSet presAssocID="{FA2EFA79-93FE-4CFA-8BFE-AD74136BCA16}" presName="compChildNode" presStyleCnt="0"/>
      <dgm:spPr/>
    </dgm:pt>
    <dgm:pt modelId="{66D7387E-D17C-4EE9-9365-A811266401CC}" type="pres">
      <dgm:prSet presAssocID="{FA2EFA79-93FE-4CFA-8BFE-AD74136BCA16}" presName="theInnerList" presStyleCnt="0"/>
      <dgm:spPr/>
    </dgm:pt>
    <dgm:pt modelId="{13D30927-98E5-46EE-83E7-0A40B895200F}" type="pres">
      <dgm:prSet presAssocID="{34240751-CA53-48E3-AD33-007C7B9D31D6}" presName="childNode" presStyleLbl="node1" presStyleIdx="0" presStyleCnt="6">
        <dgm:presLayoutVars>
          <dgm:bulletEnabled val="1"/>
        </dgm:presLayoutVars>
      </dgm:prSet>
      <dgm:spPr/>
      <dgm:t>
        <a:bodyPr/>
        <a:lstStyle/>
        <a:p>
          <a:endParaRPr lang="zh-TW" altLang="en-US"/>
        </a:p>
      </dgm:t>
    </dgm:pt>
    <dgm:pt modelId="{67F015F5-6C99-40C5-B345-3003F6CCEAF3}" type="pres">
      <dgm:prSet presAssocID="{34240751-CA53-48E3-AD33-007C7B9D31D6}" presName="aSpace2" presStyleCnt="0"/>
      <dgm:spPr/>
    </dgm:pt>
    <dgm:pt modelId="{217FA646-3587-4D84-8D88-73B4698B7300}" type="pres">
      <dgm:prSet presAssocID="{6F42C5DC-B080-465E-99E1-A3BF5920E200}" presName="childNode" presStyleLbl="node1" presStyleIdx="1" presStyleCnt="6" custLinFactNeighborX="-1793" custLinFactNeighborY="7554">
        <dgm:presLayoutVars>
          <dgm:bulletEnabled val="1"/>
        </dgm:presLayoutVars>
      </dgm:prSet>
      <dgm:spPr/>
      <dgm:t>
        <a:bodyPr/>
        <a:lstStyle/>
        <a:p>
          <a:endParaRPr lang="zh-TW" altLang="en-US"/>
        </a:p>
      </dgm:t>
    </dgm:pt>
    <dgm:pt modelId="{9746500B-C632-4A03-A9C9-1057B18D9272}" type="pres">
      <dgm:prSet presAssocID="{FA2EFA79-93FE-4CFA-8BFE-AD74136BCA16}" presName="aSpace" presStyleCnt="0"/>
      <dgm:spPr/>
    </dgm:pt>
    <dgm:pt modelId="{A089058C-75F1-449B-8D55-B810B86967BB}" type="pres">
      <dgm:prSet presAssocID="{0456D49D-AA08-4EA3-AABD-0E2CEF840237}" presName="compNode" presStyleCnt="0"/>
      <dgm:spPr/>
    </dgm:pt>
    <dgm:pt modelId="{B8C9CCB0-B103-460D-A67A-D0070688DC3E}" type="pres">
      <dgm:prSet presAssocID="{0456D49D-AA08-4EA3-AABD-0E2CEF840237}" presName="aNode" presStyleLbl="bgShp" presStyleIdx="1" presStyleCnt="3"/>
      <dgm:spPr/>
      <dgm:t>
        <a:bodyPr/>
        <a:lstStyle/>
        <a:p>
          <a:endParaRPr lang="zh-TW" altLang="en-US"/>
        </a:p>
      </dgm:t>
    </dgm:pt>
    <dgm:pt modelId="{2D9DA536-B1B3-43B7-889D-4A63E1A93671}" type="pres">
      <dgm:prSet presAssocID="{0456D49D-AA08-4EA3-AABD-0E2CEF840237}" presName="textNode" presStyleLbl="bgShp" presStyleIdx="1" presStyleCnt="3"/>
      <dgm:spPr/>
      <dgm:t>
        <a:bodyPr/>
        <a:lstStyle/>
        <a:p>
          <a:endParaRPr lang="zh-TW" altLang="en-US"/>
        </a:p>
      </dgm:t>
    </dgm:pt>
    <dgm:pt modelId="{D2C16E85-677A-42CA-B60C-A6455F49B146}" type="pres">
      <dgm:prSet presAssocID="{0456D49D-AA08-4EA3-AABD-0E2CEF840237}" presName="compChildNode" presStyleCnt="0"/>
      <dgm:spPr/>
    </dgm:pt>
    <dgm:pt modelId="{52E8DDC4-DDF1-495B-B40D-9D6ED1951144}" type="pres">
      <dgm:prSet presAssocID="{0456D49D-AA08-4EA3-AABD-0E2CEF840237}" presName="theInnerList" presStyleCnt="0"/>
      <dgm:spPr/>
    </dgm:pt>
    <dgm:pt modelId="{8601B656-16CA-4A1A-AE53-9E3C25FC2446}" type="pres">
      <dgm:prSet presAssocID="{03F045F2-21FF-444E-93C6-B2D21A33E082}" presName="childNode" presStyleLbl="node1" presStyleIdx="2" presStyleCnt="6">
        <dgm:presLayoutVars>
          <dgm:bulletEnabled val="1"/>
        </dgm:presLayoutVars>
      </dgm:prSet>
      <dgm:spPr/>
      <dgm:t>
        <a:bodyPr/>
        <a:lstStyle/>
        <a:p>
          <a:endParaRPr lang="zh-TW" altLang="en-US"/>
        </a:p>
      </dgm:t>
    </dgm:pt>
    <dgm:pt modelId="{E29F2451-07A9-4E2F-9878-7A2CD3E05752}" type="pres">
      <dgm:prSet presAssocID="{03F045F2-21FF-444E-93C6-B2D21A33E082}" presName="aSpace2" presStyleCnt="0"/>
      <dgm:spPr/>
    </dgm:pt>
    <dgm:pt modelId="{FED7B331-0993-4717-8FDE-B661308496CC}" type="pres">
      <dgm:prSet presAssocID="{4FFB5CA6-167C-43A5-AC45-6F17DBFE41C6}" presName="childNode" presStyleLbl="node1" presStyleIdx="3" presStyleCnt="6">
        <dgm:presLayoutVars>
          <dgm:bulletEnabled val="1"/>
        </dgm:presLayoutVars>
      </dgm:prSet>
      <dgm:spPr/>
      <dgm:t>
        <a:bodyPr/>
        <a:lstStyle/>
        <a:p>
          <a:endParaRPr lang="zh-TW" altLang="en-US"/>
        </a:p>
      </dgm:t>
    </dgm:pt>
    <dgm:pt modelId="{220A7237-4518-4965-83FE-7CDAAC473305}" type="pres">
      <dgm:prSet presAssocID="{0456D49D-AA08-4EA3-AABD-0E2CEF840237}" presName="aSpace" presStyleCnt="0"/>
      <dgm:spPr/>
    </dgm:pt>
    <dgm:pt modelId="{9CDFA028-FFBB-4752-B31C-03E7AAB543FA}" type="pres">
      <dgm:prSet presAssocID="{25BF4654-9E96-40AB-954A-F5CAEABEBECC}" presName="compNode" presStyleCnt="0"/>
      <dgm:spPr/>
    </dgm:pt>
    <dgm:pt modelId="{11DE2BAD-556E-4E14-8A9B-8BE5C68CC2D2}" type="pres">
      <dgm:prSet presAssocID="{25BF4654-9E96-40AB-954A-F5CAEABEBECC}" presName="aNode" presStyleLbl="bgShp" presStyleIdx="2" presStyleCnt="3"/>
      <dgm:spPr/>
      <dgm:t>
        <a:bodyPr/>
        <a:lstStyle/>
        <a:p>
          <a:endParaRPr lang="zh-TW" altLang="en-US"/>
        </a:p>
      </dgm:t>
    </dgm:pt>
    <dgm:pt modelId="{51BA77BE-E1D2-4AAC-B8BF-E6F6AD3E41C2}" type="pres">
      <dgm:prSet presAssocID="{25BF4654-9E96-40AB-954A-F5CAEABEBECC}" presName="textNode" presStyleLbl="bgShp" presStyleIdx="2" presStyleCnt="3"/>
      <dgm:spPr/>
      <dgm:t>
        <a:bodyPr/>
        <a:lstStyle/>
        <a:p>
          <a:endParaRPr lang="zh-TW" altLang="en-US"/>
        </a:p>
      </dgm:t>
    </dgm:pt>
    <dgm:pt modelId="{AC4DE9B9-FFB0-4ED4-AB0B-68C128C18B9E}" type="pres">
      <dgm:prSet presAssocID="{25BF4654-9E96-40AB-954A-F5CAEABEBECC}" presName="compChildNode" presStyleCnt="0"/>
      <dgm:spPr/>
    </dgm:pt>
    <dgm:pt modelId="{B1ED49D6-D468-4E3A-9F28-DA619D589156}" type="pres">
      <dgm:prSet presAssocID="{25BF4654-9E96-40AB-954A-F5CAEABEBECC}" presName="theInnerList" presStyleCnt="0"/>
      <dgm:spPr/>
    </dgm:pt>
    <dgm:pt modelId="{7E42FDA6-60AA-4C77-990F-98AB2136FE9D}" type="pres">
      <dgm:prSet presAssocID="{47B7A614-8564-429F-A91D-11C06E154307}" presName="childNode" presStyleLbl="node1" presStyleIdx="4" presStyleCnt="6">
        <dgm:presLayoutVars>
          <dgm:bulletEnabled val="1"/>
        </dgm:presLayoutVars>
      </dgm:prSet>
      <dgm:spPr/>
      <dgm:t>
        <a:bodyPr/>
        <a:lstStyle/>
        <a:p>
          <a:endParaRPr lang="zh-TW" altLang="en-US"/>
        </a:p>
      </dgm:t>
    </dgm:pt>
    <dgm:pt modelId="{C3780C4C-2212-4220-AD4D-F9EF29FB00E3}" type="pres">
      <dgm:prSet presAssocID="{47B7A614-8564-429F-A91D-11C06E154307}" presName="aSpace2" presStyleCnt="0"/>
      <dgm:spPr/>
    </dgm:pt>
    <dgm:pt modelId="{0B73F152-4D35-4B5F-84C8-AB4FEE9CA724}" type="pres">
      <dgm:prSet presAssocID="{720B806E-2E8C-469D-B26A-2F1DBF1240CE}" presName="childNode" presStyleLbl="node1" presStyleIdx="5" presStyleCnt="6">
        <dgm:presLayoutVars>
          <dgm:bulletEnabled val="1"/>
        </dgm:presLayoutVars>
      </dgm:prSet>
      <dgm:spPr/>
      <dgm:t>
        <a:bodyPr/>
        <a:lstStyle/>
        <a:p>
          <a:endParaRPr lang="zh-TW" altLang="en-US"/>
        </a:p>
      </dgm:t>
    </dgm:pt>
  </dgm:ptLst>
  <dgm:cxnLst>
    <dgm:cxn modelId="{E14555BE-4437-4787-B19F-C0740516C208}" srcId="{25BF4654-9E96-40AB-954A-F5CAEABEBECC}" destId="{720B806E-2E8C-469D-B26A-2F1DBF1240CE}" srcOrd="1" destOrd="0" parTransId="{A0B8E346-5061-41AE-84A5-8118A122720A}" sibTransId="{8F3A2390-CA03-484C-A68A-07EC3CFDB01E}"/>
    <dgm:cxn modelId="{5CE15488-C09A-4B35-B3FA-8F031F8E03DA}" type="presOf" srcId="{0456D49D-AA08-4EA3-AABD-0E2CEF840237}" destId="{B8C9CCB0-B103-460D-A67A-D0070688DC3E}" srcOrd="0" destOrd="0" presId="urn:microsoft.com/office/officeart/2005/8/layout/lProcess2"/>
    <dgm:cxn modelId="{968A8A6F-9248-4603-99F4-A4663ED37399}" srcId="{25BF4654-9E96-40AB-954A-F5CAEABEBECC}" destId="{47B7A614-8564-429F-A91D-11C06E154307}" srcOrd="0" destOrd="0" parTransId="{3FA27C66-47CA-4640-9BAF-F3F1FD5BFF6D}" sibTransId="{8DE7EC76-EE3E-4F47-9DFF-2EB5B517805B}"/>
    <dgm:cxn modelId="{4A63798E-E2FE-44F6-997A-748ED1746DBB}" type="presOf" srcId="{720B806E-2E8C-469D-B26A-2F1DBF1240CE}" destId="{0B73F152-4D35-4B5F-84C8-AB4FEE9CA724}" srcOrd="0" destOrd="0" presId="urn:microsoft.com/office/officeart/2005/8/layout/lProcess2"/>
    <dgm:cxn modelId="{662105E2-9EDA-4169-9078-3A276B1C3A6E}" srcId="{FA2EFA79-93FE-4CFA-8BFE-AD74136BCA16}" destId="{34240751-CA53-48E3-AD33-007C7B9D31D6}" srcOrd="0" destOrd="0" parTransId="{E4314E71-F0A4-4173-871E-70AA93B05427}" sibTransId="{066C5C2F-0E38-4B83-9B0D-3951D5F9CE41}"/>
    <dgm:cxn modelId="{1B85A211-38D7-4F41-BA8A-E14BA05B75DE}" type="presOf" srcId="{25BF4654-9E96-40AB-954A-F5CAEABEBECC}" destId="{51BA77BE-E1D2-4AAC-B8BF-E6F6AD3E41C2}" srcOrd="1" destOrd="0" presId="urn:microsoft.com/office/officeart/2005/8/layout/lProcess2"/>
    <dgm:cxn modelId="{062FC100-DFD2-4349-8F42-38FD88D4DDB7}" type="presOf" srcId="{FA2EFA79-93FE-4CFA-8BFE-AD74136BCA16}" destId="{841719BE-0543-44DE-B258-707C0A26F899}" srcOrd="1" destOrd="0" presId="urn:microsoft.com/office/officeart/2005/8/layout/lProcess2"/>
    <dgm:cxn modelId="{908540C9-62B2-4FD2-A871-1F5E961E9CEE}" type="presOf" srcId="{47B7A614-8564-429F-A91D-11C06E154307}" destId="{7E42FDA6-60AA-4C77-990F-98AB2136FE9D}" srcOrd="0" destOrd="0" presId="urn:microsoft.com/office/officeart/2005/8/layout/lProcess2"/>
    <dgm:cxn modelId="{BA122279-019C-4276-B2C5-4B2BDBCA6DBA}" srcId="{A82BE26C-A935-4DFB-8748-69DA45893F0B}" destId="{0456D49D-AA08-4EA3-AABD-0E2CEF840237}" srcOrd="1" destOrd="0" parTransId="{7995571F-1BF8-4C16-B563-8D8D783B8D27}" sibTransId="{387CD0B2-57CE-4C39-922D-BA9436CFE64E}"/>
    <dgm:cxn modelId="{D7D65E4D-7323-4A06-B943-8E7B75FCE21A}" type="presOf" srcId="{6F42C5DC-B080-465E-99E1-A3BF5920E200}" destId="{217FA646-3587-4D84-8D88-73B4698B7300}" srcOrd="0" destOrd="0" presId="urn:microsoft.com/office/officeart/2005/8/layout/lProcess2"/>
    <dgm:cxn modelId="{DDED59C5-995F-4C3F-AEF0-78B801FFD3DD}" type="presOf" srcId="{03F045F2-21FF-444E-93C6-B2D21A33E082}" destId="{8601B656-16CA-4A1A-AE53-9E3C25FC2446}" srcOrd="0" destOrd="0" presId="urn:microsoft.com/office/officeart/2005/8/layout/lProcess2"/>
    <dgm:cxn modelId="{0BF713BB-FE5D-46CC-A2D4-EDDE8C99DC55}" type="presOf" srcId="{4FFB5CA6-167C-43A5-AC45-6F17DBFE41C6}" destId="{FED7B331-0993-4717-8FDE-B661308496CC}" srcOrd="0" destOrd="0" presId="urn:microsoft.com/office/officeart/2005/8/layout/lProcess2"/>
    <dgm:cxn modelId="{D284F5F4-E6E5-4EC6-9FAB-43653AD541DC}" type="presOf" srcId="{34240751-CA53-48E3-AD33-007C7B9D31D6}" destId="{13D30927-98E5-46EE-83E7-0A40B895200F}" srcOrd="0" destOrd="0" presId="urn:microsoft.com/office/officeart/2005/8/layout/lProcess2"/>
    <dgm:cxn modelId="{4767267F-C2E2-4576-B8F8-0DC13F907E7D}" srcId="{0456D49D-AA08-4EA3-AABD-0E2CEF840237}" destId="{4FFB5CA6-167C-43A5-AC45-6F17DBFE41C6}" srcOrd="1" destOrd="0" parTransId="{7011AFB2-F6EA-4D10-BAA9-D7B24D5D6D2F}" sibTransId="{550EFD8F-0895-43DA-9C80-A63F2C332BBB}"/>
    <dgm:cxn modelId="{75D7ED69-8E84-4965-9613-EFFEF5FB3BE2}" srcId="{A82BE26C-A935-4DFB-8748-69DA45893F0B}" destId="{25BF4654-9E96-40AB-954A-F5CAEABEBECC}" srcOrd="2" destOrd="0" parTransId="{2F7E3366-77DF-4F88-AA01-7EF3EDF3356D}" sibTransId="{D126F7EE-1578-462A-B6B9-1BA3387A5878}"/>
    <dgm:cxn modelId="{E47A54CA-E93A-42B1-8172-24739A54A4A8}" type="presOf" srcId="{25BF4654-9E96-40AB-954A-F5CAEABEBECC}" destId="{11DE2BAD-556E-4E14-8A9B-8BE5C68CC2D2}" srcOrd="0" destOrd="0" presId="urn:microsoft.com/office/officeart/2005/8/layout/lProcess2"/>
    <dgm:cxn modelId="{50C1D7A1-C69A-4ACC-B10D-BCD4806B36D1}" type="presOf" srcId="{A82BE26C-A935-4DFB-8748-69DA45893F0B}" destId="{854390CE-BE0C-4F83-ADC2-82A33DFB54CF}" srcOrd="0" destOrd="0" presId="urn:microsoft.com/office/officeart/2005/8/layout/lProcess2"/>
    <dgm:cxn modelId="{ED078CFB-9A37-49CE-B9C1-A4678654988D}" srcId="{0456D49D-AA08-4EA3-AABD-0E2CEF840237}" destId="{03F045F2-21FF-444E-93C6-B2D21A33E082}" srcOrd="0" destOrd="0" parTransId="{2973B42B-00C4-4305-90D8-4E23EF14D6F9}" sibTransId="{0471F163-88F7-41F6-8806-B04E828F24F4}"/>
    <dgm:cxn modelId="{EA0EB6C5-0B63-43DF-BDE1-13242E65B7E7}" type="presOf" srcId="{FA2EFA79-93FE-4CFA-8BFE-AD74136BCA16}" destId="{1F7F1635-C626-4E3E-9C42-A8CF967A3115}" srcOrd="0" destOrd="0" presId="urn:microsoft.com/office/officeart/2005/8/layout/lProcess2"/>
    <dgm:cxn modelId="{BEC56317-FB95-4A3F-9F8E-B7A6296BB9E7}" type="presOf" srcId="{0456D49D-AA08-4EA3-AABD-0E2CEF840237}" destId="{2D9DA536-B1B3-43B7-889D-4A63E1A93671}" srcOrd="1" destOrd="0" presId="urn:microsoft.com/office/officeart/2005/8/layout/lProcess2"/>
    <dgm:cxn modelId="{1E57EBBA-1FF4-4E2B-9F29-7083539445A4}" srcId="{FA2EFA79-93FE-4CFA-8BFE-AD74136BCA16}" destId="{6F42C5DC-B080-465E-99E1-A3BF5920E200}" srcOrd="1" destOrd="0" parTransId="{4FDD9FA2-2E1E-429F-A3D0-C76806C739A8}" sibTransId="{CCE078D8-18BF-423D-82C1-12A150141E7C}"/>
    <dgm:cxn modelId="{AE0046C5-6EB7-4A8E-9240-BE3A5FB44310}" srcId="{A82BE26C-A935-4DFB-8748-69DA45893F0B}" destId="{FA2EFA79-93FE-4CFA-8BFE-AD74136BCA16}" srcOrd="0" destOrd="0" parTransId="{37A4607B-D7F9-49C9-88A9-F36558970516}" sibTransId="{1CDECD73-5E38-46CB-97D0-DDDDAB6D4D19}"/>
    <dgm:cxn modelId="{2C6DE617-AB68-4F30-804F-9AB645340256}" type="presParOf" srcId="{854390CE-BE0C-4F83-ADC2-82A33DFB54CF}" destId="{F76FE74C-6B75-440D-BE96-5E27766E829E}" srcOrd="0" destOrd="0" presId="urn:microsoft.com/office/officeart/2005/8/layout/lProcess2"/>
    <dgm:cxn modelId="{77DC7648-A581-4861-9683-6301DC8D4D57}" type="presParOf" srcId="{F76FE74C-6B75-440D-BE96-5E27766E829E}" destId="{1F7F1635-C626-4E3E-9C42-A8CF967A3115}" srcOrd="0" destOrd="0" presId="urn:microsoft.com/office/officeart/2005/8/layout/lProcess2"/>
    <dgm:cxn modelId="{15BF5AE7-50F2-4372-AC73-5D45D5A58C81}" type="presParOf" srcId="{F76FE74C-6B75-440D-BE96-5E27766E829E}" destId="{841719BE-0543-44DE-B258-707C0A26F899}" srcOrd="1" destOrd="0" presId="urn:microsoft.com/office/officeart/2005/8/layout/lProcess2"/>
    <dgm:cxn modelId="{E0A462F6-BCDA-49B0-A839-30A07CFCF732}" type="presParOf" srcId="{F76FE74C-6B75-440D-BE96-5E27766E829E}" destId="{42C6179B-6F13-471F-92CE-95975A268C20}" srcOrd="2" destOrd="0" presId="urn:microsoft.com/office/officeart/2005/8/layout/lProcess2"/>
    <dgm:cxn modelId="{1D5F502F-9AF2-4B1E-9B2D-86A5351A3AE7}" type="presParOf" srcId="{42C6179B-6F13-471F-92CE-95975A268C20}" destId="{66D7387E-D17C-4EE9-9365-A811266401CC}" srcOrd="0" destOrd="0" presId="urn:microsoft.com/office/officeart/2005/8/layout/lProcess2"/>
    <dgm:cxn modelId="{3D6D0760-C060-4138-94AA-2AF6B5C5B5BA}" type="presParOf" srcId="{66D7387E-D17C-4EE9-9365-A811266401CC}" destId="{13D30927-98E5-46EE-83E7-0A40B895200F}" srcOrd="0" destOrd="0" presId="urn:microsoft.com/office/officeart/2005/8/layout/lProcess2"/>
    <dgm:cxn modelId="{F462AE30-C775-40E0-B511-1E0E7F709203}" type="presParOf" srcId="{66D7387E-D17C-4EE9-9365-A811266401CC}" destId="{67F015F5-6C99-40C5-B345-3003F6CCEAF3}" srcOrd="1" destOrd="0" presId="urn:microsoft.com/office/officeart/2005/8/layout/lProcess2"/>
    <dgm:cxn modelId="{5CAB5B39-A3FD-4A03-8B33-AC1F95C928EF}" type="presParOf" srcId="{66D7387E-D17C-4EE9-9365-A811266401CC}" destId="{217FA646-3587-4D84-8D88-73B4698B7300}" srcOrd="2" destOrd="0" presId="urn:microsoft.com/office/officeart/2005/8/layout/lProcess2"/>
    <dgm:cxn modelId="{70571A4E-099A-4C49-B67F-828BB111DAC8}" type="presParOf" srcId="{854390CE-BE0C-4F83-ADC2-82A33DFB54CF}" destId="{9746500B-C632-4A03-A9C9-1057B18D9272}" srcOrd="1" destOrd="0" presId="urn:microsoft.com/office/officeart/2005/8/layout/lProcess2"/>
    <dgm:cxn modelId="{BE2B53C3-E6BC-4AE8-91F3-3EBC790E5B6F}" type="presParOf" srcId="{854390CE-BE0C-4F83-ADC2-82A33DFB54CF}" destId="{A089058C-75F1-449B-8D55-B810B86967BB}" srcOrd="2" destOrd="0" presId="urn:microsoft.com/office/officeart/2005/8/layout/lProcess2"/>
    <dgm:cxn modelId="{399DB01A-9938-4080-B1B1-1B8ED3A54EDC}" type="presParOf" srcId="{A089058C-75F1-449B-8D55-B810B86967BB}" destId="{B8C9CCB0-B103-460D-A67A-D0070688DC3E}" srcOrd="0" destOrd="0" presId="urn:microsoft.com/office/officeart/2005/8/layout/lProcess2"/>
    <dgm:cxn modelId="{458326A2-191A-409A-A010-E537019DA392}" type="presParOf" srcId="{A089058C-75F1-449B-8D55-B810B86967BB}" destId="{2D9DA536-B1B3-43B7-889D-4A63E1A93671}" srcOrd="1" destOrd="0" presId="urn:microsoft.com/office/officeart/2005/8/layout/lProcess2"/>
    <dgm:cxn modelId="{585B566F-EC5C-4F09-A40F-4E48DA5FA2E1}" type="presParOf" srcId="{A089058C-75F1-449B-8D55-B810B86967BB}" destId="{D2C16E85-677A-42CA-B60C-A6455F49B146}" srcOrd="2" destOrd="0" presId="urn:microsoft.com/office/officeart/2005/8/layout/lProcess2"/>
    <dgm:cxn modelId="{4F37437B-FB93-4C00-A9E1-7F9AAF6D8C90}" type="presParOf" srcId="{D2C16E85-677A-42CA-B60C-A6455F49B146}" destId="{52E8DDC4-DDF1-495B-B40D-9D6ED1951144}" srcOrd="0" destOrd="0" presId="urn:microsoft.com/office/officeart/2005/8/layout/lProcess2"/>
    <dgm:cxn modelId="{05ECE264-B532-4B1A-9F35-E60CD24FC80A}" type="presParOf" srcId="{52E8DDC4-DDF1-495B-B40D-9D6ED1951144}" destId="{8601B656-16CA-4A1A-AE53-9E3C25FC2446}" srcOrd="0" destOrd="0" presId="urn:microsoft.com/office/officeart/2005/8/layout/lProcess2"/>
    <dgm:cxn modelId="{9E602605-BDC4-49AB-A0DD-D2B12AC1DEDA}" type="presParOf" srcId="{52E8DDC4-DDF1-495B-B40D-9D6ED1951144}" destId="{E29F2451-07A9-4E2F-9878-7A2CD3E05752}" srcOrd="1" destOrd="0" presId="urn:microsoft.com/office/officeart/2005/8/layout/lProcess2"/>
    <dgm:cxn modelId="{0DDDDD2F-D601-4AEF-B7CE-79CAEEC2E728}" type="presParOf" srcId="{52E8DDC4-DDF1-495B-B40D-9D6ED1951144}" destId="{FED7B331-0993-4717-8FDE-B661308496CC}" srcOrd="2" destOrd="0" presId="urn:microsoft.com/office/officeart/2005/8/layout/lProcess2"/>
    <dgm:cxn modelId="{B16CBD78-DD03-4C11-B108-F92E1498AC05}" type="presParOf" srcId="{854390CE-BE0C-4F83-ADC2-82A33DFB54CF}" destId="{220A7237-4518-4965-83FE-7CDAAC473305}" srcOrd="3" destOrd="0" presId="urn:microsoft.com/office/officeart/2005/8/layout/lProcess2"/>
    <dgm:cxn modelId="{112F8621-163E-4EE7-9E8B-793134EA22B8}" type="presParOf" srcId="{854390CE-BE0C-4F83-ADC2-82A33DFB54CF}" destId="{9CDFA028-FFBB-4752-B31C-03E7AAB543FA}" srcOrd="4" destOrd="0" presId="urn:microsoft.com/office/officeart/2005/8/layout/lProcess2"/>
    <dgm:cxn modelId="{D40440DD-5D9E-416F-BD79-F42AEA284738}" type="presParOf" srcId="{9CDFA028-FFBB-4752-B31C-03E7AAB543FA}" destId="{11DE2BAD-556E-4E14-8A9B-8BE5C68CC2D2}" srcOrd="0" destOrd="0" presId="urn:microsoft.com/office/officeart/2005/8/layout/lProcess2"/>
    <dgm:cxn modelId="{CE32912D-78A2-4A80-88EC-8B00909A7827}" type="presParOf" srcId="{9CDFA028-FFBB-4752-B31C-03E7AAB543FA}" destId="{51BA77BE-E1D2-4AAC-B8BF-E6F6AD3E41C2}" srcOrd="1" destOrd="0" presId="urn:microsoft.com/office/officeart/2005/8/layout/lProcess2"/>
    <dgm:cxn modelId="{EF7E6950-CF56-4806-B72B-B217BACECB6D}" type="presParOf" srcId="{9CDFA028-FFBB-4752-B31C-03E7AAB543FA}" destId="{AC4DE9B9-FFB0-4ED4-AB0B-68C128C18B9E}" srcOrd="2" destOrd="0" presId="urn:microsoft.com/office/officeart/2005/8/layout/lProcess2"/>
    <dgm:cxn modelId="{109B895B-5F30-45D5-9279-53746856FD3B}" type="presParOf" srcId="{AC4DE9B9-FFB0-4ED4-AB0B-68C128C18B9E}" destId="{B1ED49D6-D468-4E3A-9F28-DA619D589156}" srcOrd="0" destOrd="0" presId="urn:microsoft.com/office/officeart/2005/8/layout/lProcess2"/>
    <dgm:cxn modelId="{E9E96D35-1B4E-4292-811D-1D2C29CDC69B}" type="presParOf" srcId="{B1ED49D6-D468-4E3A-9F28-DA619D589156}" destId="{7E42FDA6-60AA-4C77-990F-98AB2136FE9D}" srcOrd="0" destOrd="0" presId="urn:microsoft.com/office/officeart/2005/8/layout/lProcess2"/>
    <dgm:cxn modelId="{86612ABF-BA6F-452F-8827-1A05291B4013}" type="presParOf" srcId="{B1ED49D6-D468-4E3A-9F28-DA619D589156}" destId="{C3780C4C-2212-4220-AD4D-F9EF29FB00E3}" srcOrd="1" destOrd="0" presId="urn:microsoft.com/office/officeart/2005/8/layout/lProcess2"/>
    <dgm:cxn modelId="{95581B14-E94E-476F-AAF1-29D396A61672}" type="presParOf" srcId="{B1ED49D6-D468-4E3A-9F28-DA619D589156}" destId="{0B73F152-4D35-4B5F-84C8-AB4FEE9CA72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0.963</cdr:x>
      <cdr:y>0</cdr:y>
    </cdr:from>
    <cdr:to>
      <cdr:x>0.96349</cdr:x>
      <cdr:y>0.00043</cdr:y>
    </cdr:to>
    <cdr:sp macro="" textlink="">
      <cdr:nvSpPr>
        <cdr:cNvPr id="12289" name="Text Box 1"/>
        <cdr:cNvSpPr txBox="1">
          <a:spLocks xmlns:a="http://schemas.openxmlformats.org/drawingml/2006/main" noChangeArrowheads="1"/>
        </cdr:cNvSpPr>
      </cdr:nvSpPr>
      <cdr:spPr bwMode="auto">
        <a:xfrm xmlns:a="http://schemas.openxmlformats.org/drawingml/2006/main">
          <a:off x="6362700" y="39350"/>
          <a:ext cx="276225" cy="21782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endParaRPr lang="en-US" altLang="zh-TW" sz="1150" b="0"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0.32556</cdr:x>
      <cdr:y>0.24322</cdr:y>
    </cdr:from>
    <cdr:to>
      <cdr:x>0.43563</cdr:x>
      <cdr:y>0.30644</cdr:y>
    </cdr:to>
    <cdr:sp macro="" textlink="">
      <cdr:nvSpPr>
        <cdr:cNvPr id="3" name="Text Box 8"/>
        <cdr:cNvSpPr txBox="1">
          <a:spLocks xmlns:a="http://schemas.openxmlformats.org/drawingml/2006/main" noChangeArrowheads="1"/>
        </cdr:cNvSpPr>
      </cdr:nvSpPr>
      <cdr:spPr bwMode="auto">
        <a:xfrm xmlns:a="http://schemas.openxmlformats.org/drawingml/2006/main">
          <a:off x="2766281" y="1133796"/>
          <a:ext cx="935259" cy="29471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7432"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2000" b="1" i="0" u="none" strike="noStrike" baseline="0" dirty="0">
              <a:solidFill>
                <a:srgbClr val="ED6190"/>
              </a:solidFill>
              <a:latin typeface="微軟正黑體" panose="020B0604030504040204" pitchFamily="34" charset="-120"/>
              <a:ea typeface="微軟正黑體" panose="020B0604030504040204" pitchFamily="34" charset="-120"/>
            </a:rPr>
            <a:t>出生率</a:t>
          </a:r>
        </a:p>
      </cdr:txBody>
    </cdr:sp>
  </cdr:relSizeAnchor>
  <cdr:relSizeAnchor xmlns:cdr="http://schemas.openxmlformats.org/drawingml/2006/chartDrawing">
    <cdr:from>
      <cdr:x>0.12712</cdr:x>
      <cdr:y>0.05774</cdr:y>
    </cdr:from>
    <cdr:to>
      <cdr:x>0.3556</cdr:x>
      <cdr:y>0.13574</cdr:y>
    </cdr:to>
    <cdr:sp macro="" textlink="">
      <cdr:nvSpPr>
        <cdr:cNvPr id="8" name="直線圖說文字 2 7"/>
        <cdr:cNvSpPr/>
      </cdr:nvSpPr>
      <cdr:spPr>
        <a:xfrm xmlns:a="http://schemas.openxmlformats.org/drawingml/2006/main">
          <a:off x="1080132" y="269165"/>
          <a:ext cx="1941381" cy="363610"/>
        </a:xfrm>
        <a:prstGeom xmlns:a="http://schemas.openxmlformats.org/drawingml/2006/main" prst="borderCallout2">
          <a:avLst>
            <a:gd name="adj1" fmla="val 54376"/>
            <a:gd name="adj2" fmla="val -90"/>
            <a:gd name="adj3" fmla="val 56472"/>
            <a:gd name="adj4" fmla="val -20985"/>
            <a:gd name="adj5" fmla="val 97732"/>
            <a:gd name="adj6" fmla="val -27681"/>
          </a:avLst>
        </a:prstGeom>
        <a:solidFill xmlns:a="http://schemas.openxmlformats.org/drawingml/2006/main">
          <a:srgbClr val="1E88E5"/>
        </a:solidFill>
        <a:ln xmlns:a="http://schemas.openxmlformats.org/drawingml/2006/main">
          <a:solidFill>
            <a:srgbClr val="1E88E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altLang="zh-TW" sz="2200" b="1" dirty="0">
              <a:latin typeface="微軟正黑體" pitchFamily="34" charset="-120"/>
              <a:ea typeface="微軟正黑體" pitchFamily="34" charset="-120"/>
              <a:cs typeface="Times New Roman" panose="02020603050405020304" pitchFamily="18" charset="0"/>
            </a:rPr>
            <a:t>70</a:t>
          </a:r>
          <a:r>
            <a:rPr lang="zh-TW" altLang="en-US" sz="2200" b="1" dirty="0">
              <a:latin typeface="微軟正黑體" pitchFamily="34" charset="-120"/>
              <a:ea typeface="微軟正黑體" pitchFamily="34" charset="-120"/>
              <a:cs typeface="Times New Roman" panose="02020603050405020304" pitchFamily="18" charset="0"/>
            </a:rPr>
            <a:t>年，</a:t>
          </a:r>
          <a:r>
            <a:rPr lang="en-US" altLang="zh-TW" sz="2200" b="1" dirty="0">
              <a:latin typeface="微軟正黑體" pitchFamily="34" charset="-120"/>
              <a:ea typeface="微軟正黑體" pitchFamily="34" charset="-120"/>
              <a:cs typeface="Times New Roman" panose="02020603050405020304" pitchFamily="18" charset="0"/>
            </a:rPr>
            <a:t>41.4</a:t>
          </a:r>
          <a:r>
            <a:rPr lang="zh-TW" altLang="en-US" sz="2200" b="1" dirty="0">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cdr:x>
      <cdr:y>0</cdr:y>
    </cdr:from>
    <cdr:to>
      <cdr:x>0.00335</cdr:x>
      <cdr:y>0.00532</cdr:y>
    </cdr:to>
    <cdr:pic>
      <cdr:nvPicPr>
        <cdr:cNvPr id="9" name="chart">
          <a:extLst xmlns:a="http://schemas.openxmlformats.org/drawingml/2006/main">
            <a:ext uri="{FF2B5EF4-FFF2-40B4-BE49-F238E27FC236}">
              <a16:creationId xmlns="" xmlns:a16="http://schemas.microsoft.com/office/drawing/2014/main" id="{296426F2-E41E-4B7C-B774-FF7EE07DD02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0.58827</cdr:x>
      <cdr:y>0.16638</cdr:y>
    </cdr:from>
    <cdr:to>
      <cdr:x>0.82556</cdr:x>
      <cdr:y>0.24438</cdr:y>
    </cdr:to>
    <cdr:sp macro="" textlink="">
      <cdr:nvSpPr>
        <cdr:cNvPr id="10" name="直線圖說文字 2 9"/>
        <cdr:cNvSpPr/>
      </cdr:nvSpPr>
      <cdr:spPr>
        <a:xfrm xmlns:a="http://schemas.openxmlformats.org/drawingml/2006/main">
          <a:off x="4998529" y="775617"/>
          <a:ext cx="2016240" cy="363610"/>
        </a:xfrm>
        <a:prstGeom xmlns:a="http://schemas.openxmlformats.org/drawingml/2006/main" prst="borderCallout2">
          <a:avLst>
            <a:gd name="adj1" fmla="val 51074"/>
            <a:gd name="adj2" fmla="val 3497"/>
            <a:gd name="adj3" fmla="val 52508"/>
            <a:gd name="adj4" fmla="val -19942"/>
            <a:gd name="adj5" fmla="val 308824"/>
            <a:gd name="adj6" fmla="val -29749"/>
          </a:avLst>
        </a:prstGeom>
        <a:solidFill xmlns:a="http://schemas.openxmlformats.org/drawingml/2006/main">
          <a:srgbClr val="43A047"/>
        </a:solidFill>
        <a:ln xmlns:a="http://schemas.openxmlformats.org/drawingml/2006/main" w="25400" cap="flat" cmpd="sng" algn="ctr">
          <a:solidFill>
            <a:srgbClr val="43A047"/>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87</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latin typeface="微軟正黑體" pitchFamily="34" charset="-120"/>
              <a:ea typeface="微軟正黑體" pitchFamily="34" charset="-120"/>
              <a:cs typeface="Times New Roman" panose="02020603050405020304" pitchFamily="18" charset="0"/>
            </a:rPr>
            <a:t>27.1</a:t>
          </a:r>
          <a:r>
            <a:rPr lang="zh-TW" altLang="en-US" sz="2200" b="1" dirty="0">
              <a:solidFill>
                <a:schemeClr val="lt1"/>
              </a:solidFill>
              <a:effectLst/>
              <a:latin typeface="微軟正黑體" pitchFamily="34" charset="-120"/>
              <a:ea typeface="微軟正黑體" pitchFamily="34" charset="-120"/>
              <a:cs typeface="Times New Roman" panose="02020603050405020304" pitchFamily="18" charset="0"/>
            </a:rPr>
            <a:t>萬</a:t>
          </a:r>
        </a:p>
      </cdr:txBody>
    </cdr:sp>
  </cdr:relSizeAnchor>
  <cdr:relSizeAnchor xmlns:cdr="http://schemas.openxmlformats.org/drawingml/2006/chartDrawing">
    <cdr:from>
      <cdr:x>0.59889</cdr:x>
      <cdr:y>0.33667</cdr:y>
    </cdr:from>
    <cdr:to>
      <cdr:x>0.83618</cdr:x>
      <cdr:y>0.41467</cdr:y>
    </cdr:to>
    <cdr:sp macro="" textlink="">
      <cdr:nvSpPr>
        <cdr:cNvPr id="11" name="直線圖說文字 2 10"/>
        <cdr:cNvSpPr/>
      </cdr:nvSpPr>
      <cdr:spPr>
        <a:xfrm xmlns:a="http://schemas.openxmlformats.org/drawingml/2006/main">
          <a:off x="5088752" y="1569447"/>
          <a:ext cx="2016240" cy="363610"/>
        </a:xfrm>
        <a:prstGeom xmlns:a="http://schemas.openxmlformats.org/drawingml/2006/main" prst="borderCallout2">
          <a:avLst>
            <a:gd name="adj1" fmla="val 95019"/>
            <a:gd name="adj2" fmla="val 95983"/>
            <a:gd name="adj3" fmla="val 190160"/>
            <a:gd name="adj4" fmla="val 99729"/>
            <a:gd name="adj5" fmla="val 340600"/>
            <a:gd name="adj6" fmla="val 100322"/>
          </a:avLst>
        </a:prstGeom>
        <a:solidFill xmlns:a="http://schemas.openxmlformats.org/drawingml/2006/main">
          <a:srgbClr val="D81B60"/>
        </a:solidFill>
        <a:ln xmlns:a="http://schemas.openxmlformats.org/drawingml/2006/main" w="25400" cap="flat" cmpd="sng" algn="ctr">
          <a:solidFill>
            <a:srgbClr val="D81B6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99</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年，</a:t>
          </a:r>
          <a:r>
            <a:rPr lang="en-US" altLang="zh-TW"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16.7</a:t>
          </a:r>
          <a:r>
            <a:rPr lang="zh-TW" altLang="en-US" sz="2200" b="1" dirty="0">
              <a:solidFill>
                <a:schemeClr val="lt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anose="02020603050405020304" pitchFamily="18" charset="0"/>
            </a:rPr>
            <a:t>萬</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0BF86B6D-4F9F-4622-87FC-393294D45B90}" type="datetimeFigureOut">
              <a:rPr lang="zh-TW" altLang="en-US" smtClean="0"/>
              <a:t>2020/12/11</a:t>
            </a:fld>
            <a:endParaRPr lang="zh-TW" altLang="en-US"/>
          </a:p>
        </p:txBody>
      </p:sp>
      <p:sp>
        <p:nvSpPr>
          <p:cNvPr id="4" name="頁尾版面配置區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A4ED04CB-9A16-4FE7-87CE-713F1536D259}" type="slidenum">
              <a:rPr lang="zh-TW" altLang="en-US" smtClean="0"/>
              <a:t>‹#›</a:t>
            </a:fld>
            <a:endParaRPr lang="zh-TW" altLang="en-US"/>
          </a:p>
        </p:txBody>
      </p:sp>
    </p:spTree>
    <p:extLst>
      <p:ext uri="{BB962C8B-B14F-4D97-AF65-F5344CB8AC3E}">
        <p14:creationId xmlns:p14="http://schemas.microsoft.com/office/powerpoint/2010/main" val="68514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1"/>
            <a:ext cx="2945448" cy="497838"/>
          </a:xfrm>
          <a:prstGeom prst="rect">
            <a:avLst/>
          </a:prstGeom>
          <a:noFill/>
          <a:ln>
            <a:noFill/>
          </a:ln>
        </p:spPr>
        <p:txBody>
          <a:bodyPr vert="horz" wrap="square" lIns="91413" tIns="45705" rIns="91413" bIns="45705" numCol="1" anchor="t" anchorCtr="0" compatLnSpc="1">
            <a:prstTxWarp prst="textNoShape">
              <a:avLst/>
            </a:prstTxWarp>
          </a:bodyPr>
          <a:lstStyle>
            <a:lvl1pPr defTabSz="913881"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0643" y="1"/>
            <a:ext cx="2945448" cy="497838"/>
          </a:xfrm>
          <a:prstGeom prst="rect">
            <a:avLst/>
          </a:prstGeom>
          <a:noFill/>
          <a:ln>
            <a:noFill/>
          </a:ln>
        </p:spPr>
        <p:txBody>
          <a:bodyPr vert="horz" wrap="square" lIns="91413" tIns="45705" rIns="91413" bIns="45705" numCol="1" anchor="t" anchorCtr="0" compatLnSpc="1">
            <a:prstTxWarp prst="textNoShape">
              <a:avLst/>
            </a:prstTxWarp>
          </a:bodyPr>
          <a:lstStyle>
            <a:lvl1pPr algn="r" defTabSz="913881"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2020/12/11</a:t>
            </a:fld>
            <a:endParaRPr lang="en-US" altLang="zh-TW" dirty="0"/>
          </a:p>
        </p:txBody>
      </p:sp>
      <p:sp>
        <p:nvSpPr>
          <p:cNvPr id="4" name="投影片圖像版面配置區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230" tIns="45614" rIns="91230" bIns="45614" rtlCol="0" anchor="ctr"/>
          <a:lstStyle/>
          <a:p>
            <a:pPr lvl="0"/>
            <a:endParaRPr lang="zh-TW" altLang="en-US" noProof="0"/>
          </a:p>
        </p:txBody>
      </p:sp>
      <p:sp>
        <p:nvSpPr>
          <p:cNvPr id="5" name="備忘稿版面配置區 4"/>
          <p:cNvSpPr>
            <a:spLocks noGrp="1"/>
          </p:cNvSpPr>
          <p:nvPr>
            <p:ph type="body" sz="quarter" idx="3"/>
          </p:nvPr>
        </p:nvSpPr>
        <p:spPr bwMode="auto">
          <a:xfrm>
            <a:off x="680085" y="4715192"/>
            <a:ext cx="5437506" cy="4466274"/>
          </a:xfrm>
          <a:prstGeom prst="rect">
            <a:avLst/>
          </a:prstGeom>
          <a:noFill/>
          <a:ln>
            <a:noFill/>
          </a:ln>
        </p:spPr>
        <p:txBody>
          <a:bodyPr vert="horz" wrap="square" lIns="91413" tIns="45705" rIns="91413" bIns="45705"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27214"/>
            <a:ext cx="2945448" cy="497838"/>
          </a:xfrm>
          <a:prstGeom prst="rect">
            <a:avLst/>
          </a:prstGeom>
          <a:noFill/>
          <a:ln>
            <a:noFill/>
          </a:ln>
        </p:spPr>
        <p:txBody>
          <a:bodyPr vert="horz" wrap="square" lIns="91413" tIns="45705" rIns="91413" bIns="45705" numCol="1" anchor="b" anchorCtr="0" compatLnSpc="1">
            <a:prstTxWarp prst="textNoShape">
              <a:avLst/>
            </a:prstTxWarp>
          </a:bodyPr>
          <a:lstStyle>
            <a:lvl1pPr defTabSz="913881"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0643" y="9427214"/>
            <a:ext cx="2945448" cy="497838"/>
          </a:xfrm>
          <a:prstGeom prst="rect">
            <a:avLst/>
          </a:prstGeom>
          <a:noFill/>
          <a:ln>
            <a:noFill/>
          </a:ln>
        </p:spPr>
        <p:txBody>
          <a:bodyPr vert="horz" wrap="square" lIns="91413" tIns="45705" rIns="91413" bIns="45705"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pt.cc/fAN8Y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ecd.org/education/2030-project/teaching-and-learning/learn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cirn.moe.edu.tw/WebContent/index.aspx?sid=1172&amp;mid=9290"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cirn.moe.edu.tw/"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naer.edu.tw/files/11-1000-1592.php"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www.naer.edu.tw/files/11-1000-1592.php"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ecd.org/education/2030-proje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9</a:t>
            </a:fld>
            <a:endParaRPr lang="en-US" altLang="zh-TW">
              <a:ea typeface="新細明體" charset="-120"/>
            </a:endParaRPr>
          </a:p>
        </p:txBody>
      </p:sp>
    </p:spTree>
    <p:extLst>
      <p:ext uri="{BB962C8B-B14F-4D97-AF65-F5344CB8AC3E}">
        <p14:creationId xmlns:p14="http://schemas.microsoft.com/office/powerpoint/2010/main" val="142570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69</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defTabSz="913120" eaLnBrk="1" hangingPunct="1">
              <a:lnSpc>
                <a:spcPct val="140000"/>
              </a:lnSpc>
              <a:defRPr/>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標楷體" panose="03000509000000000000" pitchFamily="65" charset="-120"/>
                <a:ea typeface="標楷體" panose="03000509000000000000" pitchFamily="65" charset="-120"/>
                <a:cs typeface="Times New Roman" pitchFamily="18" charset="0"/>
              </a:rPr>
              <a:t>新課綱的研修背景 </a:t>
            </a:r>
            <a:r>
              <a:rPr lang="en-US" altLang="zh-TW" b="1" dirty="0">
                <a:latin typeface="標楷體" pitchFamily="65" charset="-120"/>
                <a:ea typeface="標楷體" pitchFamily="65" charset="-120"/>
                <a:cs typeface="Times New Roman" pitchFamily="18" charset="0"/>
              </a:rPr>
              <a:t>p.1--</a:t>
            </a:r>
            <a:r>
              <a:rPr lang="zh-TW" altLang="en-US" b="1" dirty="0">
                <a:latin typeface="標楷體" panose="03000509000000000000" pitchFamily="65" charset="-120"/>
                <a:ea typeface="標楷體" panose="03000509000000000000" pitchFamily="65" charset="-120"/>
                <a:cs typeface="Times New Roman" pitchFamily="18" charset="0"/>
              </a:rPr>
              <a:t>新課綱的研修歷程 </a:t>
            </a:r>
            <a:r>
              <a:rPr lang="en-US" altLang="zh-TW" b="1" dirty="0">
                <a:latin typeface="標楷體" pitchFamily="65" charset="-120"/>
                <a:ea typeface="標楷體" pitchFamily="65" charset="-120"/>
                <a:cs typeface="Times New Roman" pitchFamily="18" charset="0"/>
              </a:rPr>
              <a:t>p.10--</a:t>
            </a:r>
            <a:r>
              <a:rPr lang="zh-TW" altLang="en-US" b="1" dirty="0">
                <a:latin typeface="標楷體" panose="03000509000000000000" pitchFamily="65" charset="-120"/>
                <a:ea typeface="標楷體" panose="03000509000000000000" pitchFamily="65" charset="-120"/>
                <a:cs typeface="Times New Roman" pitchFamily="18" charset="0"/>
              </a:rPr>
              <a:t>新課綱的重要內涵 </a:t>
            </a:r>
            <a:r>
              <a:rPr lang="en-US" altLang="zh-TW" b="1" dirty="0">
                <a:latin typeface="標楷體" pitchFamily="65" charset="-120"/>
                <a:ea typeface="標楷體" pitchFamily="65" charset="-120"/>
                <a:cs typeface="Times New Roman" pitchFamily="18" charset="0"/>
              </a:rPr>
              <a:t>p.14--</a:t>
            </a:r>
            <a:r>
              <a:rPr lang="zh-TW" altLang="en-US" b="1" dirty="0">
                <a:solidFill>
                  <a:srgbClr val="FF0000"/>
                </a:solidFill>
                <a:latin typeface="標楷體" panose="03000509000000000000" pitchFamily="65" charset="-120"/>
                <a:ea typeface="標楷體" panose="03000509000000000000" pitchFamily="65" charset="-120"/>
              </a:rPr>
              <a:t>政府層級的整備與推動 </a:t>
            </a:r>
            <a:r>
              <a:rPr lang="en-US" altLang="zh-TW" b="1" dirty="0">
                <a:latin typeface="標楷體" pitchFamily="65" charset="-120"/>
                <a:ea typeface="標楷體" pitchFamily="65" charset="-120"/>
                <a:cs typeface="Times New Roman" pitchFamily="18" charset="0"/>
              </a:rPr>
              <a:t>p.31--</a:t>
            </a:r>
            <a:r>
              <a:rPr lang="zh-TW" altLang="en-US" b="1" dirty="0">
                <a:solidFill>
                  <a:srgbClr val="FF0000"/>
                </a:solidFill>
                <a:latin typeface="標楷體" panose="03000509000000000000" pitchFamily="65" charset="-120"/>
                <a:ea typeface="標楷體" panose="03000509000000000000" pitchFamily="65" charset="-120"/>
              </a:rPr>
              <a:t>學校實踐新課綱的第一哩路</a:t>
            </a:r>
            <a:r>
              <a:rPr lang="en-US" altLang="zh-TW" b="1" dirty="0">
                <a:latin typeface="Times New Roman" pitchFamily="18" charset="0"/>
                <a:ea typeface="標楷體" pitchFamily="65" charset="-120"/>
                <a:cs typeface="Times New Roman" pitchFamily="18" charset="0"/>
              </a:rPr>
              <a:t>p.47</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295891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210" indent="-171210"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210" indent="-17121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11</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a:noFill/>
        </p:spPr>
        <p:txBody>
          <a:bodyPr/>
          <a:lstStyle/>
          <a:p>
            <a:r>
              <a:rPr lang="zh-TW" altLang="en-US"/>
              <a:t>面對課綱延後實施疑問，應確實說明為使領域課程綱要的審議及各項實施準備能更完整周延，總綱原訂</a:t>
            </a:r>
            <a:r>
              <a:rPr lang="en-US" altLang="zh-TW"/>
              <a:t>107</a:t>
            </a:r>
            <a:r>
              <a:rPr lang="zh-TW" altLang="en-US"/>
              <a:t>學年度起實施，</a:t>
            </a:r>
            <a:r>
              <a:rPr lang="en-US" altLang="zh-TW"/>
              <a:t>106.4.28</a:t>
            </a:r>
            <a:r>
              <a:rPr lang="zh-TW" altLang="en-US"/>
              <a:t>宣佈調整自</a:t>
            </a:r>
            <a:r>
              <a:rPr lang="en-US" altLang="zh-TW"/>
              <a:t>108</a:t>
            </a:r>
            <a:r>
              <a:rPr lang="zh-TW" altLang="en-US"/>
              <a:t>學年度實施。</a:t>
            </a:r>
          </a:p>
        </p:txBody>
      </p:sp>
      <p:sp>
        <p:nvSpPr>
          <p:cNvPr id="49155" name="投影片編號版面配置區 3"/>
          <p:cNvSpPr>
            <a:spLocks noGrp="1"/>
          </p:cNvSpPr>
          <p:nvPr>
            <p:ph type="sldNum" sz="quarter" idx="5"/>
          </p:nvPr>
        </p:nvSpPr>
        <p:spPr>
          <a:noFill/>
          <a:ln>
            <a:miter lim="800000"/>
            <a:headEnd/>
            <a:tailEnd/>
          </a:ln>
        </p:spPr>
        <p:txBody>
          <a:bodyPr/>
          <a:lstStyle/>
          <a:p>
            <a:fld id="{88AA52B1-F47C-4B3D-B6DB-632D23F02AFB}"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p14="http://schemas.microsoft.com/office/powerpoint/2010/main" val="2147324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13</a:t>
            </a:fld>
            <a:endParaRPr lang="en-US" altLang="zh-TW"/>
          </a:p>
        </p:txBody>
      </p:sp>
    </p:spTree>
    <p:extLst>
      <p:ext uri="{BB962C8B-B14F-4D97-AF65-F5344CB8AC3E}">
        <p14:creationId xmlns:p14="http://schemas.microsoft.com/office/powerpoint/2010/main" val="276761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69</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defTabSz="913120" eaLnBrk="1" hangingPunct="1">
              <a:lnSpc>
                <a:spcPct val="140000"/>
              </a:lnSpc>
              <a:defRPr/>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標楷體" panose="03000509000000000000" pitchFamily="65" charset="-120"/>
                <a:ea typeface="標楷體" panose="03000509000000000000" pitchFamily="65" charset="-120"/>
                <a:cs typeface="Times New Roman" pitchFamily="18" charset="0"/>
              </a:rPr>
              <a:t>新課綱的研修背景 </a:t>
            </a:r>
            <a:r>
              <a:rPr lang="en-US" altLang="zh-TW" b="1" dirty="0">
                <a:latin typeface="標楷體" pitchFamily="65" charset="-120"/>
                <a:ea typeface="標楷體" pitchFamily="65" charset="-120"/>
                <a:cs typeface="Times New Roman" pitchFamily="18" charset="0"/>
              </a:rPr>
              <a:t>p.1--</a:t>
            </a:r>
            <a:r>
              <a:rPr lang="zh-TW" altLang="en-US" b="1" dirty="0">
                <a:latin typeface="標楷體" panose="03000509000000000000" pitchFamily="65" charset="-120"/>
                <a:ea typeface="標楷體" panose="03000509000000000000" pitchFamily="65" charset="-120"/>
                <a:cs typeface="Times New Roman" pitchFamily="18" charset="0"/>
              </a:rPr>
              <a:t>新課綱的研修歷程 </a:t>
            </a:r>
            <a:r>
              <a:rPr lang="en-US" altLang="zh-TW" b="1" dirty="0">
                <a:latin typeface="標楷體" pitchFamily="65" charset="-120"/>
                <a:ea typeface="標楷體" pitchFamily="65" charset="-120"/>
                <a:cs typeface="Times New Roman" pitchFamily="18" charset="0"/>
              </a:rPr>
              <a:t>p.10--</a:t>
            </a:r>
            <a:r>
              <a:rPr lang="zh-TW" altLang="en-US" b="1" dirty="0">
                <a:latin typeface="標楷體" panose="03000509000000000000" pitchFamily="65" charset="-120"/>
                <a:ea typeface="標楷體" panose="03000509000000000000" pitchFamily="65" charset="-120"/>
                <a:cs typeface="Times New Roman" pitchFamily="18" charset="0"/>
              </a:rPr>
              <a:t>新課綱的重要內涵 </a:t>
            </a:r>
            <a:r>
              <a:rPr lang="en-US" altLang="zh-TW" b="1" dirty="0">
                <a:latin typeface="標楷體" pitchFamily="65" charset="-120"/>
                <a:ea typeface="標楷體" pitchFamily="65" charset="-120"/>
                <a:cs typeface="Times New Roman" pitchFamily="18" charset="0"/>
              </a:rPr>
              <a:t>p.14--</a:t>
            </a:r>
            <a:r>
              <a:rPr lang="zh-TW" altLang="en-US" b="1" dirty="0">
                <a:solidFill>
                  <a:srgbClr val="FF0000"/>
                </a:solidFill>
                <a:latin typeface="標楷體" panose="03000509000000000000" pitchFamily="65" charset="-120"/>
                <a:ea typeface="標楷體" panose="03000509000000000000" pitchFamily="65" charset="-120"/>
              </a:rPr>
              <a:t>政府層級的整備與推動 </a:t>
            </a:r>
            <a:r>
              <a:rPr lang="en-US" altLang="zh-TW" b="1" dirty="0">
                <a:latin typeface="標楷體" pitchFamily="65" charset="-120"/>
                <a:ea typeface="標楷體" pitchFamily="65" charset="-120"/>
                <a:cs typeface="Times New Roman" pitchFamily="18" charset="0"/>
              </a:rPr>
              <a:t>p.31--</a:t>
            </a:r>
            <a:r>
              <a:rPr lang="zh-TW" altLang="en-US" b="1" dirty="0">
                <a:solidFill>
                  <a:srgbClr val="FF0000"/>
                </a:solidFill>
                <a:latin typeface="標楷體" panose="03000509000000000000" pitchFamily="65" charset="-120"/>
                <a:ea typeface="標楷體" panose="03000509000000000000" pitchFamily="65" charset="-120"/>
              </a:rPr>
              <a:t>學校實踐新課綱的第一哩路</a:t>
            </a:r>
            <a:r>
              <a:rPr lang="en-US" altLang="zh-TW" b="1" dirty="0">
                <a:latin typeface="Times New Roman" pitchFamily="18" charset="0"/>
                <a:ea typeface="標楷體" pitchFamily="65" charset="-120"/>
                <a:cs typeface="Times New Roman" pitchFamily="18" charset="0"/>
              </a:rPr>
              <a:t>p.47</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15</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49" name="Shape 546"/>
          <p:cNvSpPr>
            <a:spLocks noGrp="1" noRot="1" noChangeAspect="1" noTextEdit="1"/>
          </p:cNvSpPr>
          <p:nvPr>
            <p:ph type="sldImg" idx="2"/>
          </p:nvPr>
        </p:nvSpPr>
        <p:spPr bwMode="auto">
          <a:xfrm>
            <a:off x="917575" y="744538"/>
            <a:ext cx="4962525" cy="3722687"/>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1250" name="Shape 547"/>
          <p:cNvSpPr>
            <a:spLocks noGrp="1"/>
          </p:cNvSpPr>
          <p:nvPr>
            <p:ph type="body" idx="1"/>
          </p:nvPr>
        </p:nvSpPr>
        <p:spPr>
          <a:noFill/>
        </p:spPr>
        <p:txBody>
          <a:bodyPr lIns="91397" tIns="91397" rIns="91397" bIns="91397"/>
          <a:lstStyle/>
          <a:p>
            <a:pPr eaLnBrk="1" hangingPunct="1">
              <a:spcBef>
                <a:spcPct val="0"/>
              </a:spcBef>
              <a:buSzPct val="25000"/>
            </a:pPr>
            <a:r>
              <a:rPr lang="zh-TW" altLang="en-US"/>
              <a:t>課綱願景是成就每一個孩子，適性揚才，終身學習。</a:t>
            </a:r>
            <a:endParaRPr lang="en-US" altLang="zh-TW"/>
          </a:p>
          <a:p>
            <a:pPr eaLnBrk="1" hangingPunct="1">
              <a:spcBef>
                <a:spcPct val="0"/>
              </a:spcBef>
              <a:buSzPct val="25000"/>
            </a:pPr>
            <a:r>
              <a:rPr lang="en-US" altLang="zh-TW"/>
              <a:t>多元的課程讓學生適性學習</a:t>
            </a:r>
            <a:r>
              <a:rPr lang="zh-TW" altLang="en-US">
                <a:latin typeface="新細明體" charset="-120"/>
              </a:rPr>
              <a:t>，</a:t>
            </a:r>
            <a:r>
              <a:rPr lang="en-US" altLang="zh-TW"/>
              <a:t>適性發展</a:t>
            </a:r>
            <a:r>
              <a:rPr lang="zh-TW" altLang="en-US">
                <a:latin typeface="新細明體" charset="-120"/>
              </a:rPr>
              <a:t>，</a:t>
            </a:r>
            <a:r>
              <a:rPr lang="en-US" altLang="zh-TW"/>
              <a:t>終身保有不斷更新成長的動力</a:t>
            </a:r>
            <a:r>
              <a:rPr lang="zh-TW" altLang="en-US">
                <a:latin typeface="新細明體" charset="-120"/>
              </a:rPr>
              <a:t>，</a:t>
            </a:r>
            <a:r>
              <a:rPr lang="en-US" altLang="zh-TW"/>
              <a:t>成為終身學習者！</a:t>
            </a:r>
          </a:p>
        </p:txBody>
      </p:sp>
    </p:spTree>
    <p:extLst>
      <p:ext uri="{BB962C8B-B14F-4D97-AF65-F5344CB8AC3E}">
        <p14:creationId xmlns:p14="http://schemas.microsoft.com/office/powerpoint/2010/main" val="215603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3297" name="Shape 46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3298" name="Shape 468"/>
          <p:cNvSpPr>
            <a:spLocks noGrp="1"/>
          </p:cNvSpPr>
          <p:nvPr>
            <p:ph type="body" idx="1"/>
          </p:nvPr>
        </p:nvSpPr>
        <p:spPr>
          <a:noFill/>
        </p:spPr>
        <p:txBody>
          <a:bodyPr lIns="91397" tIns="45686" rIns="91397" bIns="45686"/>
          <a:lstStyle/>
          <a:p>
            <a:pPr eaLnBrk="1" hangingPunct="1"/>
            <a:r>
              <a:rPr lang="en-US" altLang="zh-TW" dirty="0"/>
              <a:t>1.</a:t>
            </a:r>
            <a:r>
              <a:rPr lang="zh-TW" altLang="en-US" dirty="0"/>
              <a:t>自發是要學生有想學的意願及能學的本事；藍色代表智慧、獨立</a:t>
            </a:r>
            <a:r>
              <a:rPr lang="zh-TW" altLang="en-US" dirty="0">
                <a:latin typeface="新細明體" charset="-120"/>
              </a:rPr>
              <a:t>。</a:t>
            </a:r>
            <a:endParaRPr lang="zh-TW" altLang="en-US" dirty="0"/>
          </a:p>
          <a:p>
            <a:pPr eaLnBrk="1" hangingPunct="1"/>
            <a:r>
              <a:rPr lang="zh-TW" altLang="en-US" dirty="0"/>
              <a:t>總綱重視學生的主體性，除了培養基本知能與德行，也保有學生的學習動機與熱情，進而培養進取及創新精神，使學生能適性發展、悅納自己、自主學習並展現自信。</a:t>
            </a:r>
            <a:endParaRPr lang="en-US" altLang="zh-TW" dirty="0"/>
          </a:p>
          <a:p>
            <a:pPr eaLnBrk="1" hangingPunct="1"/>
            <a:r>
              <a:rPr lang="en-US" altLang="zh-TW" dirty="0"/>
              <a:t>2.</a:t>
            </a:r>
            <a:r>
              <a:rPr lang="zh-TW" altLang="en-US" dirty="0"/>
              <a:t>互動是要能活用知識，變成帶得走的能力</a:t>
            </a:r>
            <a:r>
              <a:rPr lang="en-US" altLang="zh-TW" dirty="0"/>
              <a:t>;</a:t>
            </a:r>
            <a:r>
              <a:rPr lang="zh-TW" altLang="en-US" dirty="0"/>
              <a:t>黃色代表歡樂、幸福</a:t>
            </a:r>
            <a:r>
              <a:rPr lang="zh-TW" altLang="en-US" dirty="0">
                <a:latin typeface="新細明體" charset="-120"/>
              </a:rPr>
              <a:t>。</a:t>
            </a:r>
            <a:endParaRPr lang="zh-TW" altLang="en-US" dirty="0"/>
          </a:p>
          <a:p>
            <a:pPr eaLnBrk="1" hangingPunct="1"/>
            <a:r>
              <a:rPr lang="zh-TW" altLang="en-US" dirty="0"/>
              <a:t>總綱重視學生語言、符號、科技的溝通及思辨能力，尊重、包容與關懷多元文化差異，並能與他人團隊合作，深化生活美感素養。此外，學生也應能學習如何與他人、環境、文化產生更多互動，並在生活中實踐。</a:t>
            </a:r>
            <a:endParaRPr lang="en-US" altLang="zh-TW" dirty="0"/>
          </a:p>
          <a:p>
            <a:pPr eaLnBrk="1" hangingPunct="1"/>
            <a:r>
              <a:rPr lang="en-US" altLang="zh-TW" dirty="0"/>
              <a:t>3.</a:t>
            </a:r>
            <a:r>
              <a:rPr lang="zh-TW" altLang="en-US" dirty="0"/>
              <a:t>共好是要願意付出，能與他人分享</a:t>
            </a:r>
            <a:r>
              <a:rPr lang="en-US" altLang="zh-TW" dirty="0"/>
              <a:t>;</a:t>
            </a:r>
            <a:r>
              <a:rPr lang="zh-TW" altLang="en-US" dirty="0"/>
              <a:t>紅色代表熱情、能量</a:t>
            </a:r>
            <a:r>
              <a:rPr lang="zh-TW" altLang="en-US" dirty="0">
                <a:latin typeface="新細明體" charset="-120"/>
              </a:rPr>
              <a:t>。</a:t>
            </a:r>
            <a:endParaRPr lang="zh-TW" altLang="en-US" dirty="0"/>
          </a:p>
          <a:p>
            <a:pPr eaLnBrk="1" hangingPunct="1"/>
            <a:r>
              <a:rPr lang="zh-TW" altLang="en-US" dirty="0"/>
              <a:t>總綱重視使學生珍愛生命、愛護自然、珍惜資源，培養對社會文化、土地情感及全球視野，促進社會活動的主動參與、自然生態的永續發展及彼此更好的共同生活，以體現生命價值，導向永續發展的共好生活。</a:t>
            </a:r>
          </a:p>
          <a:p>
            <a:pPr eaLnBrk="1" hangingPunct="1">
              <a:spcBef>
                <a:spcPct val="0"/>
              </a:spcBef>
              <a:buSzPct val="25000"/>
            </a:pPr>
            <a:endParaRPr lang="zh-TW" altLang="en-US" dirty="0">
              <a:solidFill>
                <a:srgbClr val="000000"/>
              </a:solidFill>
              <a:sym typeface="Calibri" pitchFamily="34" charset="0"/>
            </a:endParaRPr>
          </a:p>
        </p:txBody>
      </p:sp>
      <p:sp>
        <p:nvSpPr>
          <p:cNvPr id="183299" name="Shape 469"/>
          <p:cNvSpPr>
            <a:spLocks noGrp="1"/>
          </p:cNvSpPr>
          <p:nvPr>
            <p:ph type="sldNum" sz="quarter" idx="5"/>
          </p:nvPr>
        </p:nvSpPr>
        <p:spPr>
          <a:noFill/>
          <a:ln>
            <a:miter lim="800000"/>
            <a:headEnd/>
            <a:tailEnd/>
          </a:ln>
        </p:spPr>
        <p:txBody>
          <a:bodyPr lIns="91397" tIns="45686" rIns="91397" bIns="45686"/>
          <a:lstStyle/>
          <a:p>
            <a:pPr>
              <a:buSzPct val="25000"/>
            </a:pPr>
            <a:fld id="{3A39D215-B884-4275-B160-C4DE71374037}" type="slidenum">
              <a:rPr lang="en-US" altLang="zh-TW" smtClean="0">
                <a:solidFill>
                  <a:srgbClr val="000000"/>
                </a:solidFill>
                <a:ea typeface="新細明體" charset="-120"/>
                <a:sym typeface="Calibri" pitchFamily="34" charset="0"/>
              </a:rPr>
              <a:pPr>
                <a:buSzPct val="25000"/>
              </a:pPr>
              <a:t>17</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9378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5345" name="Shape 480"/>
          <p:cNvSpPr>
            <a:spLocks noGrp="1"/>
          </p:cNvSpPr>
          <p:nvPr>
            <p:ph type="body" idx="1"/>
          </p:nvPr>
        </p:nvSpPr>
        <p:spPr>
          <a:noFill/>
        </p:spPr>
        <p:txBody>
          <a:bodyPr lIns="91297" tIns="91297" rIns="91297" bIns="91297"/>
          <a:lstStyle/>
          <a:p>
            <a:pPr eaLnBrk="1" hangingPunct="1">
              <a:spcBef>
                <a:spcPct val="0"/>
              </a:spcBef>
              <a:buClr>
                <a:srgbClr val="000000"/>
              </a:buClr>
              <a:buSzPct val="25000"/>
            </a:pPr>
            <a:r>
              <a:rPr lang="zh-TW" altLang="en-US" dirty="0"/>
              <a:t>總綱的課程目標：啟發生命潛能、陶養生活知能、促進生涯發展、涵育公民責任</a:t>
            </a:r>
            <a:endParaRPr lang="en-US" altLang="zh-TW" dirty="0"/>
          </a:p>
          <a:p>
            <a:pPr eaLnBrk="1" hangingPunct="1">
              <a:spcBef>
                <a:spcPct val="0"/>
              </a:spcBef>
              <a:buClr>
                <a:srgbClr val="000000"/>
              </a:buClr>
              <a:buSzPct val="25000"/>
            </a:pPr>
            <a:endParaRPr lang="en-US" altLang="zh-TW" dirty="0"/>
          </a:p>
          <a:p>
            <a:pPr rtl="0"/>
            <a:r>
              <a:rPr lang="zh-TW" altLang="en-US" dirty="0"/>
              <a:t>色彩</a:t>
            </a:r>
          </a:p>
          <a:p>
            <a:pPr rtl="0"/>
            <a:r>
              <a:rPr lang="zh-TW" altLang="en-US" dirty="0"/>
              <a:t>紅色 配 生命、血</a:t>
            </a:r>
          </a:p>
          <a:p>
            <a:pPr rtl="0"/>
            <a:r>
              <a:rPr lang="zh-TW" altLang="en-US" dirty="0"/>
              <a:t>黃色 配 生活、火</a:t>
            </a:r>
          </a:p>
          <a:p>
            <a:pPr rtl="0"/>
            <a:r>
              <a:rPr lang="zh-TW" altLang="en-US" dirty="0"/>
              <a:t>綠色 配 生涯、如植物生長</a:t>
            </a:r>
          </a:p>
          <a:p>
            <a:pPr rtl="0"/>
            <a:r>
              <a:rPr lang="zh-TW" altLang="en-US" dirty="0"/>
              <a:t>藍色 配 公民 象徵更廣的藍天藍海</a:t>
            </a:r>
          </a:p>
          <a:p>
            <a:pPr rtl="0"/>
            <a:r>
              <a:rPr lang="zh-TW" altLang="en-US" dirty="0"/>
              <a:t/>
            </a:r>
            <a:br>
              <a:rPr lang="zh-TW" altLang="en-US" dirty="0"/>
            </a:br>
            <a:endParaRPr lang="zh-TW" altLang="en-US" dirty="0"/>
          </a:p>
          <a:p>
            <a:pPr rtl="0"/>
            <a:r>
              <a:rPr lang="zh-TW" altLang="en-US" dirty="0"/>
              <a:t>動作</a:t>
            </a:r>
          </a:p>
          <a:p>
            <a:pPr rtl="0"/>
            <a:r>
              <a:rPr lang="zh-TW" altLang="en-US" dirty="0"/>
              <a:t>潛能 準備要往上跳</a:t>
            </a:r>
          </a:p>
          <a:p>
            <a:pPr rtl="0"/>
            <a:r>
              <a:rPr lang="zh-TW" altLang="en-US" dirty="0"/>
              <a:t>生活 張開手象徵廣大的一切</a:t>
            </a:r>
          </a:p>
          <a:p>
            <a:pPr rtl="0"/>
            <a:r>
              <a:rPr lang="zh-TW" altLang="en-US" dirty="0"/>
              <a:t>生涯 伸直手往前</a:t>
            </a:r>
          </a:p>
          <a:p>
            <a:pPr rtl="0"/>
            <a:r>
              <a:rPr lang="zh-TW" altLang="en-US" dirty="0"/>
              <a:t>公民 手導引可行方向</a:t>
            </a:r>
            <a:endParaRPr lang="zh-TW" altLang="en-US" dirty="0"/>
          </a:p>
        </p:txBody>
      </p:sp>
      <p:sp>
        <p:nvSpPr>
          <p:cNvPr id="185346" name="Shape 48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2536545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69</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defTabSz="913120" eaLnBrk="1" hangingPunct="1">
              <a:lnSpc>
                <a:spcPct val="140000"/>
              </a:lnSpc>
              <a:defRPr/>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標楷體" panose="03000509000000000000" pitchFamily="65" charset="-120"/>
                <a:ea typeface="標楷體" panose="03000509000000000000" pitchFamily="65" charset="-120"/>
                <a:cs typeface="Times New Roman" pitchFamily="18" charset="0"/>
              </a:rPr>
              <a:t>新課綱的研修背景 </a:t>
            </a:r>
            <a:r>
              <a:rPr lang="en-US" altLang="zh-TW" b="1" dirty="0">
                <a:latin typeface="標楷體" panose="03000509000000000000" pitchFamily="65" charset="-120"/>
                <a:ea typeface="標楷體" panose="03000509000000000000" pitchFamily="65" charset="-120"/>
                <a:cs typeface="Times New Roman" pitchFamily="18" charset="0"/>
              </a:rPr>
              <a:t>p.1--</a:t>
            </a:r>
            <a:r>
              <a:rPr lang="zh-TW" altLang="en-US" b="1" dirty="0">
                <a:latin typeface="標楷體" panose="03000509000000000000" pitchFamily="65" charset="-120"/>
                <a:ea typeface="標楷體" panose="03000509000000000000" pitchFamily="65" charset="-120"/>
                <a:cs typeface="Times New Roman" pitchFamily="18" charset="0"/>
              </a:rPr>
              <a:t>新課綱的研修歷程 </a:t>
            </a:r>
            <a:r>
              <a:rPr lang="en-US" altLang="zh-TW" b="1" dirty="0">
                <a:latin typeface="標楷體" panose="03000509000000000000" pitchFamily="65" charset="-120"/>
                <a:ea typeface="標楷體" panose="03000509000000000000" pitchFamily="65" charset="-120"/>
                <a:cs typeface="Times New Roman" pitchFamily="18" charset="0"/>
              </a:rPr>
              <a:t>p.10--</a:t>
            </a:r>
            <a:r>
              <a:rPr lang="zh-TW" altLang="en-US" b="1" dirty="0">
                <a:latin typeface="標楷體" panose="03000509000000000000" pitchFamily="65" charset="-120"/>
                <a:ea typeface="標楷體" panose="03000509000000000000" pitchFamily="65" charset="-120"/>
                <a:cs typeface="Times New Roman" pitchFamily="18" charset="0"/>
              </a:rPr>
              <a:t>新課綱的重要內涵 </a:t>
            </a:r>
            <a:r>
              <a:rPr lang="en-US" altLang="zh-TW" b="1" dirty="0">
                <a:latin typeface="標楷體" panose="03000509000000000000" pitchFamily="65" charset="-120"/>
                <a:ea typeface="標楷體" panose="03000509000000000000" pitchFamily="65" charset="-120"/>
                <a:cs typeface="Times New Roman" pitchFamily="18" charset="0"/>
              </a:rPr>
              <a:t>p.14--</a:t>
            </a:r>
            <a:r>
              <a:rPr lang="zh-TW" altLang="en-US" b="1" dirty="0">
                <a:solidFill>
                  <a:srgbClr val="FF0000"/>
                </a:solidFill>
                <a:latin typeface="標楷體" panose="03000509000000000000" pitchFamily="65" charset="-120"/>
                <a:ea typeface="標楷體" panose="03000509000000000000" pitchFamily="65" charset="-120"/>
              </a:rPr>
              <a:t>政府層級的整備與推動 </a:t>
            </a:r>
            <a:r>
              <a:rPr lang="en-US" altLang="zh-TW" b="1" dirty="0">
                <a:latin typeface="標楷體" panose="03000509000000000000" pitchFamily="65" charset="-120"/>
                <a:ea typeface="標楷體" panose="03000509000000000000" pitchFamily="65" charset="-120"/>
                <a:cs typeface="Times New Roman" pitchFamily="18" charset="0"/>
              </a:rPr>
              <a:t>p.31--</a:t>
            </a:r>
            <a:r>
              <a:rPr lang="zh-TW" altLang="en-US" b="1" dirty="0">
                <a:solidFill>
                  <a:srgbClr val="FF0000"/>
                </a:solidFill>
                <a:latin typeface="標楷體" panose="03000509000000000000" pitchFamily="65" charset="-120"/>
                <a:ea typeface="標楷體" panose="03000509000000000000" pitchFamily="65" charset="-120"/>
              </a:rPr>
              <a:t>學校實踐新課綱的第一哩路</a:t>
            </a:r>
            <a:r>
              <a:rPr lang="en-US" altLang="zh-TW" b="1" dirty="0">
                <a:latin typeface="Times New Roman" pitchFamily="18" charset="0"/>
                <a:ea typeface="標楷體" pitchFamily="65" charset="-120"/>
                <a:cs typeface="Times New Roman" pitchFamily="18" charset="0"/>
              </a:rPr>
              <a:t>p.47</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397" tIns="45686" rIns="91397" bIns="45686"/>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397" tIns="45686" rIns="91397" bIns="45686"/>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19</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397" tIns="45686" rIns="91397" bIns="45686"/>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397" tIns="45686" rIns="91397" bIns="45686"/>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20</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1489" name="Shape 52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1490" name="Shape 522"/>
          <p:cNvSpPr>
            <a:spLocks noGrp="1"/>
          </p:cNvSpPr>
          <p:nvPr>
            <p:ph type="body" idx="1"/>
          </p:nvPr>
        </p:nvSpPr>
        <p:spPr>
          <a:noFill/>
        </p:spPr>
        <p:txBody>
          <a:bodyPr lIns="91397" tIns="45686" rIns="91397" bIns="45686"/>
          <a:lstStyle/>
          <a:p>
            <a:pPr eaLnBrk="1" hangingPunct="1"/>
            <a:r>
              <a:rPr lang="zh-TW" altLang="en-US" b="1" i="1" dirty="0"/>
              <a:t>請注意動畫效果：</a:t>
            </a:r>
            <a:endParaRPr lang="en-US" altLang="zh-TW" b="1" i="1" dirty="0"/>
          </a:p>
          <a:p>
            <a:pPr eaLnBrk="1" hangingPunct="1"/>
            <a:r>
              <a:rPr lang="en-US" altLang="zh-TW" dirty="0"/>
              <a:t>1.</a:t>
            </a:r>
            <a:r>
              <a:rPr lang="zh-TW" altLang="en-US" dirty="0"/>
              <a:t>核心素養的課程轉化，係由理念到實際、由抽象到具體、由共同到分殊，環環相扣，層層轉化。各領域</a:t>
            </a:r>
            <a:r>
              <a:rPr lang="en-US" altLang="zh-TW" dirty="0"/>
              <a:t>/</a:t>
            </a:r>
            <a:r>
              <a:rPr lang="zh-TW" altLang="en-US" dirty="0"/>
              <a:t>科目應考量本身的理念與目標，結合各教育階段核心素養，以發展及訂定「各領域</a:t>
            </a:r>
            <a:r>
              <a:rPr lang="en-US" altLang="zh-TW" dirty="0"/>
              <a:t>/</a:t>
            </a:r>
            <a:r>
              <a:rPr lang="zh-TW" altLang="en-US" dirty="0"/>
              <a:t>科目核心素養」及「各領域</a:t>
            </a:r>
            <a:r>
              <a:rPr lang="en-US" altLang="zh-TW" dirty="0"/>
              <a:t>/</a:t>
            </a:r>
            <a:r>
              <a:rPr lang="zh-TW" altLang="en-US" dirty="0"/>
              <a:t>科目學習重點」。「各領域</a:t>
            </a:r>
            <a:r>
              <a:rPr lang="en-US" altLang="zh-TW" dirty="0"/>
              <a:t>/</a:t>
            </a:r>
            <a:r>
              <a:rPr lang="zh-TW" altLang="en-US" dirty="0"/>
              <a:t>科目核心素養」與「各領域</a:t>
            </a:r>
            <a:r>
              <a:rPr lang="en-US" altLang="zh-TW" dirty="0"/>
              <a:t>/</a:t>
            </a:r>
            <a:r>
              <a:rPr lang="zh-TW" altLang="en-US" dirty="0"/>
              <a:t>科目學習重點」之間，需彼此呼應，雙向互動。</a:t>
            </a:r>
            <a:endParaRPr lang="en-US" altLang="zh-TW" dirty="0"/>
          </a:p>
          <a:p>
            <a:pPr eaLnBrk="1" hangingPunct="1">
              <a:spcBef>
                <a:spcPct val="0"/>
              </a:spcBef>
              <a:buSzPct val="25000"/>
            </a:pPr>
            <a:r>
              <a:rPr lang="en-US" altLang="zh-TW" dirty="0"/>
              <a:t>2.</a:t>
            </a:r>
            <a:r>
              <a:rPr lang="zh-TW" altLang="en-US" dirty="0"/>
              <a:t>在未來課程綱要中，可透過總綱的「核心素養」、「各教育階段核心素養」，及各領域</a:t>
            </a:r>
            <a:r>
              <a:rPr lang="en-US" altLang="zh-TW" dirty="0"/>
              <a:t>/</a:t>
            </a:r>
            <a:r>
              <a:rPr lang="zh-TW" altLang="en-US" dirty="0"/>
              <a:t>科目綱要的「各領域</a:t>
            </a:r>
            <a:r>
              <a:rPr lang="en-US" altLang="zh-TW" dirty="0"/>
              <a:t>/</a:t>
            </a:r>
            <a:r>
              <a:rPr lang="zh-TW" altLang="en-US" dirty="0"/>
              <a:t>科目核心素養」、「各領域</a:t>
            </a:r>
            <a:r>
              <a:rPr lang="en-US" altLang="zh-TW" dirty="0"/>
              <a:t>/</a:t>
            </a:r>
            <a:r>
              <a:rPr lang="zh-TW" altLang="en-US" dirty="0"/>
              <a:t>科目學習重點」來進行轉化與表述。</a:t>
            </a:r>
            <a:endParaRPr lang="en-US" altLang="zh-TW" dirty="0"/>
          </a:p>
          <a:p>
            <a:pPr eaLnBrk="1" hangingPunct="1"/>
            <a:r>
              <a:rPr lang="en-US" altLang="zh-TW" dirty="0"/>
              <a:t>3.</a:t>
            </a:r>
            <a:r>
              <a:rPr lang="zh-TW" altLang="en-US" dirty="0"/>
              <a:t>各領域</a:t>
            </a:r>
            <a:r>
              <a:rPr lang="en-US" altLang="zh-TW" dirty="0"/>
              <a:t>/</a:t>
            </a:r>
            <a:r>
              <a:rPr lang="zh-TW" altLang="en-US" dirty="0"/>
              <a:t>科目學習重點由「學習表現」與「學習內容」兩個向度所組成</a:t>
            </a:r>
            <a:r>
              <a:rPr lang="zh-TW" altLang="en-US" dirty="0">
                <a:latin typeface="新細明體" charset="-120"/>
              </a:rPr>
              <a:t>。</a:t>
            </a:r>
            <a:endParaRPr lang="en-US" altLang="zh-TW" dirty="0">
              <a:latin typeface="新細明體" charset="-120"/>
            </a:endParaRPr>
          </a:p>
          <a:p>
            <a:pPr eaLnBrk="1" hangingPunct="1"/>
            <a:endParaRPr lang="en-US" altLang="zh-TW" b="1" i="1" u="sng" dirty="0"/>
          </a:p>
        </p:txBody>
      </p:sp>
      <p:sp>
        <p:nvSpPr>
          <p:cNvPr id="191491" name="Shape 523"/>
          <p:cNvSpPr>
            <a:spLocks noGrp="1"/>
          </p:cNvSpPr>
          <p:nvPr>
            <p:ph type="sldNum" sz="quarter" idx="5"/>
          </p:nvPr>
        </p:nvSpPr>
        <p:spPr>
          <a:noFill/>
          <a:ln>
            <a:miter lim="800000"/>
            <a:headEnd/>
            <a:tailEnd/>
          </a:ln>
        </p:spPr>
        <p:txBody>
          <a:bodyPr lIns="91397" tIns="45686" rIns="91397" bIns="45686"/>
          <a:lstStyle/>
          <a:p>
            <a:pPr>
              <a:buSzPct val="25000"/>
            </a:pPr>
            <a:fld id="{F234E495-87F8-4467-A05B-FB8C4299D493}" type="slidenum">
              <a:rPr lang="en-US" altLang="zh-TW" smtClean="0">
                <a:solidFill>
                  <a:srgbClr val="000000"/>
                </a:solidFill>
                <a:ea typeface="新細明體" charset="-120"/>
                <a:sym typeface="Calibri" pitchFamily="34" charset="0"/>
              </a:rPr>
              <a:pPr>
                <a:buSzPct val="25000"/>
              </a:pPr>
              <a:t>21</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3067283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3537" name="Shape 52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3538" name="Shape 522"/>
          <p:cNvSpPr>
            <a:spLocks noGrp="1"/>
          </p:cNvSpPr>
          <p:nvPr>
            <p:ph type="body" idx="1"/>
          </p:nvPr>
        </p:nvSpPr>
        <p:spPr>
          <a:noFill/>
        </p:spPr>
        <p:txBody>
          <a:bodyPr lIns="91397" tIns="45686" rIns="91397" bIns="45686"/>
          <a:lstStyle/>
          <a:p>
            <a:pPr eaLnBrk="1" hangingPunct="1"/>
            <a:r>
              <a:rPr lang="zh-TW" altLang="en-US" b="1" i="1" dirty="0"/>
              <a:t>請注意動畫效果：</a:t>
            </a:r>
            <a:endParaRPr lang="en-US" altLang="zh-TW" b="1" i="1" dirty="0"/>
          </a:p>
          <a:p>
            <a:pPr eaLnBrk="1" hangingPunct="1"/>
            <a:r>
              <a:rPr lang="en-US" altLang="zh-TW" dirty="0"/>
              <a:t>1.</a:t>
            </a:r>
            <a:r>
              <a:rPr lang="zh-TW" altLang="en-US" dirty="0"/>
              <a:t>核心素養的課程轉化，係由理念到實際、由抽象到具體、由共同到分殊，環環相扣，層層轉化。各領域</a:t>
            </a:r>
            <a:r>
              <a:rPr lang="en-US" altLang="zh-TW" dirty="0"/>
              <a:t>/</a:t>
            </a:r>
            <a:r>
              <a:rPr lang="zh-TW" altLang="en-US" dirty="0"/>
              <a:t>科目應考量本身的理念與目標，結合各教育階段核心素養，以發展及訂定「各領域</a:t>
            </a:r>
            <a:r>
              <a:rPr lang="en-US" altLang="zh-TW" dirty="0"/>
              <a:t>/</a:t>
            </a:r>
            <a:r>
              <a:rPr lang="zh-TW" altLang="en-US" dirty="0"/>
              <a:t>科目核心素養」及「各領域</a:t>
            </a:r>
            <a:r>
              <a:rPr lang="en-US" altLang="zh-TW" dirty="0"/>
              <a:t>/</a:t>
            </a:r>
            <a:r>
              <a:rPr lang="zh-TW" altLang="en-US" dirty="0"/>
              <a:t>科目學習重點」。「各領域</a:t>
            </a:r>
            <a:r>
              <a:rPr lang="en-US" altLang="zh-TW" dirty="0"/>
              <a:t>/</a:t>
            </a:r>
            <a:r>
              <a:rPr lang="zh-TW" altLang="en-US" dirty="0"/>
              <a:t>科目核心素養」與「各領域</a:t>
            </a:r>
            <a:r>
              <a:rPr lang="en-US" altLang="zh-TW" dirty="0"/>
              <a:t>/</a:t>
            </a:r>
            <a:r>
              <a:rPr lang="zh-TW" altLang="en-US" dirty="0"/>
              <a:t>科目學習重點」之間，需彼此呼應，雙向互動。</a:t>
            </a:r>
            <a:endParaRPr lang="en-US" altLang="zh-TW" dirty="0"/>
          </a:p>
          <a:p>
            <a:pPr eaLnBrk="1" hangingPunct="1">
              <a:spcBef>
                <a:spcPct val="0"/>
              </a:spcBef>
              <a:buSzPct val="25000"/>
            </a:pPr>
            <a:r>
              <a:rPr lang="en-US" altLang="zh-TW" dirty="0"/>
              <a:t>2.</a:t>
            </a:r>
            <a:r>
              <a:rPr lang="zh-TW" altLang="en-US" dirty="0"/>
              <a:t>在未來課程綱要中，可透過總綱的「核心素養」、「各教育階段核心素養」，及各領域</a:t>
            </a:r>
            <a:r>
              <a:rPr lang="en-US" altLang="zh-TW" dirty="0"/>
              <a:t>/</a:t>
            </a:r>
            <a:r>
              <a:rPr lang="zh-TW" altLang="en-US" dirty="0"/>
              <a:t>科目綱要的「各領域</a:t>
            </a:r>
            <a:r>
              <a:rPr lang="en-US" altLang="zh-TW" dirty="0"/>
              <a:t>/</a:t>
            </a:r>
            <a:r>
              <a:rPr lang="zh-TW" altLang="en-US" dirty="0"/>
              <a:t>科目核心素養」、「各領域</a:t>
            </a:r>
            <a:r>
              <a:rPr lang="en-US" altLang="zh-TW" dirty="0"/>
              <a:t>/</a:t>
            </a:r>
            <a:r>
              <a:rPr lang="zh-TW" altLang="en-US" dirty="0"/>
              <a:t>科目學習重點」來進行轉化與表述。</a:t>
            </a:r>
            <a:endParaRPr lang="en-US" altLang="zh-TW" dirty="0"/>
          </a:p>
          <a:p>
            <a:pPr eaLnBrk="1" hangingPunct="1"/>
            <a:r>
              <a:rPr lang="en-US" altLang="zh-TW" dirty="0"/>
              <a:t>3.</a:t>
            </a:r>
            <a:r>
              <a:rPr lang="zh-TW" altLang="en-US" dirty="0"/>
              <a:t>各領域</a:t>
            </a:r>
            <a:r>
              <a:rPr lang="en-US" altLang="zh-TW" dirty="0"/>
              <a:t>/</a:t>
            </a:r>
            <a:r>
              <a:rPr lang="zh-TW" altLang="en-US" dirty="0"/>
              <a:t>科目學習重點由「學習表現」與「學習內容」兩個向度所組成</a:t>
            </a:r>
            <a:r>
              <a:rPr lang="zh-TW" altLang="en-US" dirty="0">
                <a:latin typeface="新細明體" charset="-120"/>
              </a:rPr>
              <a:t>。</a:t>
            </a:r>
            <a:endParaRPr lang="en-US" altLang="zh-TW" dirty="0">
              <a:latin typeface="新細明體" charset="-120"/>
            </a:endParaRPr>
          </a:p>
          <a:p>
            <a:pPr eaLnBrk="1" hangingPunct="1"/>
            <a:endParaRPr lang="en-US" altLang="zh-TW" b="1" i="1" u="sng" dirty="0"/>
          </a:p>
        </p:txBody>
      </p:sp>
      <p:sp>
        <p:nvSpPr>
          <p:cNvPr id="193539" name="Shape 523"/>
          <p:cNvSpPr txBox="1">
            <a:spLocks noGrp="1"/>
          </p:cNvSpPr>
          <p:nvPr/>
        </p:nvSpPr>
        <p:spPr bwMode="auto">
          <a:xfrm>
            <a:off x="3850643" y="9427214"/>
            <a:ext cx="2945448" cy="497838"/>
          </a:xfrm>
          <a:prstGeom prst="rect">
            <a:avLst/>
          </a:prstGeom>
          <a:noFill/>
          <a:ln w="9525">
            <a:noFill/>
            <a:miter lim="800000"/>
            <a:headEnd/>
            <a:tailEnd/>
          </a:ln>
        </p:spPr>
        <p:txBody>
          <a:bodyPr lIns="91397" tIns="45686" rIns="91397" bIns="45686" anchor="b"/>
          <a:lstStyle/>
          <a:p>
            <a:pPr algn="r">
              <a:buSzPct val="25000"/>
            </a:pPr>
            <a:fld id="{C64BFBCD-C90A-4BDD-AD6E-4BC9FF97D302}" type="slidenum">
              <a:rPr kumimoji="0" lang="en-US" altLang="zh-TW" sz="1200">
                <a:solidFill>
                  <a:srgbClr val="000000"/>
                </a:solidFill>
                <a:latin typeface="Calibri" pitchFamily="34" charset="0"/>
                <a:sym typeface="Calibri" pitchFamily="34" charset="0"/>
              </a:rPr>
              <a:pPr algn="r">
                <a:buSzPct val="25000"/>
              </a:pPr>
              <a:t>22</a:t>
            </a:fld>
            <a:endParaRPr kumimoji="0" lang="en-US" altLang="zh-TW" sz="1200">
              <a:solidFill>
                <a:srgbClr val="000000"/>
              </a:solidFill>
              <a:latin typeface="Calibri" pitchFamily="34" charset="0"/>
              <a:sym typeface="Calibri" pitchFamily="34" charset="0"/>
            </a:endParaRPr>
          </a:p>
        </p:txBody>
      </p:sp>
    </p:spTree>
    <p:extLst>
      <p:ext uri="{BB962C8B-B14F-4D97-AF65-F5344CB8AC3E}">
        <p14:creationId xmlns:p14="http://schemas.microsoft.com/office/powerpoint/2010/main" val="4044114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7575" y="744538"/>
            <a:ext cx="4962525" cy="3722687"/>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397" tIns="91397" rIns="91397" bIns="91397"/>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397" tIns="45686" rIns="91397" bIns="45686"/>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397" tIns="45686" rIns="91397" bIns="45686"/>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24</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297" tIns="91297" rIns="91297" bIns="91297"/>
          <a:lstStyle/>
          <a:p>
            <a:pPr eaLnBrk="1" hangingPunct="1"/>
            <a:r>
              <a:rPr lang="zh-TW" altLang="en-US" b="1" i="1" dirty="0"/>
              <a:t>請注意動畫效果：</a:t>
            </a:r>
            <a:endParaRPr lang="en-US" altLang="zh-TW" b="1" i="1" dirty="0"/>
          </a:p>
          <a:p>
            <a:pPr eaLnBrk="1" hangingPunct="1"/>
            <a:r>
              <a:rPr lang="zh-TW" altLang="en-US" dirty="0"/>
              <a:t>新課綱</a:t>
            </a:r>
            <a:r>
              <a:rPr lang="zh-TW" altLang="zh-TW" dirty="0"/>
              <a:t>將學習範疇劃分為八大領域，</a:t>
            </a:r>
            <a:r>
              <a:rPr lang="zh-TW" altLang="en-US" dirty="0"/>
              <a:t>但</a:t>
            </a:r>
            <a:r>
              <a:rPr lang="zh-TW" altLang="zh-TW" dirty="0"/>
              <a:t>國小</a:t>
            </a:r>
            <a:r>
              <a:rPr lang="zh-TW" altLang="en-US" dirty="0"/>
              <a:t>階段</a:t>
            </a:r>
            <a:r>
              <a:rPr lang="zh-TW" altLang="zh-TW" dirty="0"/>
              <a:t>科技領域</a:t>
            </a:r>
            <a:r>
              <a:rPr lang="zh-TW" altLang="en-US" dirty="0"/>
              <a:t>不排課，科技融入各領域教學</a:t>
            </a:r>
            <a:r>
              <a:rPr lang="zh-TW" altLang="zh-TW" dirty="0"/>
              <a:t>。</a:t>
            </a:r>
          </a:p>
          <a:p>
            <a:pPr eaLnBrk="1" hangingPunct="1">
              <a:spcBef>
                <a:spcPct val="0"/>
              </a:spcBef>
            </a:pPr>
            <a:r>
              <a:rPr lang="zh-TW" altLang="en-US" dirty="0">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dirty="0">
              <a:latin typeface="標楷體" pitchFamily="65" charset="-120"/>
              <a:ea typeface="標楷體" pitchFamily="65" charset="-120"/>
            </a:endParaRPr>
          </a:p>
          <a:p>
            <a:pPr eaLnBrk="1" hangingPunct="1">
              <a:spcBef>
                <a:spcPct val="0"/>
              </a:spcBef>
            </a:pPr>
            <a:r>
              <a:rPr lang="zh-TW" altLang="en-US" dirty="0">
                <a:latin typeface="標楷體" pitchFamily="65" charset="-120"/>
                <a:ea typeface="標楷體" pitchFamily="65" charset="-120"/>
              </a:rPr>
              <a:t>本土語文部份國小階段新增新住民語文選項。</a:t>
            </a:r>
            <a:endParaRPr lang="en-US" altLang="zh-TW" dirty="0">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26</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27</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5" name="Shape 576"/>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05826" name="Shape 577"/>
          <p:cNvSpPr>
            <a:spLocks noGrp="1"/>
          </p:cNvSpPr>
          <p:nvPr>
            <p:ph type="body" idx="1"/>
          </p:nvPr>
        </p:nvSpPr>
        <p:spPr>
          <a:noFill/>
        </p:spPr>
        <p:txBody>
          <a:bodyPr lIns="91397" tIns="45686" rIns="91397" bIns="45686"/>
          <a:lstStyle/>
          <a:p>
            <a:pPr eaLnBrk="1" hangingPunct="1">
              <a:spcBef>
                <a:spcPct val="0"/>
              </a:spcBef>
              <a:buSzPct val="25000"/>
            </a:pPr>
            <a:endParaRPr lang="en-US" altLang="zh-TW" b="1" i="1" u="sng" dirty="0"/>
          </a:p>
        </p:txBody>
      </p:sp>
      <p:sp>
        <p:nvSpPr>
          <p:cNvPr id="205827" name="Shape 578"/>
          <p:cNvSpPr>
            <a:spLocks noGrp="1"/>
          </p:cNvSpPr>
          <p:nvPr>
            <p:ph type="sldNum" sz="quarter" idx="5"/>
          </p:nvPr>
        </p:nvSpPr>
        <p:spPr>
          <a:noFill/>
          <a:ln>
            <a:miter lim="800000"/>
            <a:headEnd/>
            <a:tailEnd/>
          </a:ln>
        </p:spPr>
        <p:txBody>
          <a:bodyPr lIns="91397" tIns="45686" rIns="91397" bIns="45686"/>
          <a:lstStyle/>
          <a:p>
            <a:pPr>
              <a:buSzPct val="25000"/>
            </a:pPr>
            <a:fld id="{E2A11E18-0D5C-41EF-8C1A-FC835364C826}" type="slidenum">
              <a:rPr lang="en-US" altLang="zh-TW" smtClean="0">
                <a:solidFill>
                  <a:srgbClr val="000000"/>
                </a:solidFill>
                <a:ea typeface="新細明體" charset="-120"/>
                <a:sym typeface="Calibri" pitchFamily="34" charset="0"/>
              </a:rPr>
              <a:pPr>
                <a:buSzPct val="25000"/>
              </a:pPr>
              <a:t>28</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71865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a:t>
            </a:r>
            <a:r>
              <a:rPr lang="en-US" altLang="zh-TW" dirty="0"/>
              <a:t>101</a:t>
            </a:r>
            <a:r>
              <a:rPr lang="zh-TW" altLang="en-US" dirty="0"/>
              <a:t>至</a:t>
            </a:r>
            <a:r>
              <a:rPr lang="en-US" altLang="zh-TW" dirty="0"/>
              <a:t>103</a:t>
            </a:r>
            <a:r>
              <a:rPr lang="zh-TW" altLang="en-US" dirty="0"/>
              <a:t>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dirty="0"/>
              <a:t>年國教的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r>
              <a:rPr lang="en-US" altLang="zh-TW" dirty="0">
                <a:latin typeface="新細明體" pitchFamily="18" charset="-120"/>
              </a:rPr>
              <a:t>3.</a:t>
            </a:r>
            <a:r>
              <a:rPr lang="zh-TW" altLang="en-US" dirty="0">
                <a:solidFill>
                  <a:srgbClr val="FF0000"/>
                </a:solidFill>
                <a:latin typeface="新細明體" pitchFamily="18" charset="-120"/>
              </a:rPr>
              <a:t>補充網址</a:t>
            </a:r>
            <a:r>
              <a:rPr lang="en-US" altLang="zh-TW" b="1" dirty="0">
                <a:hlinkClick r:id="rId3"/>
              </a:rPr>
              <a:t>https://ppt.cc/fAN8Yx</a:t>
            </a: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2</a:t>
            </a:fld>
            <a:endParaRPr lang="en-US" altLang="zh-TW">
              <a:ea typeface="新細明體" charset="-120"/>
            </a:endParaRPr>
          </a:p>
        </p:txBody>
      </p:sp>
    </p:spTree>
    <p:extLst>
      <p:ext uri="{BB962C8B-B14F-4D97-AF65-F5344CB8AC3E}">
        <p14:creationId xmlns:p14="http://schemas.microsoft.com/office/powerpoint/2010/main" val="232826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5" name="Shape 576"/>
          <p:cNvSpPr>
            <a:spLocks noGrp="1" noRot="1" noChangeAspect="1" noTextEdit="1"/>
          </p:cNvSpPr>
          <p:nvPr>
            <p:ph type="sldImg" idx="2"/>
          </p:nvPr>
        </p:nvSpPr>
        <p:spPr bwMode="auto">
          <a:xfrm>
            <a:off x="919163" y="744538"/>
            <a:ext cx="4960937" cy="37211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10946" name="Shape 577"/>
          <p:cNvSpPr>
            <a:spLocks noGrp="1"/>
          </p:cNvSpPr>
          <p:nvPr>
            <p:ph type="body" idx="1"/>
          </p:nvPr>
        </p:nvSpPr>
        <p:spPr>
          <a:noFill/>
        </p:spPr>
        <p:txBody>
          <a:bodyPr lIns="91397" tIns="45686" rIns="91397" bIns="45686"/>
          <a:lstStyle/>
          <a:p>
            <a:pPr>
              <a:spcBef>
                <a:spcPct val="0"/>
              </a:spcBef>
              <a:buSzPct val="25000"/>
            </a:pPr>
            <a:endParaRPr lang="en-US" altLang="zh-TW" b="1" i="1" u="sng"/>
          </a:p>
        </p:txBody>
      </p:sp>
      <p:sp>
        <p:nvSpPr>
          <p:cNvPr id="210947" name="Shape 578"/>
          <p:cNvSpPr txBox="1">
            <a:spLocks noGrp="1"/>
          </p:cNvSpPr>
          <p:nvPr/>
        </p:nvSpPr>
        <p:spPr bwMode="auto">
          <a:xfrm>
            <a:off x="3850643" y="9428800"/>
            <a:ext cx="2945448" cy="496252"/>
          </a:xfrm>
          <a:prstGeom prst="rect">
            <a:avLst/>
          </a:prstGeom>
          <a:noFill/>
          <a:ln w="9525">
            <a:noFill/>
            <a:miter lim="800000"/>
            <a:headEnd/>
            <a:tailEnd/>
          </a:ln>
        </p:spPr>
        <p:txBody>
          <a:bodyPr lIns="91397" tIns="45686" rIns="91397" bIns="45686" anchor="b"/>
          <a:lstStyle/>
          <a:p>
            <a:pPr algn="r">
              <a:buSzPct val="25000"/>
            </a:pPr>
            <a:fld id="{E4FFBEAB-CD4A-47E9-989B-46849E13A85A}" type="slidenum">
              <a:rPr kumimoji="0" lang="en-US" altLang="zh-TW" sz="1200">
                <a:solidFill>
                  <a:srgbClr val="000000"/>
                </a:solidFill>
                <a:latin typeface="Calibri" pitchFamily="34" charset="0"/>
                <a:sym typeface="Calibri" pitchFamily="34" charset="0"/>
              </a:rPr>
              <a:pPr algn="r">
                <a:buSzPct val="25000"/>
              </a:pPr>
              <a:t>29</a:t>
            </a:fld>
            <a:endParaRPr kumimoji="0" lang="en-US" altLang="zh-TW" sz="1200">
              <a:solidFill>
                <a:srgbClr val="000000"/>
              </a:solidFill>
              <a:latin typeface="Calibri" pitchFamily="34" charset="0"/>
              <a:sym typeface="Calibri" pitchFamily="34" charset="0"/>
            </a:endParaRPr>
          </a:p>
        </p:txBody>
      </p:sp>
    </p:spTree>
    <p:extLst>
      <p:ext uri="{BB962C8B-B14F-4D97-AF65-F5344CB8AC3E}">
        <p14:creationId xmlns:p14="http://schemas.microsoft.com/office/powerpoint/2010/main" val="3258565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3" name="Shape 584"/>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
        <p:nvSpPr>
          <p:cNvPr id="265218" name="Shape 585"/>
          <p:cNvSpPr>
            <a:spLocks noGrp="1"/>
          </p:cNvSpPr>
          <p:nvPr>
            <p:ph type="body" idx="1"/>
          </p:nvPr>
        </p:nvSpPr>
        <p:spPr/>
        <p:txBody>
          <a:bodyPr lIns="91297" tIns="91297" rIns="91297" bIns="91297"/>
          <a:lstStyle/>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請注意動畫效果：</a:t>
            </a:r>
            <a:endPar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endPar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以週為單位，例如每週一節地理，也可隔週上兩節地理。</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以學期為單位，可上學期排兩節社會（地理），下學期就不排地理，另排社會（歷史公民）</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第四階段領域內跨科的部份，係屬於含數個科目的領域，例如藝術領域，表演藝術＋視覺藝術合科</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節，音樂</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節，也可以七年級視覺</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節，表藝</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節，八年級時音樂兩節，表藝一節。</a:t>
            </a:r>
          </a:p>
          <a:p>
            <a:pPr eaLnBrk="1" hangingPunct="1">
              <a:spcBef>
                <a:spcPct val="0"/>
              </a:spcBef>
              <a:defRPr/>
            </a:pPr>
            <a:endPar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跨領域統整，只要統整節數不超過總節數的</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1/5</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，說明如下</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資料來源</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:https://www.naer.edu.tw/files/15-1000-8438,c1179-1.php?Lang=zh-tw###</a:t>
            </a:r>
          </a:p>
          <a:p>
            <a:pPr eaLnBrk="1" hangingPunct="1">
              <a:spcBef>
                <a:spcPct val="0"/>
              </a:spcBef>
              <a:defRPr/>
            </a:pP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Q2</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：總綱之領域課程規劃說明第二點：「跨領域統整課程最多佔領域學習課程總節數五分之一，其學習節數得分開計入相關學習領域，並可進行協同教學」，如何計算和規劃實施？ </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依據十二年國民基本教育課程綱要總綱，國民小學及國民中學教育階段規劃說明「領域學習課程」</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頁</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11)</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中提到：「跨領域統整課程最多佔領域學習課程總節數五分之一，其學習節數得分開計入相關學習領域，並可進行協同教學。」故學校規劃與實施部定課程跨領域統整課程，針對五分之一的計算和規劃實施說明如下。</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一、依據總綱規範</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    依據總綱於國民小學及國民中學教育階段規劃說明「領域學習課程」</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頁</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11)</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「跨領域統整課程最多佔領域學習課程總節數五分之一」，故參考頁</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表</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4</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所列各學習階段每週領域學習節數，以學期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、或是學年</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(40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之領域學習課程總節數進行整體規劃。</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二、符合教育部教學正常化相關規定與領域學習節數原則</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    五分之一跨領域統整課程應符合教育部教學正常化之相關規定，並且符合部定課程各領域教學節數之原則。學校整體規劃部定課程時，總綱提供至多五分之一的跨領域統整課程空間，同時也確保每個領域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科目至少需有五分之四的領域學習課程總節數實施各該領域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科目的課程。</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三、依學校本位課程發展精神整體規劃</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    十二年國教課綱強調學校本位課程發展。因此，部定課程可以因應學校條件與學生學習需求，本於學校本位課程發展精神進行整體規劃，並經學校課程發展委員會通過後實施。舉例來說，學校經過盤整分析、研討、與凝聚共識後，預計規劃第二學習階段實施部定課程的跨領域統整課程，並且決定以領域學習課程總節數每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25</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節，每學期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週五分之一共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100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節的總量來規劃與實施之。然而，學校需要同時須衡量各領域至多五分之一可進行跨領域統整以及至少五分之四實施領域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科目課程之空間，例如學校規劃跨領域統整課程，其一「生態之美」包含國語文、自然、綜合活動、藝術等領域、科目。以自然科學領域為例，國小第二學習階段</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中年級</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自然科學領域每週</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3</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節，每學期</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20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週，總共有</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60</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節課，所以，自然科學領域最多可以有</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12</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節課實施跨領域統整的課程，其餘至少</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48</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節課的學習節數，須實施自然科學領域內的課程，其餘依此原則計算，並且秉持學校本位課程發展精神，如可採取統整週、部分週、全學期等多元模式整體規劃實施。 </a:t>
            </a:r>
          </a:p>
          <a:p>
            <a:pPr eaLnBrk="1" hangingPunct="1">
              <a:spcBef>
                <a:spcPct val="0"/>
              </a:spcBef>
              <a:defRPr/>
            </a:pPr>
            <a:endPar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再來是總綱中規範英語文領域可跨階段彈性開課，第二階段增一節彈性時數</a:t>
            </a:r>
            <a:r>
              <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rPr>
              <a:t>,</a:t>
            </a: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第三階段則減一節彈性時數</a:t>
            </a:r>
          </a:p>
          <a:p>
            <a:pPr eaLnBrk="1" hangingPunct="1">
              <a:spcBef>
                <a:spcPct val="0"/>
              </a:spcBef>
              <a:defRPr/>
            </a:pPr>
            <a:r>
              <a:rPr kumimoji="0" lang="zh-TW" altLang="en-US" b="1" dirty="0">
                <a:effectLst>
                  <a:outerShdw blurRad="38100" dist="38100" dir="2700000" algn="tl">
                    <a:srgbClr val="C0C0C0"/>
                  </a:outerShdw>
                </a:effectLst>
                <a:latin typeface="微軟正黑體" pitchFamily="34" charset="-120"/>
                <a:ea typeface="微軟正黑體" pitchFamily="34" charset="-120"/>
                <a:sym typeface="Arial Black" pitchFamily="34" charset="0"/>
              </a:rPr>
              <a:t>以上這些彈性組合課程，都給予學校最適切的調整彈性，讓學校更能符應學校特色與學生需求安排課程。</a:t>
            </a:r>
            <a:endParaRPr kumimoji="0" lang="en-US" altLang="zh-TW" b="1" dirty="0">
              <a:effectLst>
                <a:outerShdw blurRad="38100" dist="38100" dir="2700000" algn="tl">
                  <a:srgbClr val="C0C0C0"/>
                </a:outerShdw>
              </a:effectLst>
              <a:latin typeface="微軟正黑體" pitchFamily="34" charset="-120"/>
              <a:ea typeface="微軟正黑體" pitchFamily="34" charset="-120"/>
              <a:sym typeface="Arial Black" pitchFamily="34" charset="0"/>
            </a:endParaRPr>
          </a:p>
          <a:p>
            <a:pPr eaLnBrk="1" hangingPunct="1">
              <a:spcBef>
                <a:spcPct val="0"/>
              </a:spcBef>
              <a:defRPr/>
            </a:pPr>
            <a:endParaRPr lang="zh-TW" altLang="en-US" dirty="0"/>
          </a:p>
        </p:txBody>
      </p:sp>
      <p:sp>
        <p:nvSpPr>
          <p:cNvPr id="212995" name="Shape 586"/>
          <p:cNvSpPr>
            <a:spLocks noGrp="1"/>
          </p:cNvSpPr>
          <p:nvPr>
            <p:ph type="sldNum" sz="quarter" idx="5"/>
          </p:nvPr>
        </p:nvSpPr>
        <p:spPr>
          <a:noFill/>
          <a:ln>
            <a:miter lim="800000"/>
            <a:headEnd/>
            <a:tailEnd/>
          </a:ln>
        </p:spPr>
        <p:txBody>
          <a:bodyPr lIns="91397" tIns="45686" rIns="91397" bIns="45686"/>
          <a:lstStyle/>
          <a:p>
            <a:pPr>
              <a:buClr>
                <a:srgbClr val="000000"/>
              </a:buClr>
              <a:buSzPct val="25000"/>
            </a:pPr>
            <a:fld id="{E6A26E88-685E-450A-A0B3-313F98E9A638}" type="slidenum">
              <a:rPr lang="en-US" altLang="zh-TW" smtClean="0">
                <a:ea typeface="新細明體" charset="-120"/>
              </a:rPr>
              <a:pPr>
                <a:buClr>
                  <a:srgbClr val="000000"/>
                </a:buClr>
                <a:buSzPct val="25000"/>
              </a:pPr>
              <a:t>30</a:t>
            </a:fld>
            <a:endParaRPr lang="en-US" altLang="zh-TW">
              <a:ea typeface="新細明體" charset="-120"/>
            </a:endParaRPr>
          </a:p>
        </p:txBody>
      </p:sp>
    </p:spTree>
    <p:extLst>
      <p:ext uri="{BB962C8B-B14F-4D97-AF65-F5344CB8AC3E}">
        <p14:creationId xmlns:p14="http://schemas.microsoft.com/office/powerpoint/2010/main" val="2073949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69</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defTabSz="913120" eaLnBrk="1" hangingPunct="1">
              <a:lnSpc>
                <a:spcPct val="140000"/>
              </a:lnSpc>
              <a:defRPr/>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標楷體" panose="03000509000000000000" pitchFamily="65" charset="-120"/>
                <a:ea typeface="標楷體" panose="03000509000000000000" pitchFamily="65" charset="-120"/>
                <a:cs typeface="Times New Roman" pitchFamily="18" charset="0"/>
              </a:rPr>
              <a:t>新課綱的研修背景 </a:t>
            </a:r>
            <a:r>
              <a:rPr lang="en-US" altLang="zh-TW" b="1" dirty="0">
                <a:latin typeface="標楷體" pitchFamily="65" charset="-120"/>
                <a:ea typeface="標楷體" pitchFamily="65" charset="-120"/>
                <a:cs typeface="Times New Roman" pitchFamily="18" charset="0"/>
              </a:rPr>
              <a:t>p.1--</a:t>
            </a:r>
            <a:r>
              <a:rPr lang="zh-TW" altLang="en-US" b="1" dirty="0">
                <a:latin typeface="標楷體" panose="03000509000000000000" pitchFamily="65" charset="-120"/>
                <a:ea typeface="標楷體" panose="03000509000000000000" pitchFamily="65" charset="-120"/>
                <a:cs typeface="Times New Roman" pitchFamily="18" charset="0"/>
              </a:rPr>
              <a:t>新課綱的研修歷程 </a:t>
            </a:r>
            <a:r>
              <a:rPr lang="en-US" altLang="zh-TW" b="1" dirty="0">
                <a:latin typeface="標楷體" pitchFamily="65" charset="-120"/>
                <a:ea typeface="標楷體" pitchFamily="65" charset="-120"/>
                <a:cs typeface="Times New Roman" pitchFamily="18" charset="0"/>
              </a:rPr>
              <a:t>p.10--</a:t>
            </a:r>
            <a:r>
              <a:rPr lang="zh-TW" altLang="en-US" b="1" dirty="0">
                <a:latin typeface="標楷體" panose="03000509000000000000" pitchFamily="65" charset="-120"/>
                <a:ea typeface="標楷體" panose="03000509000000000000" pitchFamily="65" charset="-120"/>
                <a:cs typeface="Times New Roman" pitchFamily="18" charset="0"/>
              </a:rPr>
              <a:t>新課綱的重要內涵 </a:t>
            </a:r>
            <a:r>
              <a:rPr lang="en-US" altLang="zh-TW" b="1" dirty="0">
                <a:latin typeface="標楷體" pitchFamily="65" charset="-120"/>
                <a:ea typeface="標楷體" pitchFamily="65" charset="-120"/>
                <a:cs typeface="Times New Roman" pitchFamily="18" charset="0"/>
              </a:rPr>
              <a:t>p.14--</a:t>
            </a:r>
            <a:r>
              <a:rPr lang="zh-TW" altLang="en-US" b="1" dirty="0">
                <a:solidFill>
                  <a:srgbClr val="FF0000"/>
                </a:solidFill>
                <a:latin typeface="標楷體" panose="03000509000000000000" pitchFamily="65" charset="-120"/>
                <a:ea typeface="標楷體" panose="03000509000000000000" pitchFamily="65" charset="-120"/>
              </a:rPr>
              <a:t>政府層級的整備與推動 </a:t>
            </a:r>
            <a:r>
              <a:rPr lang="en-US" altLang="zh-TW" b="1" dirty="0">
                <a:latin typeface="標楷體" pitchFamily="65" charset="-120"/>
                <a:ea typeface="標楷體" pitchFamily="65" charset="-120"/>
                <a:cs typeface="Times New Roman" pitchFamily="18" charset="0"/>
              </a:rPr>
              <a:t>p.31--</a:t>
            </a:r>
            <a:r>
              <a:rPr lang="zh-TW" altLang="en-US" b="1" dirty="0">
                <a:solidFill>
                  <a:srgbClr val="FF0000"/>
                </a:solidFill>
                <a:latin typeface="標楷體" panose="03000509000000000000" pitchFamily="65" charset="-120"/>
                <a:ea typeface="標楷體" panose="03000509000000000000" pitchFamily="65" charset="-120"/>
              </a:rPr>
              <a:t>學校實踐新課綱的第一哩路</a:t>
            </a:r>
            <a:r>
              <a:rPr lang="en-US" altLang="zh-TW" b="1" dirty="0">
                <a:latin typeface="Times New Roman" pitchFamily="18" charset="0"/>
                <a:ea typeface="標楷體" pitchFamily="65" charset="-120"/>
                <a:cs typeface="Times New Roman" pitchFamily="18" charset="0"/>
              </a:rPr>
              <a:t>p.47</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31</a:t>
            </a:fld>
            <a:endParaRPr lang="en-US" altLang="zh-TW">
              <a:ea typeface="新細明體" charset="-120"/>
            </a:endParaRPr>
          </a:p>
        </p:txBody>
      </p:sp>
    </p:spTree>
    <p:extLst>
      <p:ext uri="{BB962C8B-B14F-4D97-AF65-F5344CB8AC3E}">
        <p14:creationId xmlns:p14="http://schemas.microsoft.com/office/powerpoint/2010/main" val="2918429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18248EB-2DFF-458E-89F7-A8B6FA28310C}" type="slidenum">
              <a:rPr lang="zh-TW" altLang="en-US" smtClean="0"/>
              <a:pPr/>
              <a:t>32</a:t>
            </a:fld>
            <a:endParaRPr lang="zh-TW" altLang="en-US"/>
          </a:p>
        </p:txBody>
      </p:sp>
    </p:spTree>
    <p:extLst>
      <p:ext uri="{BB962C8B-B14F-4D97-AF65-F5344CB8AC3E}">
        <p14:creationId xmlns:p14="http://schemas.microsoft.com/office/powerpoint/2010/main" val="355302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120">
              <a:defRPr/>
            </a:pPr>
            <a:endParaRPr lang="en-US" altLang="zh-TW" b="1" dirty="0">
              <a:solidFill>
                <a:schemeClr val="bg1">
                  <a:lumMod val="50000"/>
                </a:schemeClr>
              </a:solidFill>
            </a:endParaRPr>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33</a:t>
            </a:fld>
            <a:endParaRPr lang="en-US" altLang="zh-TW"/>
          </a:p>
        </p:txBody>
      </p:sp>
    </p:spTree>
    <p:extLst>
      <p:ext uri="{BB962C8B-B14F-4D97-AF65-F5344CB8AC3E}">
        <p14:creationId xmlns:p14="http://schemas.microsoft.com/office/powerpoint/2010/main" val="1732911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34</a:t>
            </a:fld>
            <a:endParaRPr lang="en-US" altLang="zh-TW"/>
          </a:p>
        </p:txBody>
      </p:sp>
    </p:spTree>
    <p:extLst>
      <p:ext uri="{BB962C8B-B14F-4D97-AF65-F5344CB8AC3E}">
        <p14:creationId xmlns:p14="http://schemas.microsoft.com/office/powerpoint/2010/main" val="4269520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r>
              <a:rPr lang="zh-TW" altLang="en-US" dirty="0"/>
              <a:t>總綱種子講師培訓共</a:t>
            </a:r>
            <a:r>
              <a:rPr lang="en-US" altLang="zh-TW" dirty="0"/>
              <a:t>3300</a:t>
            </a:r>
            <a:r>
              <a:rPr lang="zh-TW" altLang="en-US" dirty="0"/>
              <a:t>位</a:t>
            </a:r>
            <a:endParaRPr lang="en-US" altLang="zh-TW" dirty="0"/>
          </a:p>
          <a:p>
            <a:pPr algn="l"/>
            <a:r>
              <a:rPr lang="zh-TW" altLang="en-US" dirty="0"/>
              <a:t>前導學校</a:t>
            </a:r>
            <a:r>
              <a:rPr lang="en-US" altLang="zh-TW" dirty="0"/>
              <a:t>(</a:t>
            </a:r>
            <a:r>
              <a:rPr lang="zh-TW" altLang="en-US" dirty="0"/>
              <a:t>不含科技</a:t>
            </a:r>
            <a:r>
              <a:rPr lang="en-US" altLang="zh-TW" dirty="0"/>
              <a:t>)</a:t>
            </a:r>
            <a:r>
              <a:rPr lang="zh-TW" altLang="en-US" dirty="0"/>
              <a:t>共</a:t>
            </a:r>
            <a:r>
              <a:rPr lang="en-US" altLang="zh-TW" dirty="0"/>
              <a:t>579</a:t>
            </a:r>
            <a:r>
              <a:rPr lang="zh-TW" altLang="en-US" dirty="0"/>
              <a:t>校</a:t>
            </a:r>
            <a:endParaRPr lang="en-US" altLang="zh-TW" dirty="0"/>
          </a:p>
          <a:p>
            <a:pPr algn="l"/>
            <a:r>
              <a:rPr lang="zh-TW" altLang="en-US" dirty="0"/>
              <a:t>科技前導學校</a:t>
            </a:r>
            <a:r>
              <a:rPr lang="en-US" altLang="zh-TW" dirty="0"/>
              <a:t>25</a:t>
            </a:r>
            <a:r>
              <a:rPr lang="zh-TW" altLang="en-US" dirty="0"/>
              <a:t>校</a:t>
            </a:r>
            <a:r>
              <a:rPr lang="en-US" altLang="zh-TW" dirty="0"/>
              <a:t/>
            </a:r>
            <a:br>
              <a:rPr lang="en-US" altLang="zh-TW" dirty="0"/>
            </a:br>
            <a:r>
              <a:rPr lang="zh-TW" altLang="en-US" dirty="0"/>
              <a:t>家長宣導核心講師</a:t>
            </a:r>
            <a:r>
              <a:rPr lang="en-US" altLang="zh-TW" dirty="0"/>
              <a:t>166</a:t>
            </a:r>
            <a:r>
              <a:rPr lang="zh-TW" altLang="en-US" dirty="0"/>
              <a:t>位</a:t>
            </a:r>
            <a:r>
              <a:rPr lang="en-US" altLang="zh-TW" dirty="0"/>
              <a:t>	</a:t>
            </a:r>
          </a:p>
          <a:p>
            <a:pPr algn="l"/>
            <a:endParaRPr lang="en-US" altLang="zh-TW"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35</a:t>
            </a:fld>
            <a:endParaRPr lang="en-US" altLang="zh-TW"/>
          </a:p>
        </p:txBody>
      </p:sp>
    </p:spTree>
    <p:extLst>
      <p:ext uri="{BB962C8B-B14F-4D97-AF65-F5344CB8AC3E}">
        <p14:creationId xmlns:p14="http://schemas.microsoft.com/office/powerpoint/2010/main" val="1898067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科技領域師資因應相關配套作為</a:t>
            </a:r>
          </a:p>
          <a:p>
            <a:r>
              <a:rPr lang="en-US" altLang="zh-TW" dirty="0"/>
              <a:t>(</a:t>
            </a:r>
            <a:r>
              <a:rPr lang="zh-TW" altLang="en-US" dirty="0"/>
              <a:t>一</a:t>
            </a:r>
            <a:r>
              <a:rPr lang="en-US" altLang="zh-TW" dirty="0"/>
              <a:t>)</a:t>
            </a:r>
            <a:r>
              <a:rPr lang="zh-TW" altLang="en-US" dirty="0"/>
              <a:t>放寬新課綱彈性人力運用機制</a:t>
            </a:r>
          </a:p>
          <a:p>
            <a:r>
              <a:rPr lang="en-US" altLang="zh-TW" dirty="0"/>
              <a:t>1</a:t>
            </a:r>
            <a:r>
              <a:rPr lang="zh-TW" altLang="en-US" dirty="0"/>
              <a:t>、為確保推動新課綱所需彈性人力調控機制及滿足科技領域師資需求，學校可在不超過全校教師員額編制數</a:t>
            </a:r>
            <a:r>
              <a:rPr lang="en-US" altLang="zh-TW" dirty="0"/>
              <a:t>8%</a:t>
            </a:r>
            <a:r>
              <a:rPr lang="zh-TW" altLang="en-US" dirty="0"/>
              <a:t>範圍內控留專任員額，初期員額控留比率可稍提高，但配合少子女化應逐年下降。</a:t>
            </a:r>
          </a:p>
          <a:p>
            <a:r>
              <a:rPr lang="en-US" altLang="zh-TW" dirty="0"/>
              <a:t>2</a:t>
            </a:r>
            <a:r>
              <a:rPr lang="zh-TW" altLang="en-US" dirty="0"/>
              <a:t>、本部國教署為滿足</a:t>
            </a:r>
            <a:r>
              <a:rPr lang="en-US" altLang="zh-TW" dirty="0"/>
              <a:t>108</a:t>
            </a:r>
            <a:r>
              <a:rPr lang="zh-TW" altLang="en-US" dirty="0"/>
              <a:t>學年度推動新課綱所需彈性運用師資人力需求，自</a:t>
            </a:r>
            <a:r>
              <a:rPr lang="en-US" altLang="zh-TW" dirty="0"/>
              <a:t>107</a:t>
            </a:r>
            <a:r>
              <a:rPr lang="zh-TW" altLang="en-US" dirty="0"/>
              <a:t>學年度起提高一般地區國中每班教師員額編制至</a:t>
            </a:r>
            <a:r>
              <a:rPr lang="en-US" altLang="zh-TW" dirty="0"/>
              <a:t>2.2</a:t>
            </a:r>
            <a:r>
              <a:rPr lang="zh-TW" altLang="en-US" dirty="0"/>
              <a:t>人；偏遠地區國中依據偏遠地區學校教育發展條例第</a:t>
            </a:r>
            <a:r>
              <a:rPr lang="en-US" altLang="zh-TW" dirty="0"/>
              <a:t>11</a:t>
            </a:r>
            <a:r>
              <a:rPr lang="zh-TW" altLang="en-US" dirty="0"/>
              <a:t>條，由每班</a:t>
            </a:r>
            <a:r>
              <a:rPr lang="en-US" altLang="zh-TW" dirty="0"/>
              <a:t>2.2</a:t>
            </a:r>
            <a:r>
              <a:rPr lang="zh-TW" altLang="en-US" dirty="0"/>
              <a:t>人再調高到合理員額，並分三年達成。另亦持續推動公立國民中學增置專長教師員額實施計畫</a:t>
            </a:r>
            <a:r>
              <a:rPr lang="en-US" altLang="zh-TW" dirty="0"/>
              <a:t>(</a:t>
            </a:r>
            <a:r>
              <a:rPr lang="zh-TW" altLang="en-US" dirty="0"/>
              <a:t>國中</a:t>
            </a:r>
            <a:r>
              <a:rPr lang="en-US" altLang="zh-TW" dirty="0"/>
              <a:t>1000</a:t>
            </a:r>
            <a:r>
              <a:rPr lang="zh-TW" altLang="en-US" dirty="0"/>
              <a:t>專案</a:t>
            </a:r>
            <a:r>
              <a:rPr lang="en-US" altLang="zh-TW" dirty="0"/>
              <a:t>)</a:t>
            </a:r>
            <a:r>
              <a:rPr lang="zh-TW" altLang="en-US" dirty="0"/>
              <a:t>，針對直轄市、縣（市）政府所屬公立國民中學全校普通班</a:t>
            </a:r>
            <a:r>
              <a:rPr lang="en-US" altLang="zh-TW" dirty="0"/>
              <a:t>36</a:t>
            </a:r>
            <a:r>
              <a:rPr lang="zh-TW" altLang="en-US" dirty="0"/>
              <a:t>班以下者，平均每校以增置</a:t>
            </a:r>
            <a:r>
              <a:rPr lang="en-US" altLang="zh-TW" dirty="0"/>
              <a:t>1</a:t>
            </a:r>
            <a:r>
              <a:rPr lang="zh-TW" altLang="en-US" dirty="0"/>
              <a:t>至</a:t>
            </a:r>
            <a:r>
              <a:rPr lang="en-US" altLang="zh-TW" dirty="0"/>
              <a:t>2</a:t>
            </a:r>
            <a:r>
              <a:rPr lang="zh-TW" altLang="en-US" dirty="0"/>
              <a:t>名教師為限，學校並應優先聘任各學習領域缺乏之專長師資。</a:t>
            </a:r>
          </a:p>
          <a:p>
            <a:r>
              <a:rPr lang="en-US" altLang="zh-TW" dirty="0"/>
              <a:t>(</a:t>
            </a:r>
            <a:r>
              <a:rPr lang="zh-TW" altLang="en-US" dirty="0"/>
              <a:t>二</a:t>
            </a:r>
            <a:r>
              <a:rPr lang="en-US" altLang="zh-TW" dirty="0"/>
              <a:t>) </a:t>
            </a:r>
            <a:r>
              <a:rPr lang="zh-TW" altLang="en-US" dirty="0"/>
              <a:t>推動偏遠地區學校教師合聘機制</a:t>
            </a:r>
          </a:p>
          <a:p>
            <a:r>
              <a:rPr lang="en-US" altLang="zh-TW" dirty="0"/>
              <a:t>1</a:t>
            </a:r>
            <a:r>
              <a:rPr lang="zh-TW" altLang="en-US" dirty="0"/>
              <a:t>、</a:t>
            </a:r>
            <a:r>
              <a:rPr lang="en-US" altLang="zh-TW" dirty="0"/>
              <a:t>106</a:t>
            </a:r>
            <a:r>
              <a:rPr lang="zh-TW" altLang="en-US" dirty="0"/>
              <a:t>年</a:t>
            </a:r>
            <a:r>
              <a:rPr lang="en-US" altLang="zh-TW" dirty="0"/>
              <a:t>12</a:t>
            </a:r>
            <a:r>
              <a:rPr lang="zh-TW" altLang="en-US" dirty="0"/>
              <a:t>月</a:t>
            </a:r>
            <a:r>
              <a:rPr lang="en-US" altLang="zh-TW" dirty="0"/>
              <a:t>6</a:t>
            </a:r>
            <a:r>
              <a:rPr lang="zh-TW" altLang="en-US" dirty="0"/>
              <a:t>日訂定發布之</a:t>
            </a:r>
            <a:r>
              <a:rPr lang="en-US" altLang="zh-TW" dirty="0"/>
              <a:t>《</a:t>
            </a:r>
            <a:r>
              <a:rPr lang="zh-TW" altLang="en-US" dirty="0"/>
              <a:t>偏遠地區學校教育發展條例</a:t>
            </a:r>
            <a:r>
              <a:rPr lang="en-US" altLang="zh-TW" dirty="0"/>
              <a:t>》</a:t>
            </a:r>
            <a:r>
              <a:rPr lang="zh-TW" altLang="en-US" dirty="0"/>
              <a:t>第</a:t>
            </a:r>
            <a:r>
              <a:rPr lang="en-US" altLang="zh-TW" dirty="0"/>
              <a:t>10</a:t>
            </a:r>
            <a:r>
              <a:rPr lang="zh-TW" altLang="en-US" dirty="0"/>
              <a:t>條規定「（第</a:t>
            </a:r>
            <a:r>
              <a:rPr lang="en-US" altLang="zh-TW" dirty="0"/>
              <a:t>1</a:t>
            </a:r>
            <a:r>
              <a:rPr lang="zh-TW" altLang="en-US" dirty="0"/>
              <a:t>項）主管機關就偏遠地區學校之組織、人事及運作，得依下列規定為特別之處理，不受國民教育法及高級中等教育法之限制：</a:t>
            </a:r>
            <a:r>
              <a:rPr lang="en-US" altLang="zh-TW" dirty="0"/>
              <a:t>…</a:t>
            </a:r>
            <a:r>
              <a:rPr lang="zh-TW" altLang="en-US" dirty="0"/>
              <a:t>（第</a:t>
            </a:r>
            <a:r>
              <a:rPr lang="en-US" altLang="zh-TW" dirty="0"/>
              <a:t>3</a:t>
            </a:r>
            <a:r>
              <a:rPr lang="zh-TW" altLang="en-US" dirty="0"/>
              <a:t>款）高級中等以下學校，就特定專長領域，跨同級或不同級學校，聘任合聘教師或巡迴教師。</a:t>
            </a:r>
            <a:r>
              <a:rPr lang="en-US" altLang="zh-TW" dirty="0"/>
              <a:t>…</a:t>
            </a:r>
            <a:r>
              <a:rPr lang="zh-TW" altLang="en-US" dirty="0"/>
              <a:t>（第</a:t>
            </a:r>
            <a:r>
              <a:rPr lang="en-US" altLang="zh-TW" dirty="0"/>
              <a:t>2</a:t>
            </a:r>
            <a:r>
              <a:rPr lang="zh-TW" altLang="en-US" dirty="0"/>
              <a:t>項） 前項第三款之合聘或巡迴方式及其聘任辦法，由中央主管機關定之。」</a:t>
            </a:r>
          </a:p>
          <a:p>
            <a:r>
              <a:rPr lang="en-US" altLang="zh-TW" dirty="0"/>
              <a:t>2</a:t>
            </a:r>
            <a:r>
              <a:rPr lang="zh-TW" altLang="en-US" dirty="0"/>
              <a:t>、</a:t>
            </a:r>
            <a:r>
              <a:rPr lang="en-US" altLang="zh-TW" dirty="0"/>
              <a:t>107</a:t>
            </a:r>
            <a:r>
              <a:rPr lang="zh-TW" altLang="en-US" dirty="0"/>
              <a:t>年</a:t>
            </a:r>
            <a:r>
              <a:rPr lang="en-US" altLang="zh-TW" dirty="0"/>
              <a:t>8</a:t>
            </a:r>
            <a:r>
              <a:rPr lang="zh-TW" altLang="en-US" dirty="0"/>
              <a:t>月</a:t>
            </a:r>
            <a:r>
              <a:rPr lang="en-US" altLang="zh-TW" dirty="0"/>
              <a:t>27</a:t>
            </a:r>
            <a:r>
              <a:rPr lang="zh-TW" altLang="en-US" dirty="0"/>
              <a:t>日訂定發布</a:t>
            </a:r>
            <a:r>
              <a:rPr lang="en-US" altLang="zh-TW" dirty="0"/>
              <a:t>《</a:t>
            </a:r>
            <a:r>
              <a:rPr lang="zh-TW" altLang="en-US" dirty="0"/>
              <a:t>偏遠地區學校合聘教師及巡迴教師聘任辦法</a:t>
            </a:r>
            <a:r>
              <a:rPr lang="en-US" altLang="zh-TW" dirty="0"/>
              <a:t>》</a:t>
            </a:r>
            <a:r>
              <a:rPr lang="zh-TW" altLang="en-US" dirty="0"/>
              <a:t>，提供各直轄市、縣（市）政府及所屬偏遠地區學校於聘任合聘教師及巡迴教師有遵循之依據。</a:t>
            </a:r>
          </a:p>
          <a:p>
            <a:r>
              <a:rPr lang="en-US" altLang="zh-TW" dirty="0"/>
              <a:t>(</a:t>
            </a:r>
            <a:r>
              <a:rPr lang="zh-TW" altLang="en-US" dirty="0"/>
              <a:t>三</a:t>
            </a:r>
            <a:r>
              <a:rPr lang="en-US" altLang="zh-TW" dirty="0"/>
              <a:t>) </a:t>
            </a:r>
            <a:r>
              <a:rPr lang="zh-TW" altLang="en-US" dirty="0"/>
              <a:t>推動協同教學機制：</a:t>
            </a:r>
            <a:r>
              <a:rPr lang="en-US" altLang="zh-TW" dirty="0"/>
              <a:t>106</a:t>
            </a:r>
            <a:r>
              <a:rPr lang="zh-TW" altLang="en-US" dirty="0"/>
              <a:t>年</a:t>
            </a:r>
            <a:r>
              <a:rPr lang="en-US" altLang="zh-TW" dirty="0"/>
              <a:t>10</a:t>
            </a:r>
            <a:r>
              <a:rPr lang="zh-TW" altLang="en-US" dirty="0"/>
              <a:t>月</a:t>
            </a:r>
            <a:r>
              <a:rPr lang="en-US" altLang="zh-TW" dirty="0"/>
              <a:t>26</a:t>
            </a:r>
            <a:r>
              <a:rPr lang="zh-TW" altLang="en-US" dirty="0"/>
              <a:t>日訂定</a:t>
            </a:r>
            <a:r>
              <a:rPr lang="en-US" altLang="zh-TW" dirty="0"/>
              <a:t>《</a:t>
            </a:r>
            <a:r>
              <a:rPr lang="zh-TW" altLang="en-US" dirty="0"/>
              <a:t>國民中學及國民小學實施跨領域或跨科目協同教學參考原則</a:t>
            </a:r>
            <a:r>
              <a:rPr lang="en-US" altLang="zh-TW" dirty="0"/>
              <a:t>》</a:t>
            </a:r>
            <a:r>
              <a:rPr lang="zh-TW" altLang="en-US" dirty="0"/>
              <a:t>之行政指導文件，提供各地方政府參考，各地方政府可依據自身需求，研訂合適之相關規定。</a:t>
            </a:r>
          </a:p>
          <a:p>
            <a:r>
              <a:rPr lang="en-US" altLang="zh-TW" dirty="0"/>
              <a:t>(</a:t>
            </a:r>
            <a:r>
              <a:rPr lang="zh-TW" altLang="en-US" dirty="0"/>
              <a:t>四</a:t>
            </a:r>
            <a:r>
              <a:rPr lang="en-US" altLang="zh-TW" dirty="0"/>
              <a:t>)</a:t>
            </a:r>
            <a:r>
              <a:rPr lang="zh-TW" altLang="en-US" dirty="0"/>
              <a:t>除了上述配套外，本部國教署亦督請各地方政府「逐校」確認所轄科技領域師資現況，以</a:t>
            </a:r>
            <a:r>
              <a:rPr lang="zh-TW" altLang="zh-TW" dirty="0"/>
              <a:t>開公費培育名額、開正式教師缺額（可採單一學校開缺、跨校合聘或巡迴方式）、現職教師第二專長培訓、介聘、鄰近國高中具專長教師跨校兼課、未具專長教師與業師協同授課等方式</a:t>
            </a:r>
            <a:r>
              <a:rPr lang="zh-TW" altLang="en-US" dirty="0"/>
              <a:t>等機制，補足科技領域專長師資。</a:t>
            </a:r>
            <a:endParaRPr lang="en-US" altLang="zh-TW" dirty="0"/>
          </a:p>
          <a:p>
            <a:r>
              <a:rPr lang="en-US" altLang="zh-TW" dirty="0"/>
              <a:t>*</a:t>
            </a:r>
            <a:r>
              <a:rPr lang="zh-TW" altLang="zh-TW" dirty="0"/>
              <a:t>課程與教學輔導</a:t>
            </a:r>
          </a:p>
          <a:p>
            <a:r>
              <a:rPr lang="en-US" altLang="zh-TW" dirty="0"/>
              <a:t>1.</a:t>
            </a:r>
            <a:r>
              <a:rPr lang="zh-TW" altLang="zh-TW" dirty="0"/>
              <a:t>為增進教師專業知能，已於</a:t>
            </a:r>
            <a:r>
              <a:rPr lang="en-US" altLang="zh-TW" dirty="0"/>
              <a:t>106</a:t>
            </a:r>
            <a:r>
              <a:rPr lang="zh-TW" altLang="zh-TW" dirty="0"/>
              <a:t>學年度正式成立科技領域中央課程與教學輔導團，地方政府亦於</a:t>
            </a:r>
            <a:r>
              <a:rPr lang="en-US" altLang="zh-TW" dirty="0"/>
              <a:t>107</a:t>
            </a:r>
            <a:r>
              <a:rPr lang="zh-TW" altLang="zh-TW" dirty="0"/>
              <a:t>學年度皆成立科技領域國教輔導團，提供現場教師專業支持。</a:t>
            </a:r>
          </a:p>
          <a:p>
            <a:r>
              <a:rPr lang="en-US" altLang="zh-TW" dirty="0"/>
              <a:t>2.</a:t>
            </a:r>
            <a:r>
              <a:rPr lang="zh-TW" altLang="zh-TW" dirty="0"/>
              <a:t>補助各縣市辦理「</a:t>
            </a:r>
            <a:r>
              <a:rPr lang="zh-TW" altLang="zh-TW" b="1" dirty="0"/>
              <a:t>科技教育推動總體計畫</a:t>
            </a:r>
            <a:r>
              <a:rPr lang="zh-TW" altLang="zh-TW" dirty="0"/>
              <a:t>」，</a:t>
            </a:r>
            <a:r>
              <a:rPr lang="en-US" altLang="zh-TW" dirty="0">
                <a:latin typeface="微軟正黑體" panose="020B0604030504040204" pitchFamily="34" charset="-120"/>
                <a:ea typeface="微軟正黑體" panose="020B0604030504040204" pitchFamily="34" charset="-120"/>
              </a:rPr>
              <a:t>109</a:t>
            </a:r>
            <a:r>
              <a:rPr lang="zh-TW" altLang="en-US" dirty="0">
                <a:latin typeface="微軟正黑體" panose="020B0604030504040204" pitchFamily="34" charset="-120"/>
                <a:ea typeface="微軟正黑體" panose="020B0604030504040204" pitchFamily="34" charset="-120"/>
              </a:rPr>
              <a:t>學年度已補助設立</a:t>
            </a:r>
            <a:r>
              <a:rPr lang="en-US" altLang="zh-TW" dirty="0">
                <a:latin typeface="微軟正黑體" panose="020B0604030504040204" pitchFamily="34" charset="-120"/>
                <a:ea typeface="微軟正黑體" panose="020B0604030504040204" pitchFamily="34" charset="-120"/>
              </a:rPr>
              <a:t>100</a:t>
            </a:r>
            <a:r>
              <a:rPr lang="zh-TW" altLang="en-US" dirty="0">
                <a:latin typeface="微軟正黑體" panose="020B0604030504040204" pitchFamily="34" charset="-120"/>
                <a:ea typeface="微軟正黑體" panose="020B0604030504040204" pitchFamily="34" charset="-120"/>
              </a:rPr>
              <a:t>所自造教育及科技中心</a:t>
            </a:r>
            <a:r>
              <a:rPr lang="zh-TW" altLang="zh-TW" dirty="0"/>
              <a:t>、</a:t>
            </a:r>
            <a:r>
              <a:rPr lang="en-US" altLang="zh-TW" dirty="0"/>
              <a:t>90</a:t>
            </a:r>
            <a:r>
              <a:rPr lang="zh-TW" altLang="zh-TW" dirty="0"/>
              <a:t>所偏遠地區學校推動科技領域課程、</a:t>
            </a:r>
            <a:r>
              <a:rPr lang="en-US" altLang="zh-TW" dirty="0"/>
              <a:t>21</a:t>
            </a:r>
            <a:r>
              <a:rPr lang="zh-TW" altLang="en-US" dirty="0"/>
              <a:t>縣市</a:t>
            </a:r>
            <a:r>
              <a:rPr lang="zh-TW" altLang="zh-TW" dirty="0"/>
              <a:t>政府辦理科技教育學生競賽</a:t>
            </a:r>
            <a:r>
              <a:rPr lang="zh-TW" altLang="en-US" dirty="0"/>
              <a:t>及活動</a:t>
            </a:r>
            <a:r>
              <a:rPr lang="zh-TW" altLang="zh-TW" dirty="0"/>
              <a:t>及</a:t>
            </a:r>
            <a:r>
              <a:rPr lang="en-US" altLang="zh-TW" dirty="0"/>
              <a:t>774</a:t>
            </a:r>
            <a:r>
              <a:rPr lang="zh-TW" altLang="zh-TW" dirty="0"/>
              <a:t>校辦理科技教育</a:t>
            </a:r>
            <a:r>
              <a:rPr lang="en-US" altLang="zh-TW" dirty="0"/>
              <a:t>(</a:t>
            </a:r>
            <a:r>
              <a:rPr lang="zh-TW" altLang="zh-TW" dirty="0"/>
              <a:t>含新興科技</a:t>
            </a:r>
            <a:r>
              <a:rPr lang="en-US" altLang="zh-TW" dirty="0"/>
              <a:t>)</a:t>
            </a:r>
            <a:r>
              <a:rPr lang="zh-TW" altLang="zh-TW" dirty="0"/>
              <a:t>學習及探索活動。</a:t>
            </a:r>
          </a:p>
          <a:p>
            <a:r>
              <a:rPr lang="en-US" altLang="zh-TW" dirty="0"/>
              <a:t>3.</a:t>
            </a:r>
            <a:r>
              <a:rPr lang="zh-TW" altLang="en-US" dirty="0"/>
              <a:t> </a:t>
            </a:r>
            <a:r>
              <a:rPr lang="en-US" altLang="zh-TW" dirty="0"/>
              <a:t>*</a:t>
            </a:r>
            <a:r>
              <a:rPr lang="zh-TW" altLang="zh-TW" dirty="0"/>
              <a:t>設備充實</a:t>
            </a:r>
            <a:r>
              <a:rPr lang="en-US" altLang="zh-TW" dirty="0"/>
              <a:t>/</a:t>
            </a:r>
            <a:r>
              <a:rPr lang="zh-TW" altLang="zh-TW" dirty="0"/>
              <a:t>國民中小學</a:t>
            </a:r>
          </a:p>
          <a:p>
            <a:r>
              <a:rPr lang="en-US" altLang="zh-TW" dirty="0"/>
              <a:t>1.</a:t>
            </a:r>
            <a:r>
              <a:rPr lang="zh-TW" altLang="zh-TW" dirty="0"/>
              <a:t>為因應新課綱推動，設備基準業於</a:t>
            </a:r>
            <a:r>
              <a:rPr lang="en-US" altLang="zh-TW" dirty="0"/>
              <a:t>108</a:t>
            </a:r>
            <a:r>
              <a:rPr lang="zh-TW" altLang="zh-TW" dirty="0"/>
              <a:t>年</a:t>
            </a:r>
            <a:r>
              <a:rPr lang="en-US" altLang="zh-TW" dirty="0"/>
              <a:t>7</a:t>
            </a:r>
            <a:r>
              <a:rPr lang="zh-TW" altLang="zh-TW" dirty="0"/>
              <a:t>月</a:t>
            </a:r>
            <a:r>
              <a:rPr lang="en-US" altLang="zh-TW" dirty="0"/>
              <a:t>24</a:t>
            </a:r>
            <a:r>
              <a:rPr lang="zh-TW" altLang="zh-TW" dirty="0"/>
              <a:t>號教育部臺教授國部字第</a:t>
            </a:r>
            <a:r>
              <a:rPr lang="en-US" altLang="zh-TW" dirty="0"/>
              <a:t>1080056287B</a:t>
            </a:r>
            <a:r>
              <a:rPr lang="zh-TW" altLang="zh-TW" dirty="0"/>
              <a:t>號令修正發布。</a:t>
            </a:r>
          </a:p>
          <a:p>
            <a:r>
              <a:rPr lang="en-US" altLang="zh-TW" dirty="0"/>
              <a:t>2.</a:t>
            </a:r>
            <a:r>
              <a:rPr lang="zh-TW" altLang="zh-TW" dirty="0"/>
              <a:t>國教署規劃補助各縣市政府建置生活科技領域教室所需設備經費，自</a:t>
            </a:r>
            <a:r>
              <a:rPr lang="en-US" altLang="zh-TW" dirty="0"/>
              <a:t>107</a:t>
            </a:r>
            <a:r>
              <a:rPr lang="zh-TW" altLang="zh-TW" dirty="0"/>
              <a:t>年起分三年編列經費補助，補助基準說明如下：</a:t>
            </a:r>
          </a:p>
          <a:p>
            <a:r>
              <a:rPr lang="en-US" altLang="zh-TW" dirty="0"/>
              <a:t>(1)</a:t>
            </a:r>
            <a:r>
              <a:rPr lang="zh-TW" altLang="zh-TW" dirty="0"/>
              <a:t>以班級規模級距進行生活科技教室設置，班級規模</a:t>
            </a:r>
            <a:r>
              <a:rPr lang="en-US" altLang="zh-TW" dirty="0"/>
              <a:t>24</a:t>
            </a:r>
            <a:r>
              <a:rPr lang="zh-TW" altLang="zh-TW" dirty="0"/>
              <a:t>班以下設置</a:t>
            </a:r>
            <a:r>
              <a:rPr lang="en-US" altLang="zh-TW" dirty="0"/>
              <a:t>1</a:t>
            </a:r>
            <a:r>
              <a:rPr lang="zh-TW" altLang="zh-TW" dirty="0"/>
              <a:t>間、班級規模</a:t>
            </a:r>
            <a:r>
              <a:rPr lang="en-US" altLang="zh-TW" dirty="0"/>
              <a:t>25</a:t>
            </a:r>
            <a:r>
              <a:rPr lang="zh-TW" altLang="zh-TW" dirty="0"/>
              <a:t>班以上每增</a:t>
            </a:r>
            <a:r>
              <a:rPr lang="en-US" altLang="zh-TW" dirty="0"/>
              <a:t>24</a:t>
            </a:r>
            <a:r>
              <a:rPr lang="zh-TW" altLang="zh-TW" dirty="0"/>
              <a:t>班增加</a:t>
            </a:r>
            <a:r>
              <a:rPr lang="en-US" altLang="zh-TW" dirty="0"/>
              <a:t>1</a:t>
            </a:r>
            <a:r>
              <a:rPr lang="zh-TW" altLang="zh-TW" dirty="0"/>
              <a:t>間。</a:t>
            </a:r>
          </a:p>
          <a:p>
            <a:r>
              <a:rPr lang="en-US" altLang="zh-TW" dirty="0"/>
              <a:t>(2)</a:t>
            </a:r>
            <a:r>
              <a:rPr lang="zh-TW" altLang="zh-TW" dirty="0"/>
              <a:t>每間教室補助經費新臺幣</a:t>
            </a:r>
            <a:r>
              <a:rPr lang="en-US" altLang="zh-TW" dirty="0"/>
              <a:t>60</a:t>
            </a:r>
            <a:r>
              <a:rPr lang="zh-TW" altLang="zh-TW" dirty="0"/>
              <a:t>萬元添購基本設備，另各地方政府得視所屬學校是否具備編制內按月支領待遇，及依法取得中等學校生活科技相關合格證書，且任教中等學校生活科技相關科目之師資，申請每間教室擴充設備經費</a:t>
            </a:r>
            <a:r>
              <a:rPr lang="en-US" altLang="zh-TW" dirty="0"/>
              <a:t>40</a:t>
            </a:r>
            <a:r>
              <a:rPr lang="zh-TW" altLang="zh-TW" dirty="0"/>
              <a:t>萬元。</a:t>
            </a:r>
          </a:p>
          <a:p>
            <a:r>
              <a:rPr lang="en-US" altLang="zh-TW" dirty="0"/>
              <a:t>(3)</a:t>
            </a:r>
            <a:r>
              <a:rPr lang="zh-TW" altLang="zh-TW" dirty="0"/>
              <a:t>因應新課綱設備基準，每間教室基本設備申請上限為60萬元，班級規模24班以下學校設置1間、25班以上每增24班增加1間，以此類推；另倘學校正式生活科技教師完成增能課程且取得新證者，可另申請60萬元經費建置擴充設備。至109年7月，累計已補助1,973間生活科技教室充實基本設備(其中175間並完成擴充設備建置)</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36</a:t>
            </a:fld>
            <a:endParaRPr lang="en-US" altLang="zh-TW"/>
          </a:p>
        </p:txBody>
      </p:sp>
    </p:spTree>
    <p:extLst>
      <p:ext uri="{BB962C8B-B14F-4D97-AF65-F5344CB8AC3E}">
        <p14:creationId xmlns:p14="http://schemas.microsoft.com/office/powerpoint/2010/main" val="3535586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35000"/>
              </a:spcAft>
            </a:pPr>
            <a:endParaRPr lang="en-US" altLang="zh-TW" sz="2000" dirty="0">
              <a:solidFill>
                <a:srgbClr val="C00000"/>
              </a:solidFill>
              <a:latin typeface="標楷體" pitchFamily="65" charset="-120"/>
              <a:ea typeface="標楷體" pitchFamily="65" charset="-120"/>
            </a:endParaRPr>
          </a:p>
          <a:p>
            <a:pPr eaLnBrk="1" hangingPunct="1"/>
            <a:endParaRPr lang="zh-TW" altLang="en-US" dirty="0"/>
          </a:p>
        </p:txBody>
      </p:sp>
      <p:sp>
        <p:nvSpPr>
          <p:cNvPr id="870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1910" indent="-285350">
              <a:spcBef>
                <a:spcPct val="30000"/>
              </a:spcBef>
              <a:defRPr kumimoji="1" sz="1200">
                <a:solidFill>
                  <a:schemeClr val="tx1"/>
                </a:solidFill>
                <a:latin typeface="Calibri" pitchFamily="34" charset="0"/>
                <a:ea typeface="新細明體" pitchFamily="18" charset="-120"/>
              </a:defRPr>
            </a:lvl2pPr>
            <a:lvl3pPr marL="1141400" indent="-228280">
              <a:spcBef>
                <a:spcPct val="30000"/>
              </a:spcBef>
              <a:defRPr kumimoji="1" sz="1200">
                <a:solidFill>
                  <a:schemeClr val="tx1"/>
                </a:solidFill>
                <a:latin typeface="Calibri" pitchFamily="34" charset="0"/>
                <a:ea typeface="新細明體" pitchFamily="18" charset="-120"/>
              </a:defRPr>
            </a:lvl3pPr>
            <a:lvl4pPr marL="1597960" indent="-228280">
              <a:spcBef>
                <a:spcPct val="30000"/>
              </a:spcBef>
              <a:defRPr kumimoji="1" sz="1200">
                <a:solidFill>
                  <a:schemeClr val="tx1"/>
                </a:solidFill>
                <a:latin typeface="Calibri" pitchFamily="34" charset="0"/>
                <a:ea typeface="新細明體" pitchFamily="18" charset="-120"/>
              </a:defRPr>
            </a:lvl4pPr>
            <a:lvl5pPr marL="2054520" indent="-228280">
              <a:spcBef>
                <a:spcPct val="30000"/>
              </a:spcBef>
              <a:defRPr kumimoji="1" sz="1200">
                <a:solidFill>
                  <a:schemeClr val="tx1"/>
                </a:solidFill>
                <a:latin typeface="Calibri" pitchFamily="34" charset="0"/>
                <a:ea typeface="新細明體" pitchFamily="18" charset="-120"/>
              </a:defRPr>
            </a:lvl5pPr>
            <a:lvl6pPr marL="2511080" indent="-22828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67639" indent="-22828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4199" indent="-22828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0759" indent="-22828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55EC728D-D459-4DF6-AE22-08331E07A5AE}" type="slidenum">
              <a:rPr kumimoji="0" lang="zh-TW" altLang="en-US"/>
              <a:pPr>
                <a:spcBef>
                  <a:spcPct val="0"/>
                </a:spcBef>
              </a:pPr>
              <a:t>37</a:t>
            </a:fld>
            <a:endParaRPr kumimoji="0" lang="en-US" altLang="zh-TW"/>
          </a:p>
        </p:txBody>
      </p:sp>
    </p:spTree>
    <p:extLst>
      <p:ext uri="{BB962C8B-B14F-4D97-AF65-F5344CB8AC3E}">
        <p14:creationId xmlns:p14="http://schemas.microsoft.com/office/powerpoint/2010/main" val="3487999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ct val="35000"/>
              </a:spcAft>
            </a:pPr>
            <a:endParaRPr lang="en-US" altLang="zh-TW" sz="2000" dirty="0">
              <a:solidFill>
                <a:srgbClr val="C00000"/>
              </a:solidFill>
              <a:latin typeface="標楷體" pitchFamily="65" charset="-120"/>
              <a:ea typeface="標楷體" pitchFamily="65" charset="-120"/>
            </a:endParaRPr>
          </a:p>
          <a:p>
            <a:pPr eaLnBrk="1" hangingPunct="1"/>
            <a:endParaRPr lang="zh-TW" altLang="en-US" dirty="0"/>
          </a:p>
        </p:txBody>
      </p:sp>
      <p:sp>
        <p:nvSpPr>
          <p:cNvPr id="8704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新細明體" pitchFamily="18" charset="-120"/>
              </a:defRPr>
            </a:lvl1pPr>
            <a:lvl2pPr marL="741910" indent="-285350">
              <a:spcBef>
                <a:spcPct val="30000"/>
              </a:spcBef>
              <a:defRPr kumimoji="1" sz="1200">
                <a:solidFill>
                  <a:schemeClr val="tx1"/>
                </a:solidFill>
                <a:latin typeface="Calibri" pitchFamily="34" charset="0"/>
                <a:ea typeface="新細明體" pitchFamily="18" charset="-120"/>
              </a:defRPr>
            </a:lvl2pPr>
            <a:lvl3pPr marL="1141400" indent="-228280">
              <a:spcBef>
                <a:spcPct val="30000"/>
              </a:spcBef>
              <a:defRPr kumimoji="1" sz="1200">
                <a:solidFill>
                  <a:schemeClr val="tx1"/>
                </a:solidFill>
                <a:latin typeface="Calibri" pitchFamily="34" charset="0"/>
                <a:ea typeface="新細明體" pitchFamily="18" charset="-120"/>
              </a:defRPr>
            </a:lvl3pPr>
            <a:lvl4pPr marL="1597960" indent="-228280">
              <a:spcBef>
                <a:spcPct val="30000"/>
              </a:spcBef>
              <a:defRPr kumimoji="1" sz="1200">
                <a:solidFill>
                  <a:schemeClr val="tx1"/>
                </a:solidFill>
                <a:latin typeface="Calibri" pitchFamily="34" charset="0"/>
                <a:ea typeface="新細明體" pitchFamily="18" charset="-120"/>
              </a:defRPr>
            </a:lvl4pPr>
            <a:lvl5pPr marL="2054520" indent="-228280">
              <a:spcBef>
                <a:spcPct val="30000"/>
              </a:spcBef>
              <a:defRPr kumimoji="1" sz="1200">
                <a:solidFill>
                  <a:schemeClr val="tx1"/>
                </a:solidFill>
                <a:latin typeface="Calibri" pitchFamily="34" charset="0"/>
                <a:ea typeface="新細明體" pitchFamily="18" charset="-120"/>
              </a:defRPr>
            </a:lvl5pPr>
            <a:lvl6pPr marL="2511080" indent="-228280" eaLnBrk="0" fontAlgn="base" hangingPunct="0">
              <a:spcBef>
                <a:spcPct val="30000"/>
              </a:spcBef>
              <a:spcAft>
                <a:spcPct val="0"/>
              </a:spcAft>
              <a:defRPr kumimoji="1" sz="1200">
                <a:solidFill>
                  <a:schemeClr val="tx1"/>
                </a:solidFill>
                <a:latin typeface="Calibri" pitchFamily="34" charset="0"/>
                <a:ea typeface="新細明體" pitchFamily="18" charset="-120"/>
              </a:defRPr>
            </a:lvl6pPr>
            <a:lvl7pPr marL="2967639" indent="-228280" eaLnBrk="0" fontAlgn="base" hangingPunct="0">
              <a:spcBef>
                <a:spcPct val="30000"/>
              </a:spcBef>
              <a:spcAft>
                <a:spcPct val="0"/>
              </a:spcAft>
              <a:defRPr kumimoji="1" sz="1200">
                <a:solidFill>
                  <a:schemeClr val="tx1"/>
                </a:solidFill>
                <a:latin typeface="Calibri" pitchFamily="34" charset="0"/>
                <a:ea typeface="新細明體" pitchFamily="18" charset="-120"/>
              </a:defRPr>
            </a:lvl7pPr>
            <a:lvl8pPr marL="3424199" indent="-228280" eaLnBrk="0" fontAlgn="base" hangingPunct="0">
              <a:spcBef>
                <a:spcPct val="30000"/>
              </a:spcBef>
              <a:spcAft>
                <a:spcPct val="0"/>
              </a:spcAft>
              <a:defRPr kumimoji="1" sz="1200">
                <a:solidFill>
                  <a:schemeClr val="tx1"/>
                </a:solidFill>
                <a:latin typeface="Calibri" pitchFamily="34" charset="0"/>
                <a:ea typeface="新細明體" pitchFamily="18" charset="-120"/>
              </a:defRPr>
            </a:lvl8pPr>
            <a:lvl9pPr marL="3880759" indent="-228280" eaLnBrk="0" fontAlgn="base" hangingPunct="0">
              <a:spcBef>
                <a:spcPct val="30000"/>
              </a:spcBef>
              <a:spcAft>
                <a:spcPct val="0"/>
              </a:spcAft>
              <a:defRPr kumimoji="1" sz="1200">
                <a:solidFill>
                  <a:schemeClr val="tx1"/>
                </a:solidFill>
                <a:latin typeface="Calibri" pitchFamily="34" charset="0"/>
                <a:ea typeface="新細明體" pitchFamily="18" charset="-120"/>
              </a:defRPr>
            </a:lvl9pPr>
          </a:lstStyle>
          <a:p>
            <a:pPr>
              <a:spcBef>
                <a:spcPct val="0"/>
              </a:spcBef>
            </a:pPr>
            <a:fld id="{55EC728D-D459-4DF6-AE22-08331E07A5AE}" type="slidenum">
              <a:rPr kumimoji="0" lang="zh-TW" altLang="en-US"/>
              <a:pPr>
                <a:spcBef>
                  <a:spcPct val="0"/>
                </a:spcBef>
              </a:pPr>
              <a:t>38</a:t>
            </a:fld>
            <a:endParaRPr kumimoji="0" lang="en-US" altLang="zh-TW"/>
          </a:p>
        </p:txBody>
      </p:sp>
    </p:spTree>
    <p:extLst>
      <p:ext uri="{BB962C8B-B14F-4D97-AF65-F5344CB8AC3E}">
        <p14:creationId xmlns:p14="http://schemas.microsoft.com/office/powerpoint/2010/main" val="312456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hlinkClick r:id="rId3"/>
              </a:rPr>
              <a:t>OECD</a:t>
            </a:r>
            <a:r>
              <a:rPr lang="zh-TW" altLang="en-US" dirty="0">
                <a:hlinkClick r:id="rId3"/>
              </a:rPr>
              <a:t> </a:t>
            </a:r>
            <a:r>
              <a:rPr lang="en-US" altLang="zh-TW" dirty="0">
                <a:hlinkClick r:id="rId3"/>
              </a:rPr>
              <a:t>2030</a:t>
            </a:r>
            <a:br>
              <a:rPr lang="en-US" altLang="zh-TW" dirty="0">
                <a:hlinkClick r:id="rId3"/>
              </a:rPr>
            </a:br>
            <a:r>
              <a:rPr lang="en-US" altLang="zh-TW" dirty="0">
                <a:hlinkClick r:id="rId3"/>
              </a:rPr>
              <a:t>http://www.oecd.org/education/2030-project/teaching-and-learning/learning/</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a:t>
            </a:fld>
            <a:endParaRPr lang="en-US" altLang="zh-TW"/>
          </a:p>
        </p:txBody>
      </p:sp>
    </p:spTree>
    <p:extLst>
      <p:ext uri="{BB962C8B-B14F-4D97-AF65-F5344CB8AC3E}">
        <p14:creationId xmlns:p14="http://schemas.microsoft.com/office/powerpoint/2010/main" val="113796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39</a:t>
            </a:fld>
            <a:endParaRPr lang="en-US" altLang="zh-TW"/>
          </a:p>
        </p:txBody>
      </p:sp>
    </p:spTree>
    <p:extLst>
      <p:ext uri="{BB962C8B-B14F-4D97-AF65-F5344CB8AC3E}">
        <p14:creationId xmlns:p14="http://schemas.microsoft.com/office/powerpoint/2010/main" val="1315236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40</a:t>
            </a:fld>
            <a:endParaRPr lang="en-US" altLang="zh-TW"/>
          </a:p>
        </p:txBody>
      </p:sp>
    </p:spTree>
    <p:extLst>
      <p:ext uri="{BB962C8B-B14F-4D97-AF65-F5344CB8AC3E}">
        <p14:creationId xmlns:p14="http://schemas.microsoft.com/office/powerpoint/2010/main" val="774251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41</a:t>
            </a:fld>
            <a:endParaRPr lang="en-US" altLang="zh-TW"/>
          </a:p>
        </p:txBody>
      </p:sp>
    </p:spTree>
    <p:extLst>
      <p:ext uri="{BB962C8B-B14F-4D97-AF65-F5344CB8AC3E}">
        <p14:creationId xmlns:p14="http://schemas.microsoft.com/office/powerpoint/2010/main" val="3230724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42</a:t>
            </a:fld>
            <a:endParaRPr lang="en-US" altLang="zh-TW"/>
          </a:p>
        </p:txBody>
      </p:sp>
    </p:spTree>
    <p:extLst>
      <p:ext uri="{BB962C8B-B14F-4D97-AF65-F5344CB8AC3E}">
        <p14:creationId xmlns:p14="http://schemas.microsoft.com/office/powerpoint/2010/main" val="3832135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43</a:t>
            </a:fld>
            <a:endParaRPr lang="en-US" altLang="zh-TW"/>
          </a:p>
        </p:txBody>
      </p:sp>
    </p:spTree>
    <p:extLst>
      <p:ext uri="{BB962C8B-B14F-4D97-AF65-F5344CB8AC3E}">
        <p14:creationId xmlns:p14="http://schemas.microsoft.com/office/powerpoint/2010/main" val="3484831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72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7" tIns="91297" rIns="91297" bIns="91297"/>
          <a:lstStyle/>
          <a:p>
            <a:pPr defTabSz="913120" eaLnBrk="1" hangingPunct="1">
              <a:spcBef>
                <a:spcPct val="0"/>
              </a:spcBef>
              <a:defRPr/>
            </a:pPr>
            <a:r>
              <a:rPr lang="en-US" altLang="zh-TW" dirty="0">
                <a:hlinkClick r:id="rId3"/>
              </a:rPr>
              <a:t>https://cirn.moe.edu.tw/WebContent/index.aspx?sid=1172&amp;mid=9290</a:t>
            </a:r>
            <a:r>
              <a:rPr lang="zh-TW" altLang="en-US" dirty="0"/>
              <a:t>  </a:t>
            </a:r>
            <a:r>
              <a:rPr lang="en-US" altLang="zh-TW" u="sng" dirty="0">
                <a:hlinkClick r:id="rId4"/>
              </a:rPr>
              <a:t>CIRN </a:t>
            </a:r>
            <a:r>
              <a:rPr lang="zh-TW" altLang="en-US" u="sng" dirty="0">
                <a:hlinkClick r:id="rId4"/>
              </a:rPr>
              <a:t>國民中小學課程與教學資源整合平臺</a:t>
            </a:r>
          </a:p>
          <a:p>
            <a:pPr eaLnBrk="1" hangingPunct="1">
              <a:spcBef>
                <a:spcPct val="0"/>
              </a:spcBef>
            </a:pPr>
            <a:endParaRPr lang="en-US" altLang="zh-TW" dirty="0"/>
          </a:p>
        </p:txBody>
      </p:sp>
      <p:sp>
        <p:nvSpPr>
          <p:cNvPr id="90115" name="Shape 723"/>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25985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72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7" tIns="91297" rIns="91297" bIns="91297"/>
          <a:lstStyle/>
          <a:p>
            <a:pPr eaLnBrk="1" hangingPunct="1">
              <a:spcBef>
                <a:spcPct val="0"/>
              </a:spcBef>
            </a:pPr>
            <a:r>
              <a:rPr lang="zh-TW" altLang="en-US" dirty="0"/>
              <a:t>點選國家教育研究院文字及圖片皆可以超連結網站  </a:t>
            </a:r>
            <a:r>
              <a:rPr lang="en-US" altLang="zh-TW" dirty="0"/>
              <a:t>http://12cur.naer.edu.tw/</a:t>
            </a:r>
          </a:p>
        </p:txBody>
      </p:sp>
      <p:sp>
        <p:nvSpPr>
          <p:cNvPr id="92163" name="Shape 723"/>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810783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Shape 72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7" tIns="91297" rIns="91297" bIns="91297"/>
          <a:lstStyle/>
          <a:p>
            <a:pPr eaLnBrk="1" hangingPunct="1">
              <a:spcBef>
                <a:spcPct val="0"/>
              </a:spcBef>
            </a:pPr>
            <a:r>
              <a:rPr lang="zh-TW" altLang="en-US" b="0" i="0" dirty="0"/>
              <a:t>點選文字及圖片可超連結網站 </a:t>
            </a:r>
            <a:r>
              <a:rPr lang="en-US" altLang="zh-TW" b="0" i="0" dirty="0"/>
              <a:t>http://cirn.moe.edu.tw/Facet/Home/index.aspx?HtmlName=Home&amp;ToUrl=</a:t>
            </a:r>
            <a:r>
              <a:rPr lang="zh-TW" altLang="en-US" b="0" i="0" dirty="0"/>
              <a:t> </a:t>
            </a:r>
            <a:endParaRPr lang="en-US" altLang="zh-TW" b="0" i="0" dirty="0"/>
          </a:p>
          <a:p>
            <a:pPr eaLnBrk="1" hangingPunct="1">
              <a:spcBef>
                <a:spcPct val="0"/>
              </a:spcBef>
            </a:pPr>
            <a:r>
              <a:rPr lang="zh-TW" altLang="en-US" b="0" i="0" dirty="0"/>
              <a:t>教育部「國民及學前教育署」（以下簡稱國教署）依據</a:t>
            </a:r>
            <a:r>
              <a:rPr lang="en-US" altLang="zh-TW" b="0" i="0" dirty="0"/>
              <a:t>103</a:t>
            </a:r>
            <a:r>
              <a:rPr lang="zh-TW" altLang="en-US" b="0" i="0" dirty="0"/>
              <a:t>年</a:t>
            </a:r>
            <a:r>
              <a:rPr lang="en-US" altLang="zh-TW" b="0" i="0" dirty="0"/>
              <a:t>11</a:t>
            </a:r>
            <a:r>
              <a:rPr lang="zh-TW" altLang="en-US" b="0" i="0" dirty="0"/>
              <a:t>月公布之「十二年國民基本教育課程綱要」總綱中「實施要點」所述：「中央主管機關應整合建置課程與教學資源平臺，以單一入口、分眾管理、品質篩選、共創共享與尊重智慧財產權等原則，連結各種研發的教學資源，提供學生、教師、家長等參考運用。」，乃於</a:t>
            </a:r>
            <a:r>
              <a:rPr lang="en-US" altLang="zh-TW" b="0" i="0" dirty="0"/>
              <a:t>2015</a:t>
            </a:r>
            <a:r>
              <a:rPr lang="zh-TW" altLang="en-US" b="0" i="0" dirty="0"/>
              <a:t>年委託國立臺北教育大學張新仁校長團隊建置「國民中小學課程與教學資源整合平臺」</a:t>
            </a:r>
            <a:r>
              <a:rPr lang="en-US" altLang="zh-TW" b="0" i="0" dirty="0"/>
              <a:t>(Curriculum &amp; Instruction Resources Network</a:t>
            </a:r>
            <a:r>
              <a:rPr lang="zh-TW" altLang="en-US" b="0" i="0" dirty="0"/>
              <a:t>，以下簡稱</a:t>
            </a:r>
            <a:r>
              <a:rPr lang="en-US" altLang="zh-TW" b="0" i="0" dirty="0"/>
              <a:t>CIRN)</a:t>
            </a:r>
            <a:r>
              <a:rPr lang="zh-TW" altLang="en-US" b="0" i="0" dirty="0"/>
              <a:t>。</a:t>
            </a:r>
          </a:p>
          <a:p>
            <a:pPr eaLnBrk="1" hangingPunct="1">
              <a:spcBef>
                <a:spcPct val="0"/>
              </a:spcBef>
            </a:pPr>
            <a:r>
              <a:rPr lang="zh-TW" altLang="en-US" b="0" i="0" dirty="0"/>
              <a:t>  </a:t>
            </a:r>
            <a:r>
              <a:rPr lang="en-US" altLang="zh-TW" b="0" i="0" dirty="0"/>
              <a:t>CIRN</a:t>
            </a:r>
            <a:r>
              <a:rPr lang="zh-TW" altLang="en-US" b="0" i="0" dirty="0"/>
              <a:t>初步規劃十大構面：「課程綱要」、「教學」、「評量」、「補救教學」、「閱讀」、「標竿典範」、「特色創新」、「教育資源」、「輔導團」與「行政專區」。由於臺灣相關課程與教學資源豐富而多元，有的網站可直接連結，有的網站需要新建網站。這些分析、整理、收錄、擴充、建置等極為耗時耗力，需分階段為之。因此，</a:t>
            </a:r>
            <a:r>
              <a:rPr lang="en-US" altLang="zh-TW" b="0" i="0" dirty="0"/>
              <a:t>2015</a:t>
            </a:r>
            <a:r>
              <a:rPr lang="zh-TW" altLang="en-US" b="0" i="0" dirty="0"/>
              <a:t>年為規劃期，主要規劃與設計網站；</a:t>
            </a:r>
            <a:r>
              <a:rPr lang="en-US" altLang="zh-TW" b="0" i="0" dirty="0"/>
              <a:t>2016-2017</a:t>
            </a:r>
            <a:r>
              <a:rPr lang="zh-TW" altLang="en-US" b="0" i="0" dirty="0"/>
              <a:t>年分階段建置整體雛形，串連公部門與民間相關網站，並逐步開放各單位管理使用；</a:t>
            </a:r>
            <a:r>
              <a:rPr lang="en-US" altLang="zh-TW" b="0" i="0" dirty="0"/>
              <a:t>2018</a:t>
            </a:r>
            <a:r>
              <a:rPr lang="zh-TW" altLang="en-US" b="0" i="0" dirty="0"/>
              <a:t>年為推廣期，主要宣傳與推廣單一入口網；</a:t>
            </a:r>
            <a:r>
              <a:rPr lang="en-US" altLang="zh-TW" b="0" i="0" dirty="0"/>
              <a:t>2018</a:t>
            </a:r>
            <a:r>
              <a:rPr lang="zh-TW" altLang="en-US" b="0" i="0" dirty="0"/>
              <a:t>年起則持續精實與擴增平臺內涵，掌握收錄網站的有效連結與更新，以提供優質的網站資源，並永續經營服務。</a:t>
            </a:r>
          </a:p>
          <a:p>
            <a:pPr eaLnBrk="1" hangingPunct="1">
              <a:spcBef>
                <a:spcPct val="0"/>
              </a:spcBef>
            </a:pPr>
            <a:r>
              <a:rPr lang="en-US" altLang="zh-TW" b="0" i="0" dirty="0"/>
              <a:t>--------------------</a:t>
            </a:r>
            <a:endParaRPr lang="zh-TW" altLang="en-US" b="0" i="0" dirty="0"/>
          </a:p>
        </p:txBody>
      </p:sp>
      <p:sp>
        <p:nvSpPr>
          <p:cNvPr id="94211" name="Shape 72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122345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69</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defTabSz="913120" eaLnBrk="1" hangingPunct="1">
              <a:lnSpc>
                <a:spcPct val="140000"/>
              </a:lnSpc>
              <a:defRPr/>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標楷體" panose="03000509000000000000" pitchFamily="65" charset="-120"/>
                <a:ea typeface="標楷體" panose="03000509000000000000" pitchFamily="65" charset="-120"/>
                <a:cs typeface="Times New Roman" pitchFamily="18" charset="0"/>
              </a:rPr>
              <a:t>新課綱的研修背景 </a:t>
            </a:r>
            <a:r>
              <a:rPr lang="en-US" altLang="zh-TW" b="1" dirty="0">
                <a:latin typeface="標楷體" pitchFamily="65" charset="-120"/>
                <a:ea typeface="標楷體" pitchFamily="65" charset="-120"/>
                <a:cs typeface="Times New Roman" pitchFamily="18" charset="0"/>
              </a:rPr>
              <a:t>p.1--</a:t>
            </a:r>
            <a:r>
              <a:rPr lang="zh-TW" altLang="en-US" b="1" dirty="0">
                <a:latin typeface="標楷體" panose="03000509000000000000" pitchFamily="65" charset="-120"/>
                <a:ea typeface="標楷體" panose="03000509000000000000" pitchFamily="65" charset="-120"/>
                <a:cs typeface="Times New Roman" pitchFamily="18" charset="0"/>
              </a:rPr>
              <a:t>新課綱的研修歷程 </a:t>
            </a:r>
            <a:r>
              <a:rPr lang="en-US" altLang="zh-TW" b="1" dirty="0">
                <a:latin typeface="標楷體" pitchFamily="65" charset="-120"/>
                <a:ea typeface="標楷體" pitchFamily="65" charset="-120"/>
                <a:cs typeface="Times New Roman" pitchFamily="18" charset="0"/>
              </a:rPr>
              <a:t>p.10--</a:t>
            </a:r>
            <a:r>
              <a:rPr lang="zh-TW" altLang="en-US" b="1" dirty="0">
                <a:latin typeface="標楷體" panose="03000509000000000000" pitchFamily="65" charset="-120"/>
                <a:ea typeface="標楷體" panose="03000509000000000000" pitchFamily="65" charset="-120"/>
                <a:cs typeface="Times New Roman" pitchFamily="18" charset="0"/>
              </a:rPr>
              <a:t>新課綱的重要內涵 </a:t>
            </a:r>
            <a:r>
              <a:rPr lang="en-US" altLang="zh-TW" b="1" dirty="0">
                <a:latin typeface="標楷體" pitchFamily="65" charset="-120"/>
                <a:ea typeface="標楷體" pitchFamily="65" charset="-120"/>
                <a:cs typeface="Times New Roman" pitchFamily="18" charset="0"/>
              </a:rPr>
              <a:t>p.14--</a:t>
            </a:r>
            <a:r>
              <a:rPr lang="zh-TW" altLang="en-US" b="1" dirty="0">
                <a:solidFill>
                  <a:srgbClr val="FF0000"/>
                </a:solidFill>
                <a:latin typeface="標楷體" panose="03000509000000000000" pitchFamily="65" charset="-120"/>
                <a:ea typeface="標楷體" panose="03000509000000000000" pitchFamily="65" charset="-120"/>
              </a:rPr>
              <a:t>政府層級的整備與推動 </a:t>
            </a:r>
            <a:r>
              <a:rPr lang="en-US" altLang="zh-TW" b="1" dirty="0">
                <a:latin typeface="標楷體" pitchFamily="65" charset="-120"/>
                <a:ea typeface="標楷體" pitchFamily="65" charset="-120"/>
                <a:cs typeface="Times New Roman" pitchFamily="18" charset="0"/>
              </a:rPr>
              <a:t>p.31--</a:t>
            </a:r>
            <a:r>
              <a:rPr lang="zh-TW" altLang="en-US" b="1" dirty="0">
                <a:solidFill>
                  <a:srgbClr val="FF0000"/>
                </a:solidFill>
                <a:latin typeface="標楷體" panose="03000509000000000000" pitchFamily="65" charset="-120"/>
                <a:ea typeface="標楷體" panose="03000509000000000000" pitchFamily="65" charset="-120"/>
              </a:rPr>
              <a:t>學校實踐新課綱的第一哩路</a:t>
            </a:r>
            <a:r>
              <a:rPr lang="en-US" altLang="zh-TW" b="1" dirty="0">
                <a:latin typeface="Times New Roman" pitchFamily="18" charset="0"/>
                <a:ea typeface="標楷體" pitchFamily="65" charset="-120"/>
                <a:cs typeface="Times New Roman" pitchFamily="18" charset="0"/>
              </a:rPr>
              <a:t>p.47</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47</a:t>
            </a:fld>
            <a:endParaRPr lang="en-US" altLang="zh-TW">
              <a:ea typeface="新細明體" charset="-120"/>
            </a:endParaRPr>
          </a:p>
        </p:txBody>
      </p:sp>
    </p:spTree>
    <p:extLst>
      <p:ext uri="{BB962C8B-B14F-4D97-AF65-F5344CB8AC3E}">
        <p14:creationId xmlns:p14="http://schemas.microsoft.com/office/powerpoint/2010/main" val="2430249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7570" name="Rectangle 3"/>
          <p:cNvSpPr>
            <a:spLocks noGrp="1" noChangeArrowheads="1"/>
          </p:cNvSpPr>
          <p:nvPr>
            <p:ph type="body" idx="1"/>
          </p:nvPr>
        </p:nvSpPr>
        <p:spPr>
          <a:noFill/>
        </p:spPr>
        <p:txBody>
          <a:bodyPr/>
          <a:lstStyle/>
          <a:p>
            <a:pPr>
              <a:lnSpc>
                <a:spcPct val="90000"/>
              </a:lnSpc>
            </a:pPr>
            <a:r>
              <a:rPr lang="zh-TW" altLang="zh-TW" b="1" dirty="0"/>
              <a:t>一、素養導向</a:t>
            </a:r>
            <a:endParaRPr lang="zh-TW" altLang="zh-TW" dirty="0"/>
          </a:p>
          <a:p>
            <a:pPr>
              <a:lnSpc>
                <a:spcPct val="90000"/>
              </a:lnSpc>
            </a:pPr>
            <a:r>
              <a:rPr lang="zh-TW" altLang="zh-TW" dirty="0"/>
              <a:t>課程以核心素養為連貫統整的主軸，秉持全人教育的理念，透過與生活情境的結合，學生能夠理解所學，進而整合和運用所學，解決問題、推陳出新，成為與時俱進的終身學習者。</a:t>
            </a:r>
          </a:p>
          <a:p>
            <a:pPr>
              <a:lnSpc>
                <a:spcPct val="90000"/>
              </a:lnSpc>
            </a:pPr>
            <a:r>
              <a:rPr lang="zh-TW" altLang="zh-TW" dirty="0"/>
              <a:t>（一）核心素養彰顯以學習者為主體的理念，包含「自主行動」、「溝通互動」及「社會參與」三大面向的全人發展，需兼顧並統整認知、情意與技能的學習。</a:t>
            </a:r>
          </a:p>
          <a:p>
            <a:pPr>
              <a:lnSpc>
                <a:spcPct val="90000"/>
              </a:lnSpc>
            </a:pPr>
            <a:r>
              <a:rPr lang="zh-TW" altLang="zh-TW" dirty="0"/>
              <a:t>（二）各領域</a:t>
            </a:r>
            <a:r>
              <a:rPr lang="en-US" altLang="zh-TW" dirty="0"/>
              <a:t>/</a:t>
            </a:r>
            <a:r>
              <a:rPr lang="zh-TW" altLang="zh-TW" dirty="0"/>
              <a:t>科目需兼重核心素養與分殊能力，核心素養主要用以引導一般課程的發展，各階段領域</a:t>
            </a:r>
            <a:r>
              <a:rPr lang="en-US" altLang="zh-TW" dirty="0"/>
              <a:t>/</a:t>
            </a:r>
            <a:r>
              <a:rPr lang="zh-TW" altLang="zh-TW" dirty="0"/>
              <a:t>科目應依其特性，適切地統整並融入課程內涵中。</a:t>
            </a:r>
          </a:p>
          <a:p>
            <a:pPr>
              <a:lnSpc>
                <a:spcPct val="90000"/>
              </a:lnSpc>
            </a:pPr>
            <a:r>
              <a:rPr lang="zh-TW" altLang="zh-TW" dirty="0"/>
              <a:t>（三）核心素養要適切地統整並融入課程內涵中，係經由總綱之「核心素養」、「各教育階段之核心素養」、「各領域</a:t>
            </a:r>
            <a:r>
              <a:rPr lang="en-US" altLang="zh-TW" dirty="0"/>
              <a:t>/</a:t>
            </a:r>
            <a:r>
              <a:rPr lang="zh-TW" altLang="zh-TW" dirty="0"/>
              <a:t>科目之核心素養」及「學習重點」間的雙向轉化而來，並需兼顧學習歷程與學習內容。</a:t>
            </a:r>
          </a:p>
          <a:p>
            <a:pPr>
              <a:lnSpc>
                <a:spcPct val="90000"/>
              </a:lnSpc>
            </a:pPr>
            <a:r>
              <a:rPr lang="zh-TW" altLang="zh-TW" dirty="0"/>
              <a:t>（四）核心素養的提升有待教材發展、教師教學、學生學習、學習評量、行政支援等各層面的配合。</a:t>
            </a:r>
          </a:p>
          <a:p>
            <a:pPr>
              <a:lnSpc>
                <a:spcPct val="90000"/>
              </a:lnSpc>
            </a:pPr>
            <a:r>
              <a:rPr lang="zh-TW" altLang="zh-TW" b="1" dirty="0"/>
              <a:t>二、連貫統整</a:t>
            </a:r>
            <a:endParaRPr lang="zh-TW" altLang="zh-TW" dirty="0"/>
          </a:p>
          <a:p>
            <a:pPr>
              <a:lnSpc>
                <a:spcPct val="90000"/>
              </a:lnSpc>
            </a:pPr>
            <a:r>
              <a:rPr lang="zh-TW" altLang="zh-TW" dirty="0"/>
              <a:t>課程綱要研修應將國小、國中、高級中等學校三階段作整體與系統的考量，強化階段間的縱向連貫及領域</a:t>
            </a:r>
            <a:r>
              <a:rPr lang="en-US" altLang="zh-TW" dirty="0"/>
              <a:t>/</a:t>
            </a:r>
            <a:r>
              <a:rPr lang="zh-TW" altLang="zh-TW" dirty="0"/>
              <a:t>科目</a:t>
            </a:r>
            <a:r>
              <a:rPr lang="en-US" altLang="zh-TW" dirty="0"/>
              <a:t>/</a:t>
            </a:r>
            <a:r>
              <a:rPr lang="zh-TW" altLang="zh-TW" dirty="0"/>
              <a:t>群科課程間的橫向統整。</a:t>
            </a:r>
          </a:p>
          <a:p>
            <a:pPr>
              <a:lnSpc>
                <a:spcPct val="90000"/>
              </a:lnSpc>
            </a:pPr>
            <a:r>
              <a:rPr lang="zh-TW" altLang="zh-TW" dirty="0"/>
              <a:t>（一）總綱以十二年連貫方式進行研修，但需顧及不同教育階段及不同學校類型的差異，原則上可分為普通教育（含國小、國中、普通型高級中等學校）、技術型及綜合型高級中等教育，以及特殊類型教育等三種總綱。</a:t>
            </a:r>
          </a:p>
          <a:p>
            <a:pPr>
              <a:lnSpc>
                <a:spcPct val="90000"/>
              </a:lnSpc>
            </a:pPr>
            <a:r>
              <a:rPr lang="zh-TW" altLang="zh-TW" dirty="0"/>
              <a:t>（二）領域</a:t>
            </a:r>
            <a:r>
              <a:rPr lang="en-US" altLang="zh-TW" dirty="0"/>
              <a:t>/</a:t>
            </a:r>
            <a:r>
              <a:rPr lang="zh-TW" altLang="zh-TW" dirty="0"/>
              <a:t>科目</a:t>
            </a:r>
            <a:r>
              <a:rPr lang="en-US" altLang="zh-TW" dirty="0"/>
              <a:t>/</a:t>
            </a:r>
            <a:r>
              <a:rPr lang="zh-TW" altLang="zh-TW" dirty="0"/>
              <a:t>群科課程的規劃，宜有十二年連貫的清晰脈絡，以避免名稱、內涵上的混淆。</a:t>
            </a:r>
          </a:p>
          <a:p>
            <a:pPr>
              <a:lnSpc>
                <a:spcPct val="90000"/>
              </a:lnSpc>
            </a:pPr>
            <a:r>
              <a:rPr lang="zh-TW" altLang="zh-TW" dirty="0"/>
              <a:t>（三）依據各教育階段性質及現場實務，合理分配各領域</a:t>
            </a:r>
            <a:r>
              <a:rPr lang="en-US" altLang="zh-TW" dirty="0"/>
              <a:t>/</a:t>
            </a:r>
            <a:r>
              <a:rPr lang="zh-TW" altLang="zh-TW" dirty="0"/>
              <a:t>科目</a:t>
            </a:r>
            <a:r>
              <a:rPr lang="en-US" altLang="zh-TW" dirty="0"/>
              <a:t>/</a:t>
            </a:r>
            <a:r>
              <a:rPr lang="zh-TW" altLang="zh-TW" dirty="0"/>
              <a:t>群科課程的學習節數或學分數。</a:t>
            </a:r>
          </a:p>
          <a:p>
            <a:pPr>
              <a:lnSpc>
                <a:spcPct val="90000"/>
              </a:lnSpc>
            </a:pPr>
            <a:r>
              <a:rPr lang="zh-TW" altLang="zh-TW" dirty="0"/>
              <a:t>（四）各領域</a:t>
            </a:r>
            <a:r>
              <a:rPr lang="en-US" altLang="zh-TW" dirty="0"/>
              <a:t>/</a:t>
            </a:r>
            <a:r>
              <a:rPr lang="zh-TW" altLang="zh-TW" dirty="0"/>
              <a:t>科目學習階段的劃分宜有一致性。</a:t>
            </a:r>
          </a:p>
          <a:p>
            <a:pPr>
              <a:lnSpc>
                <a:spcPct val="90000"/>
              </a:lnSpc>
            </a:pPr>
            <a:r>
              <a:rPr lang="zh-TW" altLang="zh-TW" dirty="0"/>
              <a:t>（五）重大議題或新興議題，應整合融入相關領域</a:t>
            </a:r>
            <a:r>
              <a:rPr lang="en-US" altLang="zh-TW" dirty="0"/>
              <a:t>/</a:t>
            </a:r>
            <a:r>
              <a:rPr lang="zh-TW" altLang="zh-TW" dirty="0"/>
              <a:t>科目</a:t>
            </a:r>
            <a:r>
              <a:rPr lang="en-US" altLang="zh-TW" dirty="0"/>
              <a:t>/</a:t>
            </a:r>
            <a:r>
              <a:rPr lang="zh-TW" altLang="zh-TW" dirty="0"/>
              <a:t>群科課程或彈性學習節數實施，並加以落實。</a:t>
            </a:r>
          </a:p>
          <a:p>
            <a:pPr>
              <a:lnSpc>
                <a:spcPct val="90000"/>
              </a:lnSpc>
            </a:pPr>
            <a:r>
              <a:rPr lang="zh-TW" altLang="zh-TW" b="1" dirty="0"/>
              <a:t>三、多元適性</a:t>
            </a:r>
            <a:endParaRPr lang="zh-TW" altLang="zh-TW" dirty="0"/>
          </a:p>
          <a:p>
            <a:pPr>
              <a:lnSpc>
                <a:spcPct val="90000"/>
              </a:lnSpc>
            </a:pPr>
            <a:r>
              <a:rPr lang="zh-TW" altLang="zh-TW" dirty="0"/>
              <a:t>學生是學習的主體，課程發展應考量其多元智能、興趣和性向等不同特質，激發其學習動機，促進其適性揚才。</a:t>
            </a:r>
          </a:p>
          <a:p>
            <a:pPr>
              <a:lnSpc>
                <a:spcPct val="90000"/>
              </a:lnSpc>
            </a:pPr>
            <a:r>
              <a:rPr lang="zh-TW" altLang="zh-TW" dirty="0"/>
              <a:t>（一）依據學生身心發展與學習需求，適時進行課程分化或必要的課程分級。</a:t>
            </a:r>
          </a:p>
          <a:p>
            <a:pPr>
              <a:lnSpc>
                <a:spcPct val="90000"/>
              </a:lnSpc>
            </a:pPr>
            <a:r>
              <a:rPr lang="zh-TW" altLang="zh-TW" dirty="0"/>
              <a:t>（二）課程發展應考量特殊需求學生的特質，提供充實性、補救性或功能性課程及課程調整的彈性。</a:t>
            </a:r>
          </a:p>
          <a:p>
            <a:pPr>
              <a:lnSpc>
                <a:spcPct val="90000"/>
              </a:lnSpc>
            </a:pPr>
            <a:r>
              <a:rPr lang="zh-TW" altLang="zh-TW" dirty="0"/>
              <a:t>（三）課程規劃以「漸進分化」為原則，強調共同、試探、分化、專精的精神，輔以生涯發展，並提供專題、實作或探索等自主學習課程，讓學生了解並發展自己的興趣與性向。</a:t>
            </a:r>
          </a:p>
          <a:p>
            <a:pPr>
              <a:lnSpc>
                <a:spcPct val="90000"/>
              </a:lnSpc>
            </a:pPr>
            <a:r>
              <a:rPr lang="zh-TW" altLang="zh-TW" dirty="0"/>
              <a:t>（四）高級中等教育階段應兼顧共同核心課程的強化與彈性分流的需求，以利基本知能之奠定及生涯發展之規劃。</a:t>
            </a:r>
          </a:p>
          <a:p>
            <a:pPr>
              <a:lnSpc>
                <a:spcPct val="90000"/>
              </a:lnSpc>
            </a:pPr>
            <a:r>
              <a:rPr lang="zh-TW" altLang="zh-TW" dirty="0"/>
              <a:t>（五）普通型高級中等學校應減少必修課程，提供多元的選修課程。</a:t>
            </a:r>
          </a:p>
          <a:p>
            <a:pPr>
              <a:lnSpc>
                <a:spcPct val="90000"/>
              </a:lnSpc>
            </a:pPr>
            <a:r>
              <a:rPr lang="zh-TW" altLang="zh-TW" dirty="0"/>
              <a:t>（六）技術型高級中等學校課程發展應朝向務實致用，適切規劃專業科目及實習科目。</a:t>
            </a:r>
          </a:p>
          <a:p>
            <a:pPr>
              <a:lnSpc>
                <a:spcPct val="90000"/>
              </a:lnSpc>
            </a:pPr>
            <a:r>
              <a:rPr lang="zh-TW" altLang="zh-TW" dirty="0"/>
              <a:t>（七）綜合型高級中等學校應提供學術導向及專業導向課程，並輔導學生適性發展。</a:t>
            </a:r>
          </a:p>
          <a:p>
            <a:pPr>
              <a:lnSpc>
                <a:spcPct val="90000"/>
              </a:lnSpc>
            </a:pPr>
            <a:r>
              <a:rPr lang="zh-TW" altLang="zh-TW" dirty="0"/>
              <a:t>（八）單科型高級中等學校應強化特定領域科目的課程安排，提供學生繼續發展其潛能。</a:t>
            </a:r>
          </a:p>
          <a:p>
            <a:pPr>
              <a:lnSpc>
                <a:spcPct val="90000"/>
              </a:lnSpc>
            </a:pPr>
            <a:r>
              <a:rPr lang="zh-TW" altLang="zh-TW" b="1" dirty="0"/>
              <a:t>四、配套整合</a:t>
            </a:r>
            <a:endParaRPr lang="zh-TW" altLang="zh-TW" dirty="0"/>
          </a:p>
          <a:p>
            <a:pPr>
              <a:lnSpc>
                <a:spcPct val="90000"/>
              </a:lnSpc>
            </a:pPr>
            <a:r>
              <a:rPr lang="zh-TW" altLang="zh-TW" dirty="0"/>
              <a:t>配套措施的規劃係為落實課程綱要的施行，以促進學生學習及維護學生學習權作為目的。配套措施應基於自發、互動、共好之理念，並持續以學生學習為焦點而進行對話與協作。</a:t>
            </a:r>
          </a:p>
          <a:p>
            <a:pPr>
              <a:lnSpc>
                <a:spcPct val="90000"/>
              </a:lnSpc>
            </a:pPr>
            <a:r>
              <a:rPr lang="zh-TW" altLang="zh-TW" dirty="0"/>
              <a:t>（一）建構協作平台：透過課程研發、課程教學輔導、師資培育及學習評量等系統之協作平台，整合十二年國民基本教育課程教學之推展與實施。</a:t>
            </a:r>
          </a:p>
          <a:p>
            <a:pPr>
              <a:lnSpc>
                <a:spcPct val="90000"/>
              </a:lnSpc>
            </a:pPr>
            <a:r>
              <a:rPr lang="zh-TW" altLang="zh-TW" dirty="0"/>
              <a:t>（二）強化支持系統：</a:t>
            </a:r>
          </a:p>
          <a:p>
            <a:pPr>
              <a:lnSpc>
                <a:spcPct val="90000"/>
              </a:lnSpc>
            </a:pPr>
            <a:r>
              <a:rPr lang="en-US" altLang="zh-TW" dirty="0"/>
              <a:t>1.</a:t>
            </a:r>
            <a:r>
              <a:rPr lang="zh-TW" altLang="zh-TW" dirty="0"/>
              <a:t>中央層級：爭取社會大眾對課程改革的理解與認同、健全課程教學的輔導與支持體系、優化師資培育與教師專業發展</a:t>
            </a:r>
            <a:r>
              <a:rPr lang="en-US" altLang="zh-TW" dirty="0"/>
              <a:t>(</a:t>
            </a:r>
            <a:r>
              <a:rPr lang="zh-TW" altLang="zh-TW" dirty="0"/>
              <a:t>含在職進修</a:t>
            </a:r>
            <a:r>
              <a:rPr lang="en-US" altLang="zh-TW" dirty="0"/>
              <a:t>)</a:t>
            </a:r>
            <a:r>
              <a:rPr lang="zh-TW" altLang="zh-TW" dirty="0"/>
              <a:t>、修訂相關法規、挹注經費支援課程試行、鼓勵教材教法研發、完善教學與學習支援平台、持續建置學生學習成就資料庫、建置國家課程永續發展的機制與配套等。</a:t>
            </a:r>
          </a:p>
          <a:p>
            <a:pPr>
              <a:lnSpc>
                <a:spcPct val="90000"/>
              </a:lnSpc>
            </a:pPr>
            <a:r>
              <a:rPr lang="en-US" altLang="zh-TW" dirty="0"/>
              <a:t>2.</a:t>
            </a:r>
            <a:r>
              <a:rPr lang="zh-TW" altLang="zh-TW" dirty="0"/>
              <a:t>地方層級：強化地方層級課程教學的輔導與支持網絡、充實圖書儀器與空間設備、協助學校課務運作與教學正常化、推動地方課程特色發展與評鑑等。</a:t>
            </a:r>
          </a:p>
          <a:p>
            <a:pPr>
              <a:lnSpc>
                <a:spcPct val="90000"/>
              </a:lnSpc>
            </a:pPr>
            <a:r>
              <a:rPr lang="en-US" altLang="zh-TW" dirty="0"/>
              <a:t>3.</a:t>
            </a:r>
            <a:r>
              <a:rPr lang="zh-TW" altLang="zh-TW" dirty="0"/>
              <a:t>學校層級：強化課程研究發展的組織與運作、落實課程評鑑、發展教師專業學習社群、健全教學輔導制度、推動有效教學策略與學習策略，研發有助學習的多元媒材，強化多元學習評量，以及實施充實與補救的適性教學。</a:t>
            </a:r>
          </a:p>
          <a:p>
            <a:pPr>
              <a:lnSpc>
                <a:spcPct val="90000"/>
              </a:lnSpc>
            </a:pPr>
            <a:r>
              <a:rPr lang="zh-TW" altLang="zh-TW" dirty="0"/>
              <a:t>（三）完善整體配套： </a:t>
            </a:r>
          </a:p>
          <a:p>
            <a:pPr>
              <a:lnSpc>
                <a:spcPct val="90000"/>
              </a:lnSpc>
            </a:pPr>
            <a:r>
              <a:rPr lang="en-US" altLang="zh-TW" dirty="0"/>
              <a:t>1.</a:t>
            </a:r>
            <a:r>
              <a:rPr lang="zh-TW" altLang="zh-TW" dirty="0"/>
              <a:t>配合十二年國民基本教育之推動，重新檢視與修訂課程綱要實施之相關法令規章。</a:t>
            </a:r>
          </a:p>
          <a:p>
            <a:pPr>
              <a:lnSpc>
                <a:spcPct val="90000"/>
              </a:lnSpc>
            </a:pPr>
            <a:r>
              <a:rPr lang="en-US" altLang="zh-TW" dirty="0"/>
              <a:t>2.</a:t>
            </a:r>
            <a:r>
              <a:rPr lang="zh-TW" altLang="zh-TW" dirty="0"/>
              <a:t>配合課程綱要的研修與實施各階段，強化課程的溝通與傳播推展。</a:t>
            </a:r>
          </a:p>
          <a:p>
            <a:pPr>
              <a:lnSpc>
                <a:spcPct val="90000"/>
              </a:lnSpc>
            </a:pPr>
            <a:r>
              <a:rPr lang="en-US" altLang="zh-TW" dirty="0"/>
              <a:t>3.</a:t>
            </a:r>
            <a:r>
              <a:rPr lang="zh-TW" altLang="zh-TW" dirty="0"/>
              <a:t>除正式課程外，應包括非正式課程與潛在課程等層面的改革。</a:t>
            </a:r>
            <a:r>
              <a:rPr lang="en-US" altLang="zh-TW" dirty="0"/>
              <a:t>	</a:t>
            </a:r>
            <a:endParaRPr lang="zh-TW" altLang="zh-TW" dirty="0"/>
          </a:p>
          <a:p>
            <a:pPr>
              <a:lnSpc>
                <a:spcPct val="90000"/>
              </a:lnSpc>
            </a:pPr>
            <a:r>
              <a:rPr lang="en-US" altLang="zh-TW" dirty="0"/>
              <a:t>4.</a:t>
            </a:r>
            <a:r>
              <a:rPr lang="zh-TW" altLang="zh-TW" dirty="0"/>
              <a:t>課程綱要實施期程應整體考量課程試行、教材發展、教學轉化、學習評量及教學資源等，並以學生順利銜接不同學習階段或轉銜不同類型學校為原則。</a:t>
            </a:r>
          </a:p>
          <a:p>
            <a:pPr>
              <a:lnSpc>
                <a:spcPct val="90000"/>
              </a:lnSpc>
            </a:pPr>
            <a:r>
              <a:rPr lang="en-US" altLang="zh-TW" dirty="0"/>
              <a:t>5.</a:t>
            </a:r>
            <a:r>
              <a:rPr lang="zh-TW" altLang="zh-TW" dirty="0"/>
              <a:t>配合課程綱要研修，同步調整師資培育與教師專業發展</a:t>
            </a:r>
            <a:r>
              <a:rPr lang="en-US" altLang="zh-TW" dirty="0"/>
              <a:t>(</a:t>
            </a:r>
            <a:r>
              <a:rPr lang="zh-TW" altLang="zh-TW" dirty="0"/>
              <a:t>含在職進修</a:t>
            </a:r>
            <a:r>
              <a:rPr lang="en-US" altLang="zh-TW" dirty="0"/>
              <a:t>)</a:t>
            </a:r>
            <a:r>
              <a:rPr lang="zh-TW" altLang="zh-TW" dirty="0"/>
              <a:t>，以及大學與技專校院招生方式、考試命題等。</a:t>
            </a:r>
            <a:endParaRPr lang="zh-TW" altLang="en-US" dirty="0"/>
          </a:p>
          <a:p>
            <a:pPr>
              <a:lnSpc>
                <a:spcPct val="90000"/>
              </a:lnSpc>
            </a:pPr>
            <a:r>
              <a:rPr lang="zh-TW" altLang="zh-TW" b="1" dirty="0"/>
              <a:t>五、校本課程</a:t>
            </a:r>
            <a:endParaRPr lang="en-US" altLang="zh-TW" b="1" dirty="0"/>
          </a:p>
          <a:p>
            <a:pPr>
              <a:lnSpc>
                <a:spcPct val="90000"/>
              </a:lnSpc>
            </a:pPr>
            <a:r>
              <a:rPr lang="zh-TW" altLang="en-US" dirty="0"/>
              <a:t>依據十二年國民基本教育課程綱要總綱的相關規範，學校本位課程的涵義包含下列三點：</a:t>
            </a:r>
          </a:p>
          <a:p>
            <a:pPr>
              <a:lnSpc>
                <a:spcPct val="90000"/>
              </a:lnSpc>
            </a:pPr>
            <a:r>
              <a:rPr lang="en-US" altLang="zh-TW" dirty="0"/>
              <a:t>(</a:t>
            </a:r>
            <a:r>
              <a:rPr lang="zh-TW" altLang="en-US" dirty="0"/>
              <a:t>一</a:t>
            </a:r>
            <a:r>
              <a:rPr lang="en-US" altLang="zh-TW" dirty="0"/>
              <a:t>)</a:t>
            </a:r>
            <a:r>
              <a:rPr lang="zh-TW" altLang="en-US" dirty="0"/>
              <a:t>學校本位課程之規劃，包含部定課程及校訂課程。</a:t>
            </a:r>
          </a:p>
          <a:p>
            <a:pPr>
              <a:lnSpc>
                <a:spcPct val="90000"/>
              </a:lnSpc>
            </a:pPr>
            <a:r>
              <a:rPr lang="en-US" altLang="zh-TW" dirty="0"/>
              <a:t>(</a:t>
            </a:r>
            <a:r>
              <a:rPr lang="zh-TW" altLang="en-US" dirty="0"/>
              <a:t>二</a:t>
            </a:r>
            <a:r>
              <a:rPr lang="en-US" altLang="zh-TW" dirty="0"/>
              <a:t>)</a:t>
            </a:r>
            <a:r>
              <a:rPr lang="zh-TW" altLang="en-US" dirty="0"/>
              <a:t>學校課程發展委員會應掌握學校教育願景，發展學校本位課程。</a:t>
            </a:r>
          </a:p>
          <a:p>
            <a:pPr>
              <a:lnSpc>
                <a:spcPct val="90000"/>
              </a:lnSpc>
            </a:pPr>
            <a:r>
              <a:rPr lang="en-US" altLang="zh-TW" dirty="0"/>
              <a:t>(</a:t>
            </a:r>
            <a:r>
              <a:rPr lang="zh-TW" altLang="en-US" dirty="0"/>
              <a:t>三</a:t>
            </a:r>
            <a:r>
              <a:rPr lang="en-US" altLang="zh-TW" dirty="0"/>
              <a:t>)</a:t>
            </a:r>
            <a:r>
              <a:rPr lang="zh-TW" altLang="en-US" dirty="0"/>
              <a:t>學校課程計畫為學校本位課程規劃之具體成果。</a:t>
            </a:r>
          </a:p>
        </p:txBody>
      </p:sp>
    </p:spTree>
    <p:extLst>
      <p:ext uri="{BB962C8B-B14F-4D97-AF65-F5344CB8AC3E}">
        <p14:creationId xmlns:p14="http://schemas.microsoft.com/office/powerpoint/2010/main" val="304154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9698" name="備忘稿版面配置區 2"/>
          <p:cNvSpPr>
            <a:spLocks noGrp="1"/>
          </p:cNvSpPr>
          <p:nvPr>
            <p:ph type="body" idx="1"/>
          </p:nvPr>
        </p:nvSpPr>
        <p:spPr>
          <a:noFill/>
        </p:spPr>
        <p:txBody>
          <a:bodyPr/>
          <a:lstStyle/>
          <a:p>
            <a:pPr eaLnBrk="1" hangingPunct="1"/>
            <a:r>
              <a:rPr lang="zh-TW" altLang="en-US" dirty="0"/>
              <a:t>本頁重點應為民國</a:t>
            </a:r>
            <a:r>
              <a:rPr lang="en-US" altLang="zh-TW" dirty="0"/>
              <a:t>70</a:t>
            </a:r>
            <a:r>
              <a:rPr lang="zh-TW" altLang="en-US" dirty="0"/>
              <a:t>年時，新生兒人口還有</a:t>
            </a:r>
            <a:r>
              <a:rPr lang="en-US" altLang="zh-TW" dirty="0"/>
              <a:t>41.4</a:t>
            </a:r>
            <a:r>
              <a:rPr lang="zh-TW" altLang="en-US" dirty="0"/>
              <a:t>萬，但自</a:t>
            </a:r>
            <a:r>
              <a:rPr lang="en-US" altLang="zh-TW" dirty="0"/>
              <a:t>87</a:t>
            </a:r>
            <a:r>
              <a:rPr lang="zh-TW" altLang="en-US" dirty="0"/>
              <a:t>年之後就開始往下掉，於民國</a:t>
            </a:r>
            <a:r>
              <a:rPr lang="en-US" altLang="zh-TW" dirty="0"/>
              <a:t>99</a:t>
            </a:r>
            <a:r>
              <a:rPr lang="zh-TW" altLang="en-US" dirty="0"/>
              <a:t>年跌至最低的</a:t>
            </a:r>
            <a:r>
              <a:rPr lang="en-US" altLang="zh-TW" dirty="0"/>
              <a:t>16.7</a:t>
            </a:r>
            <a:r>
              <a:rPr lang="zh-TW" altLang="en-US" dirty="0"/>
              <a:t>萬，之後至</a:t>
            </a:r>
            <a:r>
              <a:rPr lang="en-US" altLang="zh-TW" dirty="0"/>
              <a:t>104</a:t>
            </a:r>
            <a:r>
              <a:rPr lang="zh-TW" altLang="en-US" dirty="0"/>
              <a:t>、</a:t>
            </a:r>
            <a:r>
              <a:rPr lang="en-US" altLang="zh-TW" dirty="0"/>
              <a:t>105</a:t>
            </a:r>
            <a:r>
              <a:rPr lang="zh-TW" altLang="en-US" dirty="0"/>
              <a:t>年則約在</a:t>
            </a:r>
            <a:r>
              <a:rPr lang="en-US" altLang="zh-TW" dirty="0"/>
              <a:t>20</a:t>
            </a:r>
            <a:r>
              <a:rPr lang="zh-TW" altLang="en-US" dirty="0"/>
              <a:t>萬上下。</a:t>
            </a:r>
            <a:endParaRPr lang="en-US" altLang="zh-TW" dirty="0"/>
          </a:p>
          <a:p>
            <a:pPr eaLnBrk="1" hangingPunct="1"/>
            <a:r>
              <a:rPr lang="zh-TW" altLang="en-US" dirty="0"/>
              <a:t>新生兒人口數再也無法晉升到</a:t>
            </a:r>
            <a:r>
              <a:rPr lang="en-US" altLang="zh-TW" dirty="0"/>
              <a:t>70</a:t>
            </a:r>
            <a:r>
              <a:rPr lang="zh-TW" altLang="en-US" dirty="0"/>
              <a:t>年的</a:t>
            </a:r>
            <a:r>
              <a:rPr lang="en-US" altLang="zh-TW" dirty="0"/>
              <a:t>40</a:t>
            </a:r>
            <a:r>
              <a:rPr lang="zh-TW" altLang="en-US" dirty="0"/>
              <a:t>幾萬，僅剩一半的新生兒人數，提醒少子女化的現象，以及更要照顧每一個孩子。</a:t>
            </a:r>
            <a:endParaRPr lang="en-US" altLang="zh-TW" dirty="0"/>
          </a:p>
          <a:p>
            <a:pPr eaLnBrk="1" hangingPunct="1"/>
            <a:r>
              <a:rPr lang="zh-TW" altLang="en-US" b="1" i="1" dirty="0"/>
              <a:t>本頁有動畫</a:t>
            </a:r>
            <a:r>
              <a:rPr lang="zh-TW" altLang="en-US" dirty="0"/>
              <a:t>，請於最後加重語氣，這些數據顯示：我們一定要成就每一個孩子。</a:t>
            </a:r>
            <a:endParaRPr lang="en-US" altLang="zh-TW" dirty="0"/>
          </a:p>
          <a:p>
            <a:pPr eaLnBrk="1" hangingPunct="1"/>
            <a:r>
              <a:rPr lang="zh-TW" altLang="en-US" dirty="0"/>
              <a:t>由數據說明面對社會變遷帶來的教育挑戰：</a:t>
            </a:r>
            <a:endParaRPr lang="en-US" altLang="zh-TW" dirty="0"/>
          </a:p>
          <a:p>
            <a:pPr eaLnBrk="1" hangingPunct="1"/>
            <a:r>
              <a:rPr lang="zh-TW" altLang="en-US" dirty="0"/>
              <a:t>少子化：</a:t>
            </a:r>
            <a:endParaRPr lang="en-US" altLang="zh-TW" dirty="0"/>
          </a:p>
          <a:p>
            <a:pPr eaLnBrk="1" hangingPunct="1"/>
            <a:r>
              <a:rPr lang="zh-TW" altLang="en-US" dirty="0"/>
              <a:t>出生率逐年下降，面對少子化的時代，</a:t>
            </a:r>
            <a:r>
              <a:rPr lang="zh-TW" altLang="en-US" dirty="0">
                <a:solidFill>
                  <a:srgbClr val="262626"/>
                </a:solidFill>
                <a:latin typeface="新細明體" charset="-120"/>
              </a:rPr>
              <a:t>每個孩子應受到更好的學習照顧。</a:t>
            </a:r>
            <a:endParaRPr lang="en-US" altLang="zh-TW" dirty="0">
              <a:solidFill>
                <a:srgbClr val="262626"/>
              </a:solidFill>
              <a:latin typeface="新細明體" charset="-120"/>
            </a:endParaRPr>
          </a:p>
          <a:p>
            <a:pPr eaLnBrk="1" hangingPunct="1"/>
            <a:r>
              <a:rPr lang="zh-TW" altLang="en-US" dirty="0">
                <a:solidFill>
                  <a:srgbClr val="262626"/>
                </a:solidFill>
                <a:latin typeface="新細明體" charset="-120"/>
              </a:rPr>
              <a:t>所謂更好的照顧即是每個孩子需要</a:t>
            </a:r>
            <a:r>
              <a:rPr lang="zh-TW" altLang="en-US" dirty="0">
                <a:solidFill>
                  <a:srgbClr val="262626"/>
                </a:solidFill>
                <a:latin typeface="新細明體" pitchFamily="18" charset="-120"/>
              </a:rPr>
              <a:t>適性、多元、更多彈性的學習。</a:t>
            </a:r>
          </a:p>
          <a:p>
            <a:r>
              <a:rPr lang="zh-TW" altLang="zh-TW" dirty="0"/>
              <a:t>“教育經費 增加來源”</a:t>
            </a:r>
          </a:p>
          <a:p>
            <a:r>
              <a:rPr lang="zh-TW" altLang="zh-TW" dirty="0"/>
              <a:t>教育經費資料來源</a:t>
            </a:r>
            <a:r>
              <a:rPr lang="en-US" altLang="zh-TW" dirty="0"/>
              <a:t>:</a:t>
            </a:r>
            <a:r>
              <a:rPr lang="zh-TW" altLang="zh-TW" dirty="0"/>
              <a:t>中華民國教育統計</a:t>
            </a:r>
            <a:r>
              <a:rPr lang="en-US" altLang="zh-TW" dirty="0"/>
              <a:t> (108</a:t>
            </a:r>
            <a:r>
              <a:rPr lang="zh-TW" altLang="zh-TW" dirty="0"/>
              <a:t>年版</a:t>
            </a:r>
            <a:r>
              <a:rPr lang="en-US" altLang="zh-TW" dirty="0"/>
              <a:t>) 108.5.15</a:t>
            </a:r>
            <a:endParaRPr lang="zh-TW" altLang="zh-TW" dirty="0"/>
          </a:p>
          <a:p>
            <a:r>
              <a:rPr lang="zh-TW" altLang="zh-TW" dirty="0"/>
              <a:t>教育經費</a:t>
            </a:r>
            <a:r>
              <a:rPr lang="en-US" altLang="zh-TW" dirty="0"/>
              <a:t> Financial Resources Invested</a:t>
            </a:r>
            <a:endParaRPr lang="zh-TW" altLang="zh-TW" dirty="0"/>
          </a:p>
          <a:p>
            <a:r>
              <a:rPr lang="zh-TW" altLang="zh-TW" dirty="0"/>
              <a:t>表</a:t>
            </a:r>
            <a:r>
              <a:rPr lang="en-US" altLang="zh-TW" dirty="0"/>
              <a:t>A3 - 1 </a:t>
            </a:r>
            <a:r>
              <a:rPr lang="zh-TW" altLang="zh-TW" dirty="0"/>
              <a:t>教育經費占國民所得</a:t>
            </a:r>
            <a:r>
              <a:rPr lang="en-US" altLang="zh-TW" dirty="0"/>
              <a:t>(</a:t>
            </a:r>
            <a:r>
              <a:rPr lang="zh-TW" altLang="zh-TW" dirty="0"/>
              <a:t>國內生產</a:t>
            </a:r>
            <a:r>
              <a:rPr lang="en-US" altLang="zh-TW" dirty="0"/>
              <a:t>)</a:t>
            </a:r>
            <a:r>
              <a:rPr lang="zh-TW" altLang="zh-TW" dirty="0"/>
              <a:t>毛額比率</a:t>
            </a:r>
            <a:r>
              <a:rPr lang="en-US" altLang="zh-TW" dirty="0"/>
              <a:t> The Percentage of Educational Expenditures to GNI, GDP</a:t>
            </a:r>
            <a:endParaRPr lang="zh-TW" altLang="zh-TW" dirty="0"/>
          </a:p>
          <a:p>
            <a:pPr eaLnBrk="1" hangingPunct="1"/>
            <a:endParaRPr lang="en-US" altLang="zh-TW" dirty="0">
              <a:solidFill>
                <a:srgbClr val="262626"/>
              </a:solidFill>
              <a:latin typeface="新細明體" charset="-120"/>
            </a:endParaRPr>
          </a:p>
          <a:p>
            <a:pPr eaLnBrk="1" hangingPunct="1"/>
            <a:endParaRPr lang="en-US" altLang="zh-TW" dirty="0">
              <a:solidFill>
                <a:srgbClr val="262626"/>
              </a:solidFill>
              <a:latin typeface="新細明體" charset="-120"/>
            </a:endParaRPr>
          </a:p>
        </p:txBody>
      </p:sp>
      <p:sp>
        <p:nvSpPr>
          <p:cNvPr id="29699" name="投影片編號版面配置區 3"/>
          <p:cNvSpPr>
            <a:spLocks noGrp="1"/>
          </p:cNvSpPr>
          <p:nvPr>
            <p:ph type="sldNum" sz="quarter" idx="5"/>
          </p:nvPr>
        </p:nvSpPr>
        <p:spPr>
          <a:noFill/>
          <a:ln>
            <a:miter lim="800000"/>
            <a:headEnd/>
            <a:tailEnd/>
          </a:ln>
        </p:spPr>
        <p:txBody>
          <a:bodyPr/>
          <a:lstStyle/>
          <a:p>
            <a:fld id="{3483EC4D-A88D-4BC3-BA8A-E7E0B0FF7AEB}" type="slidenum">
              <a:rPr lang="zh-TW" altLang="en-US" smtClean="0">
                <a:ea typeface="新細明體" charset="-120"/>
              </a:rPr>
              <a:pPr/>
              <a:t>4</a:t>
            </a:fld>
            <a:endParaRPr lang="en-US" altLang="zh-TW">
              <a:ea typeface="新細明體" charset="-120"/>
            </a:endParaRPr>
          </a:p>
        </p:txBody>
      </p:sp>
    </p:spTree>
    <p:extLst>
      <p:ext uri="{BB962C8B-B14F-4D97-AF65-F5344CB8AC3E}">
        <p14:creationId xmlns:p14="http://schemas.microsoft.com/office/powerpoint/2010/main" val="4294368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1666" name="備忘稿版面配置區 2"/>
          <p:cNvSpPr>
            <a:spLocks noGrp="1"/>
          </p:cNvSpPr>
          <p:nvPr>
            <p:ph type="body" idx="1"/>
          </p:nvPr>
        </p:nvSpPr>
        <p:spPr>
          <a:noFill/>
        </p:spPr>
        <p:txBody>
          <a:bodyPr/>
          <a:lstStyle/>
          <a:p>
            <a:pPr marL="0" lvl="1" eaLnBrk="1" hangingPunct="1">
              <a:lnSpc>
                <a:spcPct val="90000"/>
              </a:lnSpc>
              <a:spcBef>
                <a:spcPct val="0"/>
              </a:spcBef>
            </a:pPr>
            <a:r>
              <a:rPr lang="zh-TW" altLang="en-US" b="1" i="1" dirty="0"/>
              <a:t>請注意動畫效果</a:t>
            </a:r>
            <a:endParaRPr lang="zh-TW" altLang="en-US" dirty="0">
              <a:solidFill>
                <a:srgbClr val="000000"/>
              </a:solidFill>
              <a:sym typeface="Calibri" pitchFamily="34" charset="0"/>
            </a:endParaRPr>
          </a:p>
          <a:p>
            <a:pPr marL="0" lvl="1" eaLnBrk="1" hangingPunct="1">
              <a:lnSpc>
                <a:spcPct val="90000"/>
              </a:lnSpc>
              <a:spcBef>
                <a:spcPct val="0"/>
              </a:spcBef>
            </a:pPr>
            <a:r>
              <a:rPr lang="zh-TW" altLang="en-US" dirty="0"/>
              <a:t>一、支持系統，學校可行作法</a:t>
            </a:r>
            <a:endParaRPr lang="en-US" altLang="zh-TW" dirty="0"/>
          </a:p>
          <a:p>
            <a:pPr marL="0" lvl="1" eaLnBrk="1" hangingPunct="1">
              <a:lnSpc>
                <a:spcPct val="90000"/>
              </a:lnSpc>
              <a:spcBef>
                <a:spcPct val="0"/>
              </a:spcBef>
            </a:pPr>
            <a:r>
              <a:rPr lang="zh-TW" altLang="en-US" dirty="0"/>
              <a:t>二、提供學校可以的具體作法做為改變的參考，首先先讓學校同仁針對課程綱要的內涵加以了解，尤其是對於核心素養的意涵，可讓教師重新思索從九年一貫基本能力的著眼點到十二年國民基本教育核心素養的變異，</a:t>
            </a:r>
            <a:endParaRPr lang="en-US" altLang="zh-TW" dirty="0"/>
          </a:p>
          <a:p>
            <a:pPr marL="0" lvl="1" eaLnBrk="1" hangingPunct="1">
              <a:lnSpc>
                <a:spcPct val="90000"/>
              </a:lnSpc>
              <a:spcBef>
                <a:spcPct val="0"/>
              </a:spcBef>
            </a:pPr>
            <a:r>
              <a:rPr lang="zh-TW" altLang="en-US" dirty="0"/>
              <a:t>三、再透過學校各種課程組織，檢視學校課程發展有哪些可行要素與困境問題，再重整學校既有的課程，發展校訂課程。</a:t>
            </a:r>
            <a:endParaRPr lang="en-US" altLang="zh-TW" dirty="0"/>
          </a:p>
          <a:p>
            <a:pPr marL="0" lvl="1" eaLnBrk="1" hangingPunct="1">
              <a:lnSpc>
                <a:spcPct val="90000"/>
              </a:lnSpc>
              <a:spcBef>
                <a:spcPct val="0"/>
              </a:spcBef>
            </a:pPr>
            <a:r>
              <a:rPr lang="zh-TW" altLang="en-US" dirty="0"/>
              <a:t>四、之後可針對新課綱所訂定的課程進行試行，再修正、評鑑，讓學校的課程基底更為豐厚穩健。</a:t>
            </a:r>
          </a:p>
        </p:txBody>
      </p:sp>
      <p:sp>
        <p:nvSpPr>
          <p:cNvPr id="241667" name="投影片編號版面配置區 3"/>
          <p:cNvSpPr>
            <a:spLocks noGrp="1"/>
          </p:cNvSpPr>
          <p:nvPr>
            <p:ph type="sldNum" sz="quarter" idx="5"/>
          </p:nvPr>
        </p:nvSpPr>
        <p:spPr>
          <a:noFill/>
          <a:ln>
            <a:miter lim="800000"/>
            <a:headEnd/>
            <a:tailEnd/>
          </a:ln>
        </p:spPr>
        <p:txBody>
          <a:bodyPr/>
          <a:lstStyle/>
          <a:p>
            <a:fld id="{32415C17-B6C1-4547-853C-B54494DF9A4F}" type="slidenum">
              <a:rPr lang="zh-TW" altLang="en-US" smtClean="0">
                <a:latin typeface="Arial" charset="0"/>
                <a:ea typeface="新細明體" charset="-120"/>
              </a:rPr>
              <a:pPr/>
              <a:t>49</a:t>
            </a:fld>
            <a:endParaRPr lang="en-US" altLang="zh-TW">
              <a:latin typeface="Arial" charset="0"/>
              <a:ea typeface="新細明體" charset="-120"/>
            </a:endParaRPr>
          </a:p>
        </p:txBody>
      </p:sp>
    </p:spTree>
    <p:extLst>
      <p:ext uri="{BB962C8B-B14F-4D97-AF65-F5344CB8AC3E}">
        <p14:creationId xmlns:p14="http://schemas.microsoft.com/office/powerpoint/2010/main" val="12162534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49858" name="備忘稿版面配置區 2"/>
          <p:cNvSpPr>
            <a:spLocks noGrp="1"/>
          </p:cNvSpPr>
          <p:nvPr>
            <p:ph type="body" idx="1"/>
          </p:nvPr>
        </p:nvSpPr>
        <p:spPr>
          <a:noFill/>
        </p:spPr>
        <p:txBody>
          <a:bodyPr/>
          <a:lstStyle/>
          <a:p>
            <a:pPr eaLnBrk="1" hangingPunct="1"/>
            <a:r>
              <a:rPr lang="zh-TW" altLang="en-US" b="1" i="1" dirty="0"/>
              <a:t>分別說明：</a:t>
            </a:r>
            <a:endParaRPr lang="zh-TW" altLang="en-US" dirty="0">
              <a:solidFill>
                <a:srgbClr val="000000"/>
              </a:solidFill>
              <a:sym typeface="Calibri" pitchFamily="34" charset="0"/>
            </a:endParaRPr>
          </a:p>
          <a:p>
            <a:pPr eaLnBrk="1" hangingPunct="1"/>
            <a:endParaRPr lang="en-US" altLang="zh-TW" dirty="0"/>
          </a:p>
          <a:p>
            <a:pPr eaLnBrk="1" hangingPunct="1"/>
            <a:r>
              <a:rPr lang="zh-TW" altLang="en-US" dirty="0"/>
              <a:t>身為學校課程領導人</a:t>
            </a:r>
            <a:r>
              <a:rPr lang="en-US" altLang="zh-TW" dirty="0"/>
              <a:t>(</a:t>
            </a:r>
            <a:r>
              <a:rPr lang="zh-TW" altLang="en-US" dirty="0"/>
              <a:t>校長、教務主任、課程教學組長、領域召集人、學習社群領導人</a:t>
            </a:r>
            <a:r>
              <a:rPr lang="en-US" altLang="zh-TW" dirty="0"/>
              <a:t>…)</a:t>
            </a:r>
            <a:r>
              <a:rPr lang="zh-TW" altLang="en-US" dirty="0"/>
              <a:t>的因應作為，可從學校課程發展委員會的功能著手：願景目標檢視、分鐘節數的安排、跨領域課程、分科與統整、教師協同教學、建置教學研究會與社群，以及學校本位課程整體計畫的規劃設計實施與評鑑，並檢視學校師資及教材，透過銜接課程教學，規劃配套多元評量模式。</a:t>
            </a:r>
          </a:p>
        </p:txBody>
      </p:sp>
      <p:sp>
        <p:nvSpPr>
          <p:cNvPr id="249859" name="投影片編號版面配置區 3"/>
          <p:cNvSpPr>
            <a:spLocks noGrp="1"/>
          </p:cNvSpPr>
          <p:nvPr>
            <p:ph type="sldNum" sz="quarter" idx="5"/>
          </p:nvPr>
        </p:nvSpPr>
        <p:spPr>
          <a:noFill/>
          <a:ln>
            <a:miter lim="800000"/>
            <a:headEnd/>
            <a:tailEnd/>
          </a:ln>
        </p:spPr>
        <p:txBody>
          <a:bodyPr/>
          <a:lstStyle/>
          <a:p>
            <a:fld id="{53D6045E-98DB-4748-8EDE-87C8C72120A3}" type="slidenum">
              <a:rPr lang="zh-TW" altLang="en-US" smtClean="0">
                <a:ea typeface="新細明體" charset="-120"/>
              </a:rPr>
              <a:pPr/>
              <a:t>50</a:t>
            </a:fld>
            <a:endParaRPr lang="en-US" altLang="zh-TW">
              <a:ea typeface="新細明體" charset="-120"/>
            </a:endParaRPr>
          </a:p>
        </p:txBody>
      </p:sp>
    </p:spTree>
    <p:extLst>
      <p:ext uri="{BB962C8B-B14F-4D97-AF65-F5344CB8AC3E}">
        <p14:creationId xmlns:p14="http://schemas.microsoft.com/office/powerpoint/2010/main" val="10348564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53954" name="備忘稿版面配置區 2"/>
          <p:cNvSpPr>
            <a:spLocks noGrp="1"/>
          </p:cNvSpPr>
          <p:nvPr>
            <p:ph type="body" idx="1"/>
          </p:nvPr>
        </p:nvSpPr>
        <p:spPr>
          <a:noFill/>
        </p:spPr>
        <p:txBody>
          <a:bodyPr/>
          <a:lstStyle/>
          <a:p>
            <a:r>
              <a:rPr lang="zh-TW" altLang="en-US" b="0" i="0" u="none" dirty="0"/>
              <a:t>總綱原文</a:t>
            </a:r>
            <a:r>
              <a:rPr lang="en-US" altLang="zh-TW" b="0" i="0" u="none" dirty="0"/>
              <a:t>P11</a:t>
            </a:r>
            <a:r>
              <a:rPr lang="zh-TW" altLang="en-US" b="0" i="0" u="none" dirty="0"/>
              <a:t>頁</a:t>
            </a:r>
            <a:r>
              <a:rPr lang="en-US" altLang="zh-TW" b="0" i="0" u="none" dirty="0"/>
              <a:t/>
            </a:r>
            <a:br>
              <a:rPr lang="en-US" altLang="zh-TW" b="0" i="0" u="none" dirty="0"/>
            </a:br>
            <a:r>
              <a:rPr lang="en-US" altLang="zh-TW" b="0" i="0" u="none" dirty="0"/>
              <a:t>1.</a:t>
            </a:r>
            <a:r>
              <a:rPr lang="en-US" altLang="zh-TW" dirty="0"/>
              <a:t> </a:t>
            </a:r>
            <a:r>
              <a:rPr lang="zh-TW" altLang="en-US" dirty="0"/>
              <a:t>每週僅實施</a:t>
            </a:r>
            <a:r>
              <a:rPr lang="en-US" altLang="zh-TW" dirty="0"/>
              <a:t>1 </a:t>
            </a:r>
            <a:r>
              <a:rPr lang="zh-TW" altLang="en-US" dirty="0"/>
              <a:t>節課的領域</a:t>
            </a:r>
            <a:r>
              <a:rPr lang="en-US" altLang="zh-TW" dirty="0"/>
              <a:t>/</a:t>
            </a:r>
            <a:r>
              <a:rPr lang="zh-TW" altLang="en-US" dirty="0"/>
              <a:t>科目（如第二學習階段的英語文與本土語文</a:t>
            </a:r>
            <a:r>
              <a:rPr lang="en-US" altLang="zh-TW" dirty="0"/>
              <a:t>/</a:t>
            </a:r>
            <a:r>
              <a:rPr lang="zh-TW" altLang="en-US" dirty="0"/>
              <a:t>新住民語文）除了可以每週上課</a:t>
            </a:r>
            <a:r>
              <a:rPr lang="en-US" altLang="zh-TW" dirty="0"/>
              <a:t>1 </a:t>
            </a:r>
            <a:r>
              <a:rPr lang="zh-TW" altLang="en-US" dirty="0"/>
              <a:t>節外，經學校課程發展委員會通過後，可以隔週上課</a:t>
            </a:r>
            <a:r>
              <a:rPr lang="en-US" altLang="zh-TW" dirty="0"/>
              <a:t>2 </a:t>
            </a:r>
            <a:r>
              <a:rPr lang="zh-TW" altLang="en-US" dirty="0"/>
              <a:t>節、隔學期對開各</a:t>
            </a:r>
            <a:r>
              <a:rPr lang="en-US" altLang="zh-TW" dirty="0"/>
              <a:t>2 </a:t>
            </a:r>
            <a:r>
              <a:rPr lang="zh-TW" altLang="en-US" dirty="0"/>
              <a:t>節課的方式彈性調整。</a:t>
            </a:r>
            <a:r>
              <a:rPr lang="en-US" altLang="zh-TW" dirty="0"/>
              <a:t/>
            </a:r>
            <a:br>
              <a:rPr lang="en-US" altLang="zh-TW" dirty="0"/>
            </a:br>
            <a:endParaRPr lang="zh-TW" altLang="en-US" dirty="0"/>
          </a:p>
          <a:p>
            <a:r>
              <a:rPr lang="en-US" altLang="zh-TW" dirty="0"/>
              <a:t>2. </a:t>
            </a:r>
            <a:r>
              <a:rPr lang="zh-TW" altLang="en-US" dirty="0"/>
              <a:t>英語文於第二學習階段每週</a:t>
            </a:r>
            <a:r>
              <a:rPr lang="en-US" altLang="zh-TW" dirty="0"/>
              <a:t>1 </a:t>
            </a:r>
            <a:r>
              <a:rPr lang="zh-TW" altLang="en-US" dirty="0"/>
              <a:t>節課，若學校在實際授課安排上有困難，在不增加英語文第二、三學習階段總節數的前提下，經學校課程發展委員會通過後，可合併於第三學習階段實施。上述實施方式，將同時增加第二學習階段彈性學習課程節數</a:t>
            </a:r>
            <a:r>
              <a:rPr lang="en-US" altLang="zh-TW" dirty="0"/>
              <a:t>1</a:t>
            </a:r>
            <a:r>
              <a:rPr lang="zh-TW" altLang="en-US" dirty="0"/>
              <a:t>節，減少第三學習階段彈性學習課程節數</a:t>
            </a:r>
            <a:r>
              <a:rPr lang="en-US" altLang="zh-TW" dirty="0"/>
              <a:t>1 </a:t>
            </a:r>
            <a:r>
              <a:rPr lang="zh-TW" altLang="en-US" dirty="0"/>
              <a:t>節。</a:t>
            </a:r>
            <a:r>
              <a:rPr lang="en-US" altLang="zh-TW" dirty="0"/>
              <a:t/>
            </a:r>
            <a:br>
              <a:rPr lang="en-US" altLang="zh-TW" dirty="0"/>
            </a:br>
            <a:endParaRPr lang="zh-TW" altLang="en-US" dirty="0"/>
          </a:p>
          <a:p>
            <a:r>
              <a:rPr lang="en-US" altLang="zh-TW" dirty="0"/>
              <a:t>3. </a:t>
            </a:r>
            <a:r>
              <a:rPr lang="zh-TW" altLang="en-US" dirty="0"/>
              <a:t>第四學習階段之自然科學、社會、藝術、綜合活動、健康與體育等領域，均含數個科目，除實施領域教學外，經學校課程發展委員會通過後，亦得實施分科教學，同時可在不同年級彈性修習不同科目，不必每個科目在每學期都修習，以減少每學期所修習的科目數量，但領域學習總節數應維持，不得減少。</a:t>
            </a:r>
            <a:r>
              <a:rPr lang="en-US" altLang="zh-TW" dirty="0"/>
              <a:t/>
            </a:r>
            <a:br>
              <a:rPr lang="en-US" altLang="zh-TW" dirty="0"/>
            </a:br>
            <a:endParaRPr lang="zh-TW" altLang="en-US" dirty="0"/>
          </a:p>
          <a:p>
            <a:r>
              <a:rPr lang="en-US" altLang="zh-TW" dirty="0"/>
              <a:t>4. </a:t>
            </a:r>
            <a:r>
              <a:rPr lang="zh-TW" altLang="en-US" dirty="0"/>
              <a:t>教師若於領域學習或彈性學習課程進行跨領域</a:t>
            </a:r>
            <a:r>
              <a:rPr lang="en-US" altLang="zh-TW" dirty="0"/>
              <a:t>/</a:t>
            </a:r>
            <a:r>
              <a:rPr lang="zh-TW" altLang="en-US" dirty="0"/>
              <a:t>科目之協同教學，提交課程計畫經學校課程發展委員會通過後，其協同教學節數可採計為教師授課節數，相關規定由各該主管機關訂定之。</a:t>
            </a:r>
            <a:endParaRPr lang="zh-TW" altLang="en-US" b="0" i="0" u="none" dirty="0"/>
          </a:p>
        </p:txBody>
      </p:sp>
      <p:sp>
        <p:nvSpPr>
          <p:cNvPr id="253955" name="投影片編號版面配置區 3"/>
          <p:cNvSpPr txBox="1">
            <a:spLocks noGrp="1"/>
          </p:cNvSpPr>
          <p:nvPr/>
        </p:nvSpPr>
        <p:spPr bwMode="auto">
          <a:xfrm>
            <a:off x="3850643" y="9427214"/>
            <a:ext cx="2945448" cy="497838"/>
          </a:xfrm>
          <a:prstGeom prst="rect">
            <a:avLst/>
          </a:prstGeom>
          <a:noFill/>
          <a:ln w="9525">
            <a:noFill/>
            <a:miter lim="800000"/>
            <a:headEnd/>
            <a:tailEnd/>
          </a:ln>
        </p:spPr>
        <p:txBody>
          <a:bodyPr lIns="91413" tIns="45705" rIns="91413" bIns="45705" anchor="b"/>
          <a:lstStyle/>
          <a:p>
            <a:pPr algn="r"/>
            <a:fld id="{440B4AEB-AF2D-4981-9C3F-AF9612472D97}" type="slidenum">
              <a:rPr kumimoji="0" lang="zh-TW" altLang="en-US" sz="1200">
                <a:latin typeface="Calibri" pitchFamily="34" charset="0"/>
              </a:rPr>
              <a:pPr algn="r"/>
              <a:t>51</a:t>
            </a:fld>
            <a:endParaRPr kumimoji="0" lang="en-US" altLang="zh-TW" sz="1200">
              <a:latin typeface="Calibri" pitchFamily="34" charset="0"/>
            </a:endParaRPr>
          </a:p>
        </p:txBody>
      </p:sp>
    </p:spTree>
    <p:extLst>
      <p:ext uri="{BB962C8B-B14F-4D97-AF65-F5344CB8AC3E}">
        <p14:creationId xmlns:p14="http://schemas.microsoft.com/office/powerpoint/2010/main" val="545471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每週僅實施</a:t>
            </a:r>
            <a:r>
              <a:rPr lang="en-US" altLang="zh-TW" dirty="0"/>
              <a:t>1 </a:t>
            </a:r>
            <a:r>
              <a:rPr lang="zh-TW" altLang="en-US" dirty="0"/>
              <a:t>節課的領域</a:t>
            </a:r>
            <a:r>
              <a:rPr lang="en-US" altLang="zh-TW" dirty="0"/>
              <a:t>/</a:t>
            </a:r>
            <a:r>
              <a:rPr lang="zh-TW" altLang="en-US" dirty="0"/>
              <a:t>科目（如第二學習階段的英語文與本土語文</a:t>
            </a:r>
            <a:r>
              <a:rPr lang="en-US" altLang="zh-TW" dirty="0"/>
              <a:t>/</a:t>
            </a:r>
            <a:r>
              <a:rPr lang="zh-TW" altLang="en-US" dirty="0"/>
              <a:t>新住民語文）除了可以每週上課</a:t>
            </a:r>
            <a:r>
              <a:rPr lang="en-US" altLang="zh-TW" dirty="0"/>
              <a:t>1 </a:t>
            </a:r>
            <a:r>
              <a:rPr lang="zh-TW" altLang="en-US" dirty="0"/>
              <a:t>節外，經學校課程發展委員會通過後，可以隔週上課</a:t>
            </a:r>
            <a:r>
              <a:rPr lang="en-US" altLang="zh-TW" dirty="0"/>
              <a:t>2 </a:t>
            </a:r>
            <a:r>
              <a:rPr lang="zh-TW" altLang="en-US" dirty="0"/>
              <a:t>節、隔學期對開各</a:t>
            </a:r>
            <a:r>
              <a:rPr lang="en-US" altLang="zh-TW" dirty="0"/>
              <a:t>2 </a:t>
            </a:r>
            <a:r>
              <a:rPr lang="zh-TW" altLang="en-US" dirty="0"/>
              <a:t>節課的方式彈性調整。</a:t>
            </a:r>
          </a:p>
          <a:p>
            <a:r>
              <a:rPr lang="en-US" altLang="zh-TW" dirty="0"/>
              <a:t>2. </a:t>
            </a:r>
            <a:r>
              <a:rPr lang="zh-TW" altLang="en-US" dirty="0"/>
              <a:t>英語文於第二學習階段每週</a:t>
            </a:r>
            <a:r>
              <a:rPr lang="en-US" altLang="zh-TW" dirty="0"/>
              <a:t>1 </a:t>
            </a:r>
            <a:r>
              <a:rPr lang="zh-TW" altLang="en-US" dirty="0"/>
              <a:t>節課，若學校在實際授課安排上有困難，在不增加英語文第二、三學習階段總節數的前提下，經學校課程發展委員會通過後，可合併於第三學習階段實施。上述實施方式，將同時增加第二學習階段彈性學習課程節數</a:t>
            </a:r>
            <a:r>
              <a:rPr lang="en-US" altLang="zh-TW" dirty="0"/>
              <a:t>1</a:t>
            </a:r>
            <a:r>
              <a:rPr lang="zh-TW" altLang="en-US" dirty="0"/>
              <a:t>節，減少第三學習階段彈性學習課程節數</a:t>
            </a:r>
            <a:r>
              <a:rPr lang="en-US" altLang="zh-TW" dirty="0"/>
              <a:t>1 </a:t>
            </a:r>
            <a:r>
              <a:rPr lang="zh-TW" altLang="en-US" dirty="0"/>
              <a:t>節。</a:t>
            </a:r>
          </a:p>
          <a:p>
            <a:r>
              <a:rPr lang="en-US" altLang="zh-TW" dirty="0"/>
              <a:t>3. </a:t>
            </a:r>
            <a:r>
              <a:rPr lang="zh-TW" altLang="en-US" dirty="0"/>
              <a:t>第四學習階段之自然科學、社會、藝術、綜合活動、健康與體育等領域，均含數個科目，除實施領域教學外，經學校課程發展委員會通過後，亦得實施分科教學，同時可在不同年級彈性修習不同科目，不必每個科目在每學期都修習，以減少每學期所修習的科目數量，但領域學習總節數應維持，不得減少。</a:t>
            </a:r>
          </a:p>
          <a:p>
            <a:r>
              <a:rPr lang="en-US" altLang="zh-TW" dirty="0"/>
              <a:t>4. </a:t>
            </a:r>
            <a:r>
              <a:rPr lang="zh-TW" altLang="en-US" dirty="0"/>
              <a:t>教師若於領域學習或彈性學習課程進行跨領域</a:t>
            </a:r>
            <a:r>
              <a:rPr lang="en-US" altLang="zh-TW" dirty="0"/>
              <a:t>/</a:t>
            </a:r>
            <a:r>
              <a:rPr lang="zh-TW" altLang="en-US" dirty="0"/>
              <a:t>科目之協同教學，提交課程計畫經學校課程發展委員會通過後，其協同教學節數可採計為教師授課節數，相關規定由各該主管機關訂定之。</a:t>
            </a:r>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52</a:t>
            </a:fld>
            <a:endParaRPr lang="en-US" altLang="zh-TW"/>
          </a:p>
        </p:txBody>
      </p:sp>
    </p:spTree>
    <p:extLst>
      <p:ext uri="{BB962C8B-B14F-4D97-AF65-F5344CB8AC3E}">
        <p14:creationId xmlns:p14="http://schemas.microsoft.com/office/powerpoint/2010/main" val="468988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3120">
              <a:defRPr/>
            </a:pPr>
            <a:r>
              <a:rPr lang="zh-TW" altLang="en-US" dirty="0">
                <a:solidFill>
                  <a:schemeClr val="bg1"/>
                </a:solidFill>
                <a:latin typeface="微軟正黑體" panose="020B0604030504040204" pitchFamily="34" charset="-120"/>
                <a:ea typeface="微軟正黑體" panose="020B0604030504040204" pitchFamily="34" charset="-120"/>
              </a:rPr>
              <a:t>盤點校內專長教師，鼓勵教師專業進修，落實專長授課。</a:t>
            </a:r>
            <a:endParaRPr lang="en-US" altLang="zh-TW" dirty="0">
              <a:solidFill>
                <a:schemeClr val="bg1"/>
              </a:solidFill>
              <a:latin typeface="微軟正黑體" panose="020B0604030504040204" pitchFamily="34" charset="-120"/>
              <a:ea typeface="微軟正黑體" panose="020B0604030504040204" pitchFamily="34" charset="-120"/>
            </a:endParaRPr>
          </a:p>
          <a:p>
            <a:pPr defTabSz="913120">
              <a:defRPr/>
            </a:pPr>
            <a:r>
              <a:rPr lang="zh-TW" altLang="en-US"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新住民語文，</a:t>
            </a:r>
            <a:r>
              <a:rPr lang="zh-TW" altLang="en-US" dirty="0">
                <a:solidFill>
                  <a:schemeClr val="bg1"/>
                </a:solidFill>
                <a:latin typeface="微軟正黑體" panose="020B0604030504040204" pitchFamily="34" charset="-120"/>
                <a:ea typeface="微軟正黑體" panose="020B0604030504040204" pitchFamily="34" charset="-120"/>
              </a:rPr>
              <a:t>目前核定有國立暨南國際大學培育中等學校東南亞語（越南語、印尼語）之師資培育專門課程</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確認是否有更新</a:t>
            </a:r>
            <a:r>
              <a:rPr lang="en-US" altLang="zh-TW" dirty="0">
                <a:solidFill>
                  <a:schemeClr val="bg1"/>
                </a:solidFill>
                <a:latin typeface="微軟正黑體" panose="020B0604030504040204" pitchFamily="34" charset="-120"/>
                <a:ea typeface="微軟正黑體" panose="020B0604030504040204" pitchFamily="34" charset="-120"/>
              </a:rPr>
              <a:t>)</a:t>
            </a:r>
            <a:endParaRPr lang="zh-TW" altLang="en-US" dirty="0">
              <a:solidFill>
                <a:schemeClr val="bg1"/>
              </a:solidFill>
              <a:latin typeface="微軟正黑體" panose="020B0604030504040204" pitchFamily="34" charset="-120"/>
              <a:ea typeface="微軟正黑體" panose="020B0604030504040204" pitchFamily="34" charset="-120"/>
            </a:endParaRPr>
          </a:p>
          <a:p>
            <a:pPr defTabSz="913120">
              <a:defRPr/>
            </a:pP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53</a:t>
            </a:fld>
            <a:endParaRPr lang="en-US" altLang="zh-TW"/>
          </a:p>
        </p:txBody>
      </p:sp>
    </p:spTree>
    <p:extLst>
      <p:ext uri="{BB962C8B-B14F-4D97-AF65-F5344CB8AC3E}">
        <p14:creationId xmlns:p14="http://schemas.microsoft.com/office/powerpoint/2010/main" val="18376104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54</a:t>
            </a:fld>
            <a:endParaRPr lang="en-US" altLang="zh-TW"/>
          </a:p>
        </p:txBody>
      </p:sp>
    </p:spTree>
    <p:extLst>
      <p:ext uri="{BB962C8B-B14F-4D97-AF65-F5344CB8AC3E}">
        <p14:creationId xmlns:p14="http://schemas.microsoft.com/office/powerpoint/2010/main" val="25090969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a:noFill/>
        </p:spPr>
        <p:txBody>
          <a:bodyPr/>
          <a:lstStyle/>
          <a:p>
            <a:r>
              <a:rPr lang="zh-TW" altLang="en-US"/>
              <a:t>素養導向部份：</a:t>
            </a:r>
            <a:endParaRPr lang="en-US" altLang="zh-TW"/>
          </a:p>
          <a:p>
            <a:r>
              <a:rPr lang="zh-TW" altLang="en-US"/>
              <a:t>教學端的改變</a:t>
            </a:r>
            <a:endParaRPr lang="en-US" altLang="zh-TW"/>
          </a:p>
          <a:p>
            <a:r>
              <a:rPr lang="zh-TW" altLang="en-US"/>
              <a:t>素養豐富落實能力的內涵，是能力的升級進化版</a:t>
            </a:r>
          </a:p>
        </p:txBody>
      </p:sp>
      <p:sp>
        <p:nvSpPr>
          <p:cNvPr id="261123" name="投影片編號版面配置區 3"/>
          <p:cNvSpPr>
            <a:spLocks noGrp="1"/>
          </p:cNvSpPr>
          <p:nvPr>
            <p:ph type="sldNum" sz="quarter" idx="5"/>
          </p:nvPr>
        </p:nvSpPr>
        <p:spPr>
          <a:noFill/>
          <a:ln>
            <a:miter lim="800000"/>
            <a:headEnd/>
            <a:tailEnd/>
          </a:ln>
        </p:spPr>
        <p:txBody>
          <a:bodyPr/>
          <a:lstStyle/>
          <a:p>
            <a:fld id="{BF851E14-1F57-4199-B080-70E5A0491381}" type="slidenum">
              <a:rPr lang="zh-TW" altLang="en-US" smtClean="0">
                <a:ea typeface="新細明體" charset="-120"/>
              </a:rPr>
              <a:pPr/>
              <a:t>55</a:t>
            </a:fld>
            <a:endParaRPr lang="en-US" altLang="zh-TW">
              <a:ea typeface="新細明體" charset="-120"/>
            </a:endParaRPr>
          </a:p>
        </p:txBody>
      </p:sp>
    </p:spTree>
    <p:extLst>
      <p:ext uri="{BB962C8B-B14F-4D97-AF65-F5344CB8AC3E}">
        <p14:creationId xmlns:p14="http://schemas.microsoft.com/office/powerpoint/2010/main" val="4286254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分別說明：</a:t>
            </a:r>
            <a:endParaRPr lang="en-US" altLang="zh-TW"/>
          </a:p>
          <a:p>
            <a:r>
              <a:rPr lang="zh-TW" altLang="en-US"/>
              <a:t>一、傳統導向：教師</a:t>
            </a:r>
            <a:endParaRPr lang="en-US" altLang="zh-TW"/>
          </a:p>
          <a:p>
            <a:r>
              <a:rPr lang="zh-TW" altLang="en-US"/>
              <a:t>二、內容導向：學科</a:t>
            </a:r>
            <a:endParaRPr lang="en-US" altLang="zh-TW"/>
          </a:p>
          <a:p>
            <a:r>
              <a:rPr lang="zh-TW" altLang="en-US"/>
              <a:t>三、素養導向：學生</a:t>
            </a:r>
          </a:p>
        </p:txBody>
      </p:sp>
      <p:sp>
        <p:nvSpPr>
          <p:cNvPr id="263171" name="投影片編號版面配置區 3"/>
          <p:cNvSpPr>
            <a:spLocks noGrp="1"/>
          </p:cNvSpPr>
          <p:nvPr>
            <p:ph type="sldNum" sz="quarter" idx="5"/>
          </p:nvPr>
        </p:nvSpPr>
        <p:spPr>
          <a:noFill/>
          <a:ln>
            <a:miter lim="800000"/>
            <a:headEnd/>
            <a:tailEnd/>
          </a:ln>
        </p:spPr>
        <p:txBody>
          <a:bodyPr/>
          <a:lstStyle/>
          <a:p>
            <a:fld id="{66E60D09-9B60-4962-BF08-979F971C5C75}" type="slidenum">
              <a:rPr lang="zh-TW" altLang="en-US" smtClean="0">
                <a:ea typeface="新細明體" charset="-120"/>
              </a:rPr>
              <a:pPr/>
              <a:t>56</a:t>
            </a:fld>
            <a:endParaRPr lang="en-US" altLang="zh-TW">
              <a:ea typeface="新細明體" charset="-120"/>
            </a:endParaRPr>
          </a:p>
        </p:txBody>
      </p:sp>
    </p:spTree>
    <p:extLst>
      <p:ext uri="{BB962C8B-B14F-4D97-AF65-F5344CB8AC3E}">
        <p14:creationId xmlns:p14="http://schemas.microsoft.com/office/powerpoint/2010/main" val="4267264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投影片圖像版面配置區 1"/>
          <p:cNvSpPr>
            <a:spLocks noGrp="1" noRot="1" noChangeAspect="1"/>
          </p:cNvSpPr>
          <p:nvPr>
            <p:ph type="sldImg"/>
          </p:nvPr>
        </p:nvSpPr>
        <p:spPr bwMode="auto">
          <a:noFill/>
          <a:ln>
            <a:solidFill>
              <a:srgbClr val="000000"/>
            </a:solidFill>
            <a:miter lim="800000"/>
            <a:headEnd/>
            <a:tailEnd/>
          </a:ln>
        </p:spPr>
      </p:sp>
      <p:sp>
        <p:nvSpPr>
          <p:cNvPr id="265218" name="備忘稿版面配置區 2"/>
          <p:cNvSpPr>
            <a:spLocks noGrp="1"/>
          </p:cNvSpPr>
          <p:nvPr>
            <p:ph type="body" idx="1"/>
          </p:nvPr>
        </p:nvSpPr>
        <p:spPr>
          <a:noFill/>
        </p:spPr>
        <p:txBody>
          <a:bodyPr/>
          <a:lstStyle/>
          <a:p>
            <a:pPr defTabSz="913120">
              <a:defRPr/>
            </a:pPr>
            <a:endParaRPr lang="zh-TW" altLang="en-US" b="1">
              <a:solidFill>
                <a:srgbClr val="C00000"/>
              </a:solidFill>
              <a:latin typeface="標楷體" pitchFamily="65" charset="-120"/>
              <a:ea typeface="標楷體" pitchFamily="65" charset="-120"/>
            </a:endParaRPr>
          </a:p>
        </p:txBody>
      </p:sp>
      <p:sp>
        <p:nvSpPr>
          <p:cNvPr id="265219" name="投影片編號版面配置區 3"/>
          <p:cNvSpPr>
            <a:spLocks noGrp="1"/>
          </p:cNvSpPr>
          <p:nvPr>
            <p:ph type="sldNum" sz="quarter" idx="5"/>
          </p:nvPr>
        </p:nvSpPr>
        <p:spPr>
          <a:noFill/>
          <a:ln>
            <a:miter lim="800000"/>
            <a:headEnd/>
            <a:tailEnd/>
          </a:ln>
        </p:spPr>
        <p:txBody>
          <a:bodyPr/>
          <a:lstStyle/>
          <a:p>
            <a:pPr defTabSz="911535"/>
            <a:fld id="{EEB75C45-3ABC-495E-98C7-013664509FAC}" type="slidenum">
              <a:rPr lang="zh-TW" altLang="en-US" smtClean="0">
                <a:ea typeface="新細明體" charset="-120"/>
              </a:rPr>
              <a:pPr defTabSz="911535"/>
              <a:t>57</a:t>
            </a:fld>
            <a:endParaRPr lang="en-US" altLang="zh-TW">
              <a:ea typeface="新細明體" charset="-120"/>
            </a:endParaRPr>
          </a:p>
        </p:txBody>
      </p:sp>
    </p:spTree>
    <p:extLst>
      <p:ext uri="{BB962C8B-B14F-4D97-AF65-F5344CB8AC3E}">
        <p14:creationId xmlns:p14="http://schemas.microsoft.com/office/powerpoint/2010/main" val="27916918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投影片圖像版面配置區 1"/>
          <p:cNvSpPr>
            <a:spLocks noGrp="1" noRot="1" noChangeAspect="1"/>
          </p:cNvSpPr>
          <p:nvPr>
            <p:ph type="sldImg"/>
          </p:nvPr>
        </p:nvSpPr>
        <p:spPr bwMode="auto">
          <a:noFill/>
          <a:ln>
            <a:solidFill>
              <a:srgbClr val="000000"/>
            </a:solidFill>
            <a:miter lim="800000"/>
            <a:headEnd/>
            <a:tailEnd/>
          </a:ln>
        </p:spPr>
      </p:sp>
      <p:sp>
        <p:nvSpPr>
          <p:cNvPr id="267266"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一、從能力導向到素養導向</a:t>
            </a:r>
            <a:endParaRPr lang="en-US" altLang="zh-TW"/>
          </a:p>
          <a:p>
            <a:r>
              <a:rPr lang="zh-TW" altLang="en-US"/>
              <a:t>二、有機地連結（是有生命的、有意義的、跨界的）知識、技能及態度</a:t>
            </a:r>
            <a:endParaRPr lang="en-US" altLang="zh-TW"/>
          </a:p>
          <a:p>
            <a:r>
              <a:rPr lang="zh-TW" altLang="en-US"/>
              <a:t>三、實踐應用特定生活情境</a:t>
            </a:r>
            <a:endParaRPr lang="en-US" altLang="zh-TW"/>
          </a:p>
          <a:p>
            <a:r>
              <a:rPr lang="zh-TW" altLang="en-US"/>
              <a:t>四、對行動的反思</a:t>
            </a:r>
          </a:p>
        </p:txBody>
      </p:sp>
      <p:sp>
        <p:nvSpPr>
          <p:cNvPr id="267267" name="投影片編號版面配置區 3"/>
          <p:cNvSpPr>
            <a:spLocks noGrp="1"/>
          </p:cNvSpPr>
          <p:nvPr>
            <p:ph type="sldNum" sz="quarter" idx="5"/>
          </p:nvPr>
        </p:nvSpPr>
        <p:spPr>
          <a:noFill/>
          <a:ln>
            <a:miter lim="800000"/>
            <a:headEnd/>
            <a:tailEnd/>
          </a:ln>
        </p:spPr>
        <p:txBody>
          <a:bodyPr/>
          <a:lstStyle/>
          <a:p>
            <a:fld id="{8005FBCC-54F4-4DC5-9F91-887B088433B1}" type="slidenum">
              <a:rPr lang="zh-TW" altLang="en-US" smtClean="0">
                <a:ea typeface="新細明體" charset="-120"/>
              </a:rPr>
              <a:pPr/>
              <a:t>58</a:t>
            </a:fld>
            <a:endParaRPr lang="en-US" altLang="zh-TW">
              <a:ea typeface="新細明體" charset="-120"/>
            </a:endParaRPr>
          </a:p>
        </p:txBody>
      </p:sp>
    </p:spTree>
    <p:extLst>
      <p:ext uri="{BB962C8B-B14F-4D97-AF65-F5344CB8AC3E}">
        <p14:creationId xmlns:p14="http://schemas.microsoft.com/office/powerpoint/2010/main" val="149795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一、</a:t>
            </a:r>
            <a:r>
              <a:rPr lang="en-US" altLang="zh-TW" dirty="0"/>
              <a:t>2012PISA</a:t>
            </a:r>
            <a:r>
              <a:rPr lang="zh-TW" altLang="en-US" dirty="0"/>
              <a:t>成績表現變異，臺灣前後段學生差距是世界第一的。</a:t>
            </a:r>
            <a:endParaRPr lang="en-US" altLang="zh-TW" dirty="0"/>
          </a:p>
          <a:p>
            <a:pPr eaLnBrk="1" hangingPunct="1"/>
            <a:r>
              <a:rPr lang="zh-TW" altLang="en-US" dirty="0"/>
              <a:t>二、顯示孩子的學習落差，必須加快腳步進行教育變革</a:t>
            </a:r>
            <a:endParaRPr lang="en-US" altLang="zh-TW" dirty="0"/>
          </a:p>
          <a:p>
            <a:pPr eaLnBrk="1" hangingPunct="1"/>
            <a:r>
              <a:rPr lang="zh-TW" altLang="en-US" dirty="0"/>
              <a:t>三、</a:t>
            </a:r>
            <a:r>
              <a:rPr lang="en-US" altLang="zh-TW" dirty="0"/>
              <a:t>103</a:t>
            </a:r>
            <a:r>
              <a:rPr lang="zh-TW" altLang="en-US" dirty="0"/>
              <a:t>年總綱公布，故採用</a:t>
            </a:r>
            <a:r>
              <a:rPr lang="en-US" altLang="zh-TW" dirty="0"/>
              <a:t>2012PISA</a:t>
            </a:r>
            <a:r>
              <a:rPr lang="zh-TW" altLang="en-US" dirty="0"/>
              <a:t>資料</a:t>
            </a:r>
            <a:endParaRPr lang="en-US" altLang="zh-TW" dirty="0"/>
          </a:p>
          <a:p>
            <a:pPr eaLnBrk="1" hangingPunct="1"/>
            <a:r>
              <a:rPr lang="zh-TW" altLang="en-US" dirty="0">
                <a:solidFill>
                  <a:srgbClr val="FF0000"/>
                </a:solidFill>
              </a:rPr>
              <a:t>四、此非象限圖</a:t>
            </a:r>
            <a:endParaRPr lang="en-US" altLang="zh-TW" dirty="0">
              <a:solidFill>
                <a:srgbClr val="FF0000"/>
              </a:solidFill>
            </a:endParaRPr>
          </a:p>
          <a:p>
            <a:pPr eaLnBrk="1" hangingPunct="1"/>
            <a:endParaRPr lang="en-US" altLang="zh-TW" dirty="0">
              <a:solidFill>
                <a:srgbClr val="FF0000"/>
              </a:solidFill>
            </a:endParaRPr>
          </a:p>
        </p:txBody>
      </p:sp>
      <p:sp>
        <p:nvSpPr>
          <p:cNvPr id="31747" name="投影片編號版面配置區 3"/>
          <p:cNvSpPr>
            <a:spLocks noGrp="1"/>
          </p:cNvSpPr>
          <p:nvPr>
            <p:ph type="sldNum" sz="quarter" idx="5"/>
          </p:nvPr>
        </p:nvSpPr>
        <p:spPr>
          <a:noFill/>
          <a:ln>
            <a:miter lim="800000"/>
            <a:headEnd/>
            <a:tailEnd/>
          </a:ln>
        </p:spPr>
        <p:txBody>
          <a:bodyPr/>
          <a:lstStyle/>
          <a:p>
            <a:fld id="{2D6881DE-065C-4BE5-B9EC-A587F60EEAC9}" type="slidenum">
              <a:rPr lang="zh-TW" altLang="en-US" smtClean="0">
                <a:solidFill>
                  <a:srgbClr val="000000"/>
                </a:solidFill>
                <a:ea typeface="新細明體" charset="-120"/>
              </a:rPr>
              <a:pPr/>
              <a:t>5</a:t>
            </a:fld>
            <a:endParaRPr lang="en-US" altLang="zh-TW">
              <a:solidFill>
                <a:srgbClr val="000000"/>
              </a:solidFill>
              <a:ea typeface="新細明體" charset="-120"/>
            </a:endParaRPr>
          </a:p>
        </p:txBody>
      </p:sp>
    </p:spTree>
    <p:extLst>
      <p:ext uri="{BB962C8B-B14F-4D97-AF65-F5344CB8AC3E}">
        <p14:creationId xmlns:p14="http://schemas.microsoft.com/office/powerpoint/2010/main" val="41607996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59</a:t>
            </a:fld>
            <a:endParaRPr lang="en-US" altLang="zh-TW"/>
          </a:p>
        </p:txBody>
      </p:sp>
    </p:spTree>
    <p:extLst>
      <p:ext uri="{BB962C8B-B14F-4D97-AF65-F5344CB8AC3E}">
        <p14:creationId xmlns:p14="http://schemas.microsoft.com/office/powerpoint/2010/main" val="16933017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60</a:t>
            </a:fld>
            <a:endParaRPr lang="en-US" altLang="zh-TW"/>
          </a:p>
        </p:txBody>
      </p:sp>
    </p:spTree>
    <p:extLst>
      <p:ext uri="{BB962C8B-B14F-4D97-AF65-F5344CB8AC3E}">
        <p14:creationId xmlns:p14="http://schemas.microsoft.com/office/powerpoint/2010/main" val="2653061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61</a:t>
            </a:fld>
            <a:endParaRPr lang="en-US" altLang="zh-TW"/>
          </a:p>
        </p:txBody>
      </p:sp>
    </p:spTree>
    <p:extLst>
      <p:ext uri="{BB962C8B-B14F-4D97-AF65-F5344CB8AC3E}">
        <p14:creationId xmlns:p14="http://schemas.microsoft.com/office/powerpoint/2010/main" val="3583988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ctr"/>
            <a:r>
              <a:rPr lang="en-US" altLang="zh-TW" dirty="0">
                <a:hlinkClick r:id="rId3"/>
              </a:rPr>
              <a:t>https://www.naer.edu.tw/files/11-1000-1592.php</a:t>
            </a:r>
            <a:r>
              <a:rPr lang="zh-TW" altLang="en-US" dirty="0"/>
              <a:t>   國教院</a:t>
            </a:r>
            <a:r>
              <a:rPr lang="zh-TW" altLang="en-US" b="1" dirty="0">
                <a:hlinkClick r:id="rId4"/>
              </a:rPr>
              <a:t>十二年國教課綱學校轉化實踐案例</a:t>
            </a:r>
            <a:endParaRPr lang="en-US" altLang="zh-TW" dirty="0"/>
          </a:p>
          <a:p>
            <a:pPr fontAlgn="ct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62</a:t>
            </a:fld>
            <a:endParaRPr lang="en-US" altLang="zh-TW"/>
          </a:p>
        </p:txBody>
      </p:sp>
    </p:spTree>
    <p:extLst>
      <p:ext uri="{BB962C8B-B14F-4D97-AF65-F5344CB8AC3E}">
        <p14:creationId xmlns:p14="http://schemas.microsoft.com/office/powerpoint/2010/main" val="37502096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63</a:t>
            </a:fld>
            <a:endParaRPr lang="en-US" altLang="zh-TW"/>
          </a:p>
        </p:txBody>
      </p:sp>
    </p:spTree>
    <p:extLst>
      <p:ext uri="{BB962C8B-B14F-4D97-AF65-F5344CB8AC3E}">
        <p14:creationId xmlns:p14="http://schemas.microsoft.com/office/powerpoint/2010/main" val="33516542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1" name="Shape 101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81602" name="Shape 1012"/>
          <p:cNvSpPr>
            <a:spLocks noGrp="1"/>
          </p:cNvSpPr>
          <p:nvPr>
            <p:ph type="body" idx="1"/>
          </p:nvPr>
        </p:nvSpPr>
        <p:spPr>
          <a:noFill/>
        </p:spPr>
        <p:txBody>
          <a:bodyPr lIns="91397" tIns="45686" rIns="91397" bIns="45686"/>
          <a:lstStyle/>
          <a:p>
            <a:pPr eaLnBrk="1" hangingPunct="1">
              <a:spcBef>
                <a:spcPct val="0"/>
              </a:spcBef>
              <a:buSzPct val="25000"/>
            </a:pPr>
            <a:r>
              <a:rPr lang="zh-TW" altLang="en-US" b="1" i="1" dirty="0"/>
              <a:t>請注意動畫效果</a:t>
            </a:r>
            <a:endParaRPr lang="en-US" altLang="zh-TW" b="1" i="1" dirty="0"/>
          </a:p>
          <a:p>
            <a:pPr defTabSz="913120" eaLnBrk="1" hangingPunct="1">
              <a:spcBef>
                <a:spcPct val="0"/>
              </a:spcBef>
              <a:buSzPct val="25000"/>
              <a:defRPr/>
            </a:pPr>
            <a:r>
              <a:rPr lang="zh-TW" altLang="en-US" dirty="0">
                <a:solidFill>
                  <a:srgbClr val="000000"/>
                </a:solidFill>
                <a:sym typeface="Calibri" pitchFamily="34" charset="0"/>
              </a:rPr>
              <a:t>參考資料</a:t>
            </a:r>
            <a:r>
              <a:rPr lang="en-US" altLang="zh-TW" dirty="0">
                <a:solidFill>
                  <a:srgbClr val="000000"/>
                </a:solidFill>
                <a:sym typeface="Calibri" pitchFamily="34" charset="0"/>
              </a:rPr>
              <a:t>:</a:t>
            </a:r>
            <a:r>
              <a:rPr lang="zh-TW" altLang="en-US" dirty="0">
                <a:solidFill>
                  <a:srgbClr val="000000"/>
                </a:solidFill>
                <a:sym typeface="Calibri" pitchFamily="34" charset="0"/>
              </a:rPr>
              <a:t>面對新課綱 學校應掌握的關鍵事項</a:t>
            </a:r>
            <a:endParaRPr lang="en-US" altLang="zh-TW" dirty="0">
              <a:solidFill>
                <a:srgbClr val="000000"/>
              </a:solidFill>
              <a:sym typeface="Calibri" pitchFamily="34" charset="0"/>
            </a:endParaRPr>
          </a:p>
          <a:p>
            <a:pPr eaLnBrk="1" hangingPunct="1">
              <a:spcBef>
                <a:spcPct val="0"/>
              </a:spcBef>
              <a:buSzPct val="25000"/>
            </a:pPr>
            <a:r>
              <a:rPr lang="zh-TW" altLang="en-US" dirty="0">
                <a:solidFill>
                  <a:srgbClr val="000000"/>
                </a:solidFill>
                <a:sym typeface="Calibri" pitchFamily="34" charset="0"/>
              </a:rPr>
              <a:t>一、學校組成新課綱推動核心團隊</a:t>
            </a:r>
            <a:r>
              <a:rPr lang="en-US" altLang="zh-TW" dirty="0">
                <a:solidFill>
                  <a:srgbClr val="000000"/>
                </a:solidFill>
                <a:sym typeface="Calibri" pitchFamily="34" charset="0"/>
              </a:rPr>
              <a:t>:</a:t>
            </a: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一</a:t>
            </a:r>
            <a:r>
              <a:rPr lang="en-US" altLang="zh-TW" dirty="0">
                <a:solidFill>
                  <a:srgbClr val="000000"/>
                </a:solidFill>
                <a:sym typeface="Calibri" pitchFamily="34" charset="0"/>
              </a:rPr>
              <a:t>)</a:t>
            </a:r>
            <a:r>
              <a:rPr lang="zh-TW" altLang="en-US" dirty="0">
                <a:solidFill>
                  <a:srgbClr val="000000"/>
                </a:solidFill>
                <a:sym typeface="Calibri" pitchFamily="34" charset="0"/>
              </a:rPr>
              <a:t>盤點學校及學區的課程與教學資源</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二</a:t>
            </a:r>
            <a:r>
              <a:rPr lang="en-US" altLang="zh-TW" dirty="0">
                <a:solidFill>
                  <a:srgbClr val="000000"/>
                </a:solidFill>
                <a:sym typeface="Calibri" pitchFamily="34" charset="0"/>
              </a:rPr>
              <a:t>)</a:t>
            </a:r>
            <a:r>
              <a:rPr lang="zh-TW" altLang="en-US" dirty="0">
                <a:solidFill>
                  <a:srgbClr val="000000"/>
                </a:solidFill>
                <a:sym typeface="Calibri" pitchFamily="34" charset="0"/>
              </a:rPr>
              <a:t>分析及掌握教師的任教專長</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三</a:t>
            </a:r>
            <a:r>
              <a:rPr lang="en-US" altLang="zh-TW" dirty="0">
                <a:solidFill>
                  <a:srgbClr val="000000"/>
                </a:solidFill>
                <a:sym typeface="Calibri" pitchFamily="34" charset="0"/>
              </a:rPr>
              <a:t>)</a:t>
            </a:r>
            <a:r>
              <a:rPr lang="zh-TW" altLang="en-US" dirty="0">
                <a:solidFill>
                  <a:srgbClr val="000000"/>
                </a:solidFill>
                <a:sym typeface="Calibri" pitchFamily="34" charset="0"/>
              </a:rPr>
              <a:t>從學校願景和十二年國教課綱願景形塑學校的課程願景</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四</a:t>
            </a:r>
            <a:r>
              <a:rPr lang="en-US" altLang="zh-TW" dirty="0">
                <a:solidFill>
                  <a:srgbClr val="000000"/>
                </a:solidFill>
                <a:sym typeface="Calibri" pitchFamily="34" charset="0"/>
              </a:rPr>
              <a:t>)</a:t>
            </a:r>
            <a:r>
              <a:rPr lang="zh-TW" altLang="en-US" dirty="0">
                <a:solidFill>
                  <a:srgbClr val="000000"/>
                </a:solidFill>
                <a:sym typeface="Calibri" pitchFamily="34" charset="0"/>
              </a:rPr>
              <a:t>規劃學校教師公開授觀議課之流程及作法並試行</a:t>
            </a: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五</a:t>
            </a:r>
            <a:r>
              <a:rPr lang="en-US" altLang="zh-TW" dirty="0">
                <a:solidFill>
                  <a:srgbClr val="000000"/>
                </a:solidFill>
                <a:sym typeface="Calibri" pitchFamily="34" charset="0"/>
              </a:rPr>
              <a:t>)</a:t>
            </a:r>
            <a:r>
              <a:rPr lang="zh-TW" altLang="en-US" dirty="0">
                <a:solidFill>
                  <a:srgbClr val="000000"/>
                </a:solidFill>
                <a:sym typeface="Calibri" pitchFamily="34" charset="0"/>
              </a:rPr>
              <a:t>校長先行公開授課並倡導教師打開教室</a:t>
            </a:r>
            <a:endParaRPr lang="en-US" altLang="zh-TW" dirty="0">
              <a:solidFill>
                <a:srgbClr val="000000"/>
              </a:solidFill>
              <a:sym typeface="Calibri" pitchFamily="34" charset="0"/>
            </a:endParaRPr>
          </a:p>
          <a:p>
            <a:pPr eaLnBrk="1" hangingPunct="1">
              <a:spcBef>
                <a:spcPct val="0"/>
              </a:spcBef>
              <a:buSzPct val="25000"/>
            </a:pPr>
            <a:r>
              <a:rPr lang="zh-TW" altLang="en-US" dirty="0">
                <a:solidFill>
                  <a:srgbClr val="000000"/>
                </a:solidFill>
                <a:sym typeface="Calibri" pitchFamily="34" charset="0"/>
              </a:rPr>
              <a:t>二、強化專業增能</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一</a:t>
            </a:r>
            <a:r>
              <a:rPr lang="en-US" altLang="zh-TW" dirty="0">
                <a:solidFill>
                  <a:srgbClr val="000000"/>
                </a:solidFill>
                <a:sym typeface="Calibri" pitchFamily="34" charset="0"/>
              </a:rPr>
              <a:t>)</a:t>
            </a:r>
            <a:r>
              <a:rPr lang="zh-TW" altLang="en-US" dirty="0">
                <a:solidFill>
                  <a:srgbClr val="000000"/>
                </a:solidFill>
                <a:sym typeface="Calibri" pitchFamily="34" charset="0"/>
              </a:rPr>
              <a:t>運用領域教學研究會或專業社群等，導讀新課綱之總綱</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二</a:t>
            </a:r>
            <a:r>
              <a:rPr lang="en-US" altLang="zh-TW" dirty="0">
                <a:solidFill>
                  <a:srgbClr val="000000"/>
                </a:solidFill>
                <a:sym typeface="Calibri" pitchFamily="34" charset="0"/>
              </a:rPr>
              <a:t>)</a:t>
            </a:r>
            <a:r>
              <a:rPr lang="zh-TW" altLang="en-US" dirty="0">
                <a:solidFill>
                  <a:srgbClr val="000000"/>
                </a:solidFill>
                <a:sym typeface="Calibri" pitchFamily="34" charset="0"/>
              </a:rPr>
              <a:t>探討學生為學習主體的理念、素養導向教學、學校本位課程之概念，以及如何在現有的基礎上實踐</a:t>
            </a: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三</a:t>
            </a:r>
            <a:r>
              <a:rPr lang="en-US" altLang="zh-TW" dirty="0">
                <a:solidFill>
                  <a:srgbClr val="000000"/>
                </a:solidFill>
                <a:sym typeface="Calibri" pitchFamily="34" charset="0"/>
              </a:rPr>
              <a:t>)</a:t>
            </a:r>
            <a:r>
              <a:rPr lang="zh-TW" altLang="en-US" dirty="0">
                <a:solidFill>
                  <a:srgbClr val="000000"/>
                </a:solidFill>
                <a:sym typeface="Calibri" pitchFamily="34" charset="0"/>
              </a:rPr>
              <a:t>邀請輔導團或專家學者辦理進修或工作坊</a:t>
            </a:r>
          </a:p>
          <a:p>
            <a:pPr rtl="0"/>
            <a:r>
              <a:rPr lang="en-US" altLang="zh-TW" dirty="0">
                <a:solidFill>
                  <a:srgbClr val="000000"/>
                </a:solidFill>
                <a:sym typeface="Calibri" pitchFamily="34" charset="0"/>
              </a:rPr>
              <a:t>(</a:t>
            </a:r>
            <a:r>
              <a:rPr lang="zh-TW" altLang="en-US" dirty="0">
                <a:solidFill>
                  <a:srgbClr val="000000"/>
                </a:solidFill>
                <a:sym typeface="Calibri" pitchFamily="34" charset="0"/>
              </a:rPr>
              <a:t>四</a:t>
            </a:r>
            <a:r>
              <a:rPr lang="en-US" altLang="zh-TW" dirty="0">
                <a:solidFill>
                  <a:srgbClr val="000000"/>
                </a:solidFill>
                <a:sym typeface="Calibri" pitchFamily="34" charset="0"/>
              </a:rPr>
              <a:t>)</a:t>
            </a:r>
            <a:r>
              <a:rPr lang="zh-TW" altLang="en-US" dirty="0">
                <a:solidFill>
                  <a:srgbClr val="000000"/>
                </a:solidFill>
                <a:sym typeface="Calibri" pitchFamily="34" charset="0"/>
              </a:rPr>
              <a:t>國中科技領域師資的增補與進修</a:t>
            </a:r>
            <a:r>
              <a:rPr lang="en-US" altLang="zh-TW" dirty="0">
                <a:solidFill>
                  <a:srgbClr val="000000"/>
                </a:solidFill>
                <a:sym typeface="Calibri" pitchFamily="34" charset="0"/>
              </a:rPr>
              <a:t/>
            </a:r>
            <a:br>
              <a:rPr lang="en-US" altLang="zh-TW" dirty="0">
                <a:solidFill>
                  <a:srgbClr val="000000"/>
                </a:solidFill>
                <a:sym typeface="Calibri" pitchFamily="34" charset="0"/>
              </a:rPr>
            </a:br>
            <a:r>
              <a:rPr lang="en-US" altLang="zh-TW" dirty="0">
                <a:solidFill>
                  <a:srgbClr val="000000"/>
                </a:solidFill>
                <a:sym typeface="Calibri" pitchFamily="34" charset="0"/>
              </a:rPr>
              <a:t/>
            </a:r>
            <a:br>
              <a:rPr lang="en-US" altLang="zh-TW" dirty="0">
                <a:solidFill>
                  <a:srgbClr val="000000"/>
                </a:solidFill>
                <a:sym typeface="Calibri" pitchFamily="34" charset="0"/>
              </a:rPr>
            </a:br>
            <a:r>
              <a:rPr lang="en-US" altLang="zh-TW" dirty="0"/>
              <a:t>1. </a:t>
            </a:r>
            <a:r>
              <a:rPr lang="zh-TW" altLang="en-US" dirty="0"/>
              <a:t>讓四人群聚象徵大家一起參與</a:t>
            </a:r>
          </a:p>
          <a:p>
            <a:pPr rtl="0"/>
            <a:r>
              <a:rPr lang="en-US" altLang="zh-TW" dirty="0"/>
              <a:t>2. </a:t>
            </a:r>
            <a:r>
              <a:rPr lang="zh-TW" altLang="en-US" dirty="0"/>
              <a:t>讓相同元素再次出現，減少增加過多元素  </a:t>
            </a:r>
          </a:p>
          <a:p>
            <a:pPr eaLnBrk="1" hangingPunct="1">
              <a:spcBef>
                <a:spcPct val="0"/>
              </a:spcBef>
              <a:buSzPct val="25000"/>
            </a:pPr>
            <a:endParaRPr lang="zh-TW" altLang="en-US" dirty="0">
              <a:solidFill>
                <a:srgbClr val="000000"/>
              </a:solidFill>
              <a:sym typeface="Calibri" pitchFamily="34" charset="0"/>
            </a:endParaRPr>
          </a:p>
          <a:p>
            <a:pPr eaLnBrk="1" hangingPunct="1">
              <a:spcBef>
                <a:spcPct val="0"/>
              </a:spcBef>
              <a:buSzPct val="25000"/>
            </a:pPr>
            <a:endParaRPr lang="en-US" altLang="zh-TW" dirty="0">
              <a:solidFill>
                <a:srgbClr val="000000"/>
              </a:solidFill>
              <a:sym typeface="Calibri" pitchFamily="34" charset="0"/>
            </a:endParaRPr>
          </a:p>
          <a:p>
            <a:pPr eaLnBrk="1" hangingPunct="1">
              <a:spcBef>
                <a:spcPct val="0"/>
              </a:spcBef>
              <a:buSzPct val="25000"/>
            </a:pPr>
            <a:endParaRPr lang="zh-TW" altLang="en-US" dirty="0">
              <a:solidFill>
                <a:srgbClr val="000000"/>
              </a:solidFill>
              <a:sym typeface="Calibri" pitchFamily="34" charset="0"/>
            </a:endParaRPr>
          </a:p>
        </p:txBody>
      </p:sp>
      <p:sp>
        <p:nvSpPr>
          <p:cNvPr id="281603" name="Shape 1013"/>
          <p:cNvSpPr>
            <a:spLocks noGrp="1"/>
          </p:cNvSpPr>
          <p:nvPr>
            <p:ph type="sldNum" sz="quarter" idx="5"/>
          </p:nvPr>
        </p:nvSpPr>
        <p:spPr>
          <a:noFill/>
          <a:ln>
            <a:miter lim="800000"/>
            <a:headEnd/>
            <a:tailEnd/>
          </a:ln>
        </p:spPr>
        <p:txBody>
          <a:bodyPr lIns="91397" tIns="45686" rIns="91397" bIns="45686"/>
          <a:lstStyle/>
          <a:p>
            <a:pPr>
              <a:buSzPct val="25000"/>
            </a:pPr>
            <a:fld id="{4FB14BE0-9D0C-4532-AF3A-FBA408EC449C}" type="slidenum">
              <a:rPr lang="en-US" altLang="zh-TW" smtClean="0">
                <a:solidFill>
                  <a:srgbClr val="000000"/>
                </a:solidFill>
                <a:ea typeface="新細明體" charset="-120"/>
                <a:sym typeface="Calibri" pitchFamily="34" charset="0"/>
              </a:rPr>
              <a:pPr>
                <a:buSzPct val="25000"/>
              </a:pPr>
              <a:t>64</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38845560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1" name="Shape 1011"/>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81602" name="Shape 1012"/>
          <p:cNvSpPr>
            <a:spLocks noGrp="1"/>
          </p:cNvSpPr>
          <p:nvPr>
            <p:ph type="body" idx="1"/>
          </p:nvPr>
        </p:nvSpPr>
        <p:spPr>
          <a:noFill/>
        </p:spPr>
        <p:txBody>
          <a:bodyPr lIns="91397" tIns="45686" rIns="91397" bIns="45686"/>
          <a:lstStyle/>
          <a:p>
            <a:pPr eaLnBrk="1" hangingPunct="1">
              <a:spcBef>
                <a:spcPct val="0"/>
              </a:spcBef>
              <a:buSzPct val="25000"/>
            </a:pPr>
            <a:r>
              <a:rPr lang="zh-TW" altLang="en-US" b="1" i="1" dirty="0"/>
              <a:t>請注意動畫效果</a:t>
            </a:r>
            <a:endParaRPr lang="en-US" altLang="zh-TW" b="1" i="1" dirty="0"/>
          </a:p>
          <a:p>
            <a:pPr eaLnBrk="1" hangingPunct="1">
              <a:spcBef>
                <a:spcPct val="0"/>
              </a:spcBef>
              <a:buSzPct val="25000"/>
            </a:pPr>
            <a:r>
              <a:rPr lang="zh-TW" altLang="en-US" dirty="0">
                <a:solidFill>
                  <a:srgbClr val="000000"/>
                </a:solidFill>
                <a:sym typeface="Calibri" pitchFamily="34" charset="0"/>
              </a:rPr>
              <a:t>參考資料</a:t>
            </a:r>
            <a:r>
              <a:rPr lang="en-US" altLang="zh-TW" dirty="0">
                <a:solidFill>
                  <a:srgbClr val="000000"/>
                </a:solidFill>
                <a:sym typeface="Calibri" pitchFamily="34" charset="0"/>
              </a:rPr>
              <a:t>:</a:t>
            </a:r>
            <a:r>
              <a:rPr lang="zh-TW" altLang="en-US" dirty="0">
                <a:solidFill>
                  <a:srgbClr val="000000"/>
                </a:solidFill>
                <a:sym typeface="Calibri" pitchFamily="34" charset="0"/>
              </a:rPr>
              <a:t>  面對新課綱 學校應掌握的關鍵事項</a:t>
            </a:r>
            <a:endParaRPr lang="en-US" altLang="zh-TW" dirty="0">
              <a:solidFill>
                <a:srgbClr val="000000"/>
              </a:solidFill>
              <a:sym typeface="Calibri" pitchFamily="34" charset="0"/>
            </a:endParaRPr>
          </a:p>
          <a:p>
            <a:pPr eaLnBrk="1" hangingPunct="1">
              <a:spcBef>
                <a:spcPct val="0"/>
              </a:spcBef>
              <a:buSzPct val="25000"/>
            </a:pPr>
            <a:r>
              <a:rPr lang="zh-TW" altLang="en-US" dirty="0">
                <a:solidFill>
                  <a:srgbClr val="000000"/>
                </a:solidFill>
                <a:sym typeface="Calibri" pitchFamily="34" charset="0"/>
              </a:rPr>
              <a:t>一、學校組成新課綱推動核心團隊</a:t>
            </a:r>
            <a:r>
              <a:rPr lang="en-US" altLang="zh-TW" dirty="0">
                <a:solidFill>
                  <a:srgbClr val="000000"/>
                </a:solidFill>
                <a:sym typeface="Calibri" pitchFamily="34" charset="0"/>
              </a:rPr>
              <a:t>:</a:t>
            </a: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一</a:t>
            </a:r>
            <a:r>
              <a:rPr lang="en-US" altLang="zh-TW" dirty="0">
                <a:solidFill>
                  <a:srgbClr val="000000"/>
                </a:solidFill>
                <a:sym typeface="Calibri" pitchFamily="34" charset="0"/>
              </a:rPr>
              <a:t>)</a:t>
            </a:r>
            <a:r>
              <a:rPr lang="zh-TW" altLang="en-US" dirty="0">
                <a:solidFill>
                  <a:srgbClr val="000000"/>
                </a:solidFill>
                <a:sym typeface="Calibri" pitchFamily="34" charset="0"/>
              </a:rPr>
              <a:t>盤點學校及學區的課程與教學資源</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二</a:t>
            </a:r>
            <a:r>
              <a:rPr lang="en-US" altLang="zh-TW" dirty="0">
                <a:solidFill>
                  <a:srgbClr val="000000"/>
                </a:solidFill>
                <a:sym typeface="Calibri" pitchFamily="34" charset="0"/>
              </a:rPr>
              <a:t>)</a:t>
            </a:r>
            <a:r>
              <a:rPr lang="zh-TW" altLang="en-US" dirty="0">
                <a:solidFill>
                  <a:srgbClr val="000000"/>
                </a:solidFill>
                <a:sym typeface="Calibri" pitchFamily="34" charset="0"/>
              </a:rPr>
              <a:t>分析及掌握教師的任教專長</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三</a:t>
            </a:r>
            <a:r>
              <a:rPr lang="en-US" altLang="zh-TW" dirty="0">
                <a:solidFill>
                  <a:srgbClr val="000000"/>
                </a:solidFill>
                <a:sym typeface="Calibri" pitchFamily="34" charset="0"/>
              </a:rPr>
              <a:t>)</a:t>
            </a:r>
            <a:r>
              <a:rPr lang="zh-TW" altLang="en-US" dirty="0">
                <a:solidFill>
                  <a:srgbClr val="000000"/>
                </a:solidFill>
                <a:sym typeface="Calibri" pitchFamily="34" charset="0"/>
              </a:rPr>
              <a:t>從學校願景和十二年國教課綱願景形塑學校的課程願景</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四</a:t>
            </a:r>
            <a:r>
              <a:rPr lang="en-US" altLang="zh-TW" dirty="0">
                <a:solidFill>
                  <a:srgbClr val="000000"/>
                </a:solidFill>
                <a:sym typeface="Calibri" pitchFamily="34" charset="0"/>
              </a:rPr>
              <a:t>)</a:t>
            </a:r>
            <a:r>
              <a:rPr lang="zh-TW" altLang="en-US" dirty="0">
                <a:solidFill>
                  <a:srgbClr val="000000"/>
                </a:solidFill>
                <a:sym typeface="Calibri" pitchFamily="34" charset="0"/>
              </a:rPr>
              <a:t>規劃學校教師公開授觀議課之流程及作法並試行</a:t>
            </a: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五</a:t>
            </a:r>
            <a:r>
              <a:rPr lang="en-US" altLang="zh-TW" dirty="0">
                <a:solidFill>
                  <a:srgbClr val="000000"/>
                </a:solidFill>
                <a:sym typeface="Calibri" pitchFamily="34" charset="0"/>
              </a:rPr>
              <a:t>)</a:t>
            </a:r>
            <a:r>
              <a:rPr lang="zh-TW" altLang="en-US" dirty="0">
                <a:solidFill>
                  <a:srgbClr val="000000"/>
                </a:solidFill>
                <a:sym typeface="Calibri" pitchFamily="34" charset="0"/>
              </a:rPr>
              <a:t>校長先行公開授課並倡導教師打開教室</a:t>
            </a:r>
            <a:endParaRPr lang="en-US" altLang="zh-TW" dirty="0">
              <a:solidFill>
                <a:srgbClr val="000000"/>
              </a:solidFill>
              <a:sym typeface="Calibri" pitchFamily="34" charset="0"/>
            </a:endParaRPr>
          </a:p>
          <a:p>
            <a:pPr eaLnBrk="1" hangingPunct="1">
              <a:spcBef>
                <a:spcPct val="0"/>
              </a:spcBef>
              <a:buSzPct val="25000"/>
            </a:pPr>
            <a:r>
              <a:rPr lang="zh-TW" altLang="en-US" dirty="0">
                <a:solidFill>
                  <a:srgbClr val="000000"/>
                </a:solidFill>
                <a:sym typeface="Calibri" pitchFamily="34" charset="0"/>
              </a:rPr>
              <a:t>二、強化專業增能</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一</a:t>
            </a:r>
            <a:r>
              <a:rPr lang="en-US" altLang="zh-TW" dirty="0">
                <a:solidFill>
                  <a:srgbClr val="000000"/>
                </a:solidFill>
                <a:sym typeface="Calibri" pitchFamily="34" charset="0"/>
              </a:rPr>
              <a:t>)</a:t>
            </a:r>
            <a:r>
              <a:rPr lang="zh-TW" altLang="en-US" dirty="0">
                <a:solidFill>
                  <a:srgbClr val="000000"/>
                </a:solidFill>
                <a:sym typeface="Calibri" pitchFamily="34" charset="0"/>
              </a:rPr>
              <a:t>運用領域教學研究會或專業社群等，導讀新課綱之總綱</a:t>
            </a:r>
            <a:endParaRPr lang="en-US" altLang="zh-TW" dirty="0">
              <a:solidFill>
                <a:srgbClr val="000000"/>
              </a:solidFill>
              <a:sym typeface="Calibri" pitchFamily="34" charset="0"/>
            </a:endParaRP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二</a:t>
            </a:r>
            <a:r>
              <a:rPr lang="en-US" altLang="zh-TW" dirty="0">
                <a:solidFill>
                  <a:srgbClr val="000000"/>
                </a:solidFill>
                <a:sym typeface="Calibri" pitchFamily="34" charset="0"/>
              </a:rPr>
              <a:t>)</a:t>
            </a:r>
            <a:r>
              <a:rPr lang="zh-TW" altLang="en-US" dirty="0">
                <a:solidFill>
                  <a:srgbClr val="000000"/>
                </a:solidFill>
                <a:sym typeface="Calibri" pitchFamily="34" charset="0"/>
              </a:rPr>
              <a:t>探討學生為學習主體的理念、素養導向教學、學校本位課程之概念，以及如何在現有的基礎上實踐</a:t>
            </a: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三</a:t>
            </a:r>
            <a:r>
              <a:rPr lang="en-US" altLang="zh-TW" dirty="0">
                <a:solidFill>
                  <a:srgbClr val="000000"/>
                </a:solidFill>
                <a:sym typeface="Calibri" pitchFamily="34" charset="0"/>
              </a:rPr>
              <a:t>)</a:t>
            </a:r>
            <a:r>
              <a:rPr lang="zh-TW" altLang="en-US" dirty="0">
                <a:solidFill>
                  <a:srgbClr val="000000"/>
                </a:solidFill>
                <a:sym typeface="Calibri" pitchFamily="34" charset="0"/>
              </a:rPr>
              <a:t>邀請輔導團或專家學者辦理進修或工作坊</a:t>
            </a:r>
          </a:p>
          <a:p>
            <a:pPr eaLnBrk="1" hangingPunct="1">
              <a:spcBef>
                <a:spcPct val="0"/>
              </a:spcBef>
              <a:buSzPct val="25000"/>
            </a:pPr>
            <a:r>
              <a:rPr lang="en-US" altLang="zh-TW" dirty="0">
                <a:solidFill>
                  <a:srgbClr val="000000"/>
                </a:solidFill>
                <a:sym typeface="Calibri" pitchFamily="34" charset="0"/>
              </a:rPr>
              <a:t>(</a:t>
            </a:r>
            <a:r>
              <a:rPr lang="zh-TW" altLang="en-US" dirty="0">
                <a:solidFill>
                  <a:srgbClr val="000000"/>
                </a:solidFill>
                <a:sym typeface="Calibri" pitchFamily="34" charset="0"/>
              </a:rPr>
              <a:t>四</a:t>
            </a:r>
            <a:r>
              <a:rPr lang="en-US" altLang="zh-TW" dirty="0">
                <a:solidFill>
                  <a:srgbClr val="000000"/>
                </a:solidFill>
                <a:sym typeface="Calibri" pitchFamily="34" charset="0"/>
              </a:rPr>
              <a:t>)</a:t>
            </a:r>
            <a:r>
              <a:rPr lang="zh-TW" altLang="en-US" dirty="0">
                <a:solidFill>
                  <a:srgbClr val="000000"/>
                </a:solidFill>
                <a:sym typeface="Calibri" pitchFamily="34" charset="0"/>
              </a:rPr>
              <a:t>國中科技領域師資的增補與進修</a:t>
            </a:r>
          </a:p>
          <a:p>
            <a:pPr eaLnBrk="1" hangingPunct="1">
              <a:spcBef>
                <a:spcPct val="0"/>
              </a:spcBef>
              <a:buSzPct val="25000"/>
            </a:pPr>
            <a:endParaRPr lang="en-US" altLang="zh-TW" dirty="0">
              <a:solidFill>
                <a:srgbClr val="000000"/>
              </a:solidFill>
              <a:sym typeface="Calibri" pitchFamily="34" charset="0"/>
            </a:endParaRPr>
          </a:p>
          <a:p>
            <a:pPr eaLnBrk="1" hangingPunct="1">
              <a:spcBef>
                <a:spcPct val="0"/>
              </a:spcBef>
              <a:buSzPct val="25000"/>
            </a:pPr>
            <a:endParaRPr lang="zh-TW" altLang="en-US" dirty="0">
              <a:solidFill>
                <a:srgbClr val="000000"/>
              </a:solidFill>
              <a:sym typeface="Calibri" pitchFamily="34" charset="0"/>
            </a:endParaRPr>
          </a:p>
        </p:txBody>
      </p:sp>
      <p:sp>
        <p:nvSpPr>
          <p:cNvPr id="281603" name="Shape 1013"/>
          <p:cNvSpPr>
            <a:spLocks noGrp="1"/>
          </p:cNvSpPr>
          <p:nvPr>
            <p:ph type="sldNum" sz="quarter" idx="5"/>
          </p:nvPr>
        </p:nvSpPr>
        <p:spPr>
          <a:noFill/>
          <a:ln>
            <a:miter lim="800000"/>
            <a:headEnd/>
            <a:tailEnd/>
          </a:ln>
        </p:spPr>
        <p:txBody>
          <a:bodyPr lIns="91397" tIns="45686" rIns="91397" bIns="45686"/>
          <a:lstStyle/>
          <a:p>
            <a:pPr>
              <a:buSzPct val="25000"/>
            </a:pPr>
            <a:fld id="{4FB14BE0-9D0C-4532-AF3A-FBA408EC449C}" type="slidenum">
              <a:rPr lang="en-US" altLang="zh-TW" smtClean="0">
                <a:solidFill>
                  <a:srgbClr val="000000"/>
                </a:solidFill>
                <a:ea typeface="新細明體" charset="-120"/>
                <a:sym typeface="Calibri" pitchFamily="34" charset="0"/>
              </a:rPr>
              <a:pPr>
                <a:buSzPct val="25000"/>
              </a:pPr>
              <a:t>65</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781965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fontAlgn="auto" hangingPunct="1">
              <a:spcAft>
                <a:spcPts val="0"/>
              </a:spcAft>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學校－</a:t>
            </a:r>
            <a:r>
              <a:rPr lang="zh-TW" altLang="en-US" b="1" dirty="0">
                <a:solidFill>
                  <a:srgbClr val="0000FF"/>
                </a:solidFill>
                <a:latin typeface="標楷體" panose="03000509000000000000" pitchFamily="65" charset="-120"/>
                <a:ea typeface="標楷體" panose="03000509000000000000" pitchFamily="65" charset="-120"/>
              </a:rPr>
              <a:t>形成討論對話的專業氛圍</a:t>
            </a:r>
            <a:endParaRPr lang="en-US" altLang="zh-TW" b="1" dirty="0">
              <a:solidFill>
                <a:srgbClr val="0000FF"/>
              </a:solidFill>
              <a:latin typeface="標楷體" panose="03000509000000000000" pitchFamily="65" charset="-120"/>
              <a:ea typeface="標楷體" panose="03000509000000000000" pitchFamily="65" charset="-120"/>
            </a:endParaRPr>
          </a:p>
          <a:p>
            <a:pPr eaLnBrk="1" fontAlgn="auto" hangingPunct="1">
              <a:spcAft>
                <a:spcPts val="0"/>
              </a:spcAft>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教師－</a:t>
            </a:r>
            <a:r>
              <a:rPr lang="zh-TW" altLang="en-US" b="1" dirty="0">
                <a:solidFill>
                  <a:srgbClr val="0000FF"/>
                </a:solidFill>
                <a:latin typeface="標楷體" panose="03000509000000000000" pitchFamily="65" charset="-120"/>
                <a:ea typeface="標楷體" panose="03000509000000000000" pitchFamily="65" charset="-120"/>
              </a:rPr>
              <a:t>成長專業多元並活化教學</a:t>
            </a:r>
            <a:endParaRPr lang="en-US" altLang="zh-TW" b="1" dirty="0">
              <a:solidFill>
                <a:srgbClr val="0000FF"/>
              </a:solidFill>
              <a:latin typeface="標楷體" panose="03000509000000000000" pitchFamily="65" charset="-120"/>
              <a:ea typeface="標楷體" panose="03000509000000000000" pitchFamily="65" charset="-120"/>
            </a:endParaRPr>
          </a:p>
          <a:p>
            <a:pPr eaLnBrk="1" fontAlgn="auto" hangingPunct="1">
              <a:spcAft>
                <a:spcPts val="0"/>
              </a:spcAft>
              <a:defRPr/>
            </a:pPr>
            <a:r>
              <a:rPr lang="zh-TW" altLang="en-US" b="1" dirty="0">
                <a:solidFill>
                  <a:srgbClr val="663300"/>
                </a:solidFill>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學生－</a:t>
            </a:r>
            <a:r>
              <a:rPr lang="zh-TW" altLang="en-US" b="1" dirty="0">
                <a:solidFill>
                  <a:srgbClr val="0000FF"/>
                </a:solidFill>
                <a:latin typeface="標楷體" panose="03000509000000000000" pitchFamily="65" charset="-120"/>
                <a:ea typeface="標楷體" panose="03000509000000000000" pitchFamily="65" charset="-120"/>
              </a:rPr>
              <a:t>願意並自主學習深化所學</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66</a:t>
            </a:fld>
            <a:endParaRPr lang="en-US" altLang="zh-TW"/>
          </a:p>
        </p:txBody>
      </p:sp>
    </p:spTree>
    <p:extLst>
      <p:ext uri="{BB962C8B-B14F-4D97-AF65-F5344CB8AC3E}">
        <p14:creationId xmlns:p14="http://schemas.microsoft.com/office/powerpoint/2010/main" val="20306225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67</a:t>
            </a:fld>
            <a:endParaRPr lang="en-US" altLang="zh-TW">
              <a:ea typeface="新細明體" charset="-120"/>
            </a:endParaRPr>
          </a:p>
        </p:txBody>
      </p:sp>
    </p:spTree>
    <p:extLst>
      <p:ext uri="{BB962C8B-B14F-4D97-AF65-F5344CB8AC3E}">
        <p14:creationId xmlns:p14="http://schemas.microsoft.com/office/powerpoint/2010/main" val="18681612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1" name="Shape 1046"/>
          <p:cNvSpPr>
            <a:spLocks noGrp="1"/>
          </p:cNvSpPr>
          <p:nvPr>
            <p:ph type="body" idx="1"/>
          </p:nvPr>
        </p:nvSpPr>
        <p:spPr>
          <a:noFill/>
        </p:spPr>
        <p:txBody>
          <a:bodyPr lIns="91297" tIns="91297" rIns="91297" bIns="91297"/>
          <a:lstStyle/>
          <a:p>
            <a:pPr eaLnBrk="1" hangingPunct="1">
              <a:spcBef>
                <a:spcPct val="0"/>
              </a:spcBef>
            </a:pPr>
            <a:endParaRPr lang="zh-TW" altLang="en-US"/>
          </a:p>
        </p:txBody>
      </p:sp>
      <p:sp>
        <p:nvSpPr>
          <p:cNvPr id="286722" name="Shape 1047"/>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256842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endParaRPr lang="en-US" altLang="zh-TW" dirty="0"/>
          </a:p>
          <a:p>
            <a:pPr eaLnBrk="1" hangingPunct="1">
              <a:defRPr/>
            </a:pPr>
            <a:endParaRPr lang="en-US" altLang="zh-TW" dirty="0"/>
          </a:p>
          <a:p>
            <a:pPr eaLnBrk="1" hangingPunct="1">
              <a:defRPr/>
            </a:pPr>
            <a:r>
              <a:rPr lang="en-US" altLang="zh-TW" dirty="0"/>
              <a:t>OECD</a:t>
            </a:r>
            <a:r>
              <a:rPr lang="zh-TW" altLang="en-US" dirty="0"/>
              <a:t> </a:t>
            </a:r>
            <a:r>
              <a:rPr lang="en-US" altLang="zh-TW" dirty="0"/>
              <a:t>2030</a:t>
            </a:r>
            <a:r>
              <a:rPr lang="zh-TW" altLang="en-US" dirty="0"/>
              <a:t>  連結</a:t>
            </a:r>
            <a:r>
              <a:rPr lang="en-US" altLang="zh-TW" dirty="0">
                <a:hlinkClick r:id="rId3"/>
              </a:rPr>
              <a:t>https://www.oecd.org/education/2030-project/</a:t>
            </a:r>
            <a:endParaRPr lang="zh-TW" altLang="en-US" dirty="0"/>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6</a:t>
            </a:fld>
            <a:endParaRPr lang="en-US" altLang="zh-TW">
              <a:ea typeface="新細明體" charset="-120"/>
            </a:endParaRPr>
          </a:p>
        </p:txBody>
      </p:sp>
    </p:spTree>
    <p:extLst>
      <p:ext uri="{BB962C8B-B14F-4D97-AF65-F5344CB8AC3E}">
        <p14:creationId xmlns:p14="http://schemas.microsoft.com/office/powerpoint/2010/main" val="15546238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8769" name="Shape 1058"/>
          <p:cNvSpPr>
            <a:spLocks noGrp="1"/>
          </p:cNvSpPr>
          <p:nvPr>
            <p:ph type="body" idx="1"/>
          </p:nvPr>
        </p:nvSpPr>
        <p:spPr>
          <a:noFill/>
        </p:spPr>
        <p:txBody>
          <a:bodyPr lIns="91297" tIns="91297" rIns="91297" bIns="91297"/>
          <a:lstStyle/>
          <a:p>
            <a:pPr eaLnBrk="1" hangingPunct="1">
              <a:spcBef>
                <a:spcPct val="0"/>
              </a:spcBef>
            </a:pPr>
            <a:endParaRPr lang="zh-TW" altLang="zh-TW"/>
          </a:p>
        </p:txBody>
      </p:sp>
      <p:sp>
        <p:nvSpPr>
          <p:cNvPr id="288770" name="Shape 105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p:spPr>
      </p:sp>
    </p:spTree>
    <p:extLst>
      <p:ext uri="{BB962C8B-B14F-4D97-AF65-F5344CB8AC3E}">
        <p14:creationId xmlns:p14="http://schemas.microsoft.com/office/powerpoint/2010/main" val="263960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0643" y="9427214"/>
            <a:ext cx="2945448" cy="497838"/>
          </a:xfrm>
          <a:prstGeom prst="rect">
            <a:avLst/>
          </a:prstGeom>
          <a:noFill/>
          <a:ln w="9525">
            <a:noFill/>
            <a:miter lim="800000"/>
            <a:headEnd/>
            <a:tailEnd/>
          </a:ln>
        </p:spPr>
        <p:txBody>
          <a:bodyPr lIns="91413" tIns="45705" rIns="91413" bIns="45705" anchor="b"/>
          <a:lstStyle/>
          <a:p>
            <a:pPr algn="r"/>
            <a:fld id="{D15F5E11-39FE-4ACE-8BBB-9003170607C1}" type="slidenum">
              <a:rPr kumimoji="0" lang="zh-TW" altLang="en-US" sz="1200">
                <a:latin typeface="Calibri" pitchFamily="34" charset="0"/>
              </a:rPr>
              <a:pPr algn="r"/>
              <a:t>7</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hyperlink" Target="http://12cur.naer.edu.tw/"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hyperlink" Target="https://cirn.moe.edu.tw/"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http://203.64.159.95/12basic/12basic/index.php?p=0" TargetMode="External"/><Relationship Id="rId2" Type="http://schemas.openxmlformats.org/officeDocument/2006/relationships/notesSlide" Target="../notesSlides/notesSlide62.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8" Type="http://schemas.openxmlformats.org/officeDocument/2006/relationships/hyperlink" Target="http://www.hnes.ylc.edu.tw/web/?scrw=1536&amp;if=end" TargetMode="External"/><Relationship Id="rId13" Type="http://schemas.openxmlformats.org/officeDocument/2006/relationships/hyperlink" Target="http://www.tcjh.ntpc.edu.tw/" TargetMode="External"/><Relationship Id="rId18" Type="http://schemas.openxmlformats.org/officeDocument/2006/relationships/hyperlink" Target="http://www.fkjh.hcc.edu.tw/" TargetMode="External"/><Relationship Id="rId3" Type="http://schemas.openxmlformats.org/officeDocument/2006/relationships/image" Target="../media/image34.png"/><Relationship Id="rId21" Type="http://schemas.openxmlformats.org/officeDocument/2006/relationships/hyperlink" Target="http://www.fbjh.hlc.edu.tw/" TargetMode="External"/><Relationship Id="rId7" Type="http://schemas.openxmlformats.org/officeDocument/2006/relationships/hyperlink" Target="https://sites.google.com/site/newjhanghu/" TargetMode="External"/><Relationship Id="rId12" Type="http://schemas.openxmlformats.org/officeDocument/2006/relationships/hyperlink" Target="http://www.thjh.tp.edu.tw/" TargetMode="External"/><Relationship Id="rId17" Type="http://schemas.openxmlformats.org/officeDocument/2006/relationships/hyperlink" Target="http://www.gwjh.hc.edu.tw/default_page.asp" TargetMode="External"/><Relationship Id="rId2" Type="http://schemas.openxmlformats.org/officeDocument/2006/relationships/notesSlide" Target="../notesSlides/notesSlide63.xml"/><Relationship Id="rId16" Type="http://schemas.openxmlformats.org/officeDocument/2006/relationships/hyperlink" Target="https://www.jhjhs.ntpc.edu.tw/" TargetMode="External"/><Relationship Id="rId20" Type="http://schemas.openxmlformats.org/officeDocument/2006/relationships/hyperlink" Target="http://www.fyjh.hlc.edu.tw/" TargetMode="External"/><Relationship Id="rId1" Type="http://schemas.openxmlformats.org/officeDocument/2006/relationships/slideLayout" Target="../slideLayouts/slideLayout14.xml"/><Relationship Id="rId6" Type="http://schemas.openxmlformats.org/officeDocument/2006/relationships/hyperlink" Target="http://www.dres.tc.edu.tw/" TargetMode="External"/><Relationship Id="rId11" Type="http://schemas.openxmlformats.org/officeDocument/2006/relationships/hyperlink" Target="http://www.efs.hlc.edu.tw/" TargetMode="External"/><Relationship Id="rId5" Type="http://schemas.openxmlformats.org/officeDocument/2006/relationships/hyperlink" Target="http://www3.lsps.hc.edu.tw/front/index.html" TargetMode="External"/><Relationship Id="rId15" Type="http://schemas.openxmlformats.org/officeDocument/2006/relationships/hyperlink" Target="http://www.hcjhs.ntpc.edu.tw/default_page.asp" TargetMode="External"/><Relationship Id="rId23" Type="http://schemas.openxmlformats.org/officeDocument/2006/relationships/hyperlink" Target="http://www.fsjh.kh.edu.tw/main.htm" TargetMode="External"/><Relationship Id="rId10" Type="http://schemas.openxmlformats.org/officeDocument/2006/relationships/hyperlink" Target="http://web.chps.ptc.edu.tw/" TargetMode="External"/><Relationship Id="rId19" Type="http://schemas.openxmlformats.org/officeDocument/2006/relationships/hyperlink" Target="http://www.fles.hlc.edu.tw/" TargetMode="External"/><Relationship Id="rId4" Type="http://schemas.openxmlformats.org/officeDocument/2006/relationships/hyperlink" Target="http://www.tykjh.ntpc.edu.tw/default_page.asp" TargetMode="External"/><Relationship Id="rId9" Type="http://schemas.openxmlformats.org/officeDocument/2006/relationships/hyperlink" Target="https://www.bdes.tn.edu.tw/" TargetMode="External"/><Relationship Id="rId14" Type="http://schemas.openxmlformats.org/officeDocument/2006/relationships/hyperlink" Target="http://www.chjh.ntpc.edu.tw/default_page.asp" TargetMode="External"/><Relationship Id="rId22" Type="http://schemas.openxmlformats.org/officeDocument/2006/relationships/hyperlink" Target="http://www.tcsh.hlc.edu.tw/"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35.emf"/><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6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a:stretch>
        </a:blipFill>
        <a:effectLst/>
      </p:bgPr>
    </p:bg>
    <p:spTree>
      <p:nvGrpSpPr>
        <p:cNvPr id="1" name=""/>
        <p:cNvGrpSpPr/>
        <p:nvPr/>
      </p:nvGrpSpPr>
      <p:grpSpPr>
        <a:xfrm>
          <a:off x="0" y="0"/>
          <a:ext cx="0" cy="0"/>
          <a:chOff x="0" y="0"/>
          <a:chExt cx="0" cy="0"/>
        </a:xfrm>
      </p:grpSpPr>
      <p:sp>
        <p:nvSpPr>
          <p:cNvPr id="9" name="矩形 8"/>
          <p:cNvSpPr/>
          <p:nvPr/>
        </p:nvSpPr>
        <p:spPr>
          <a:xfrm>
            <a:off x="1475656" y="3429000"/>
            <a:ext cx="6429420"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zh-TW" altLang="en-US" sz="2800" b="1" spc="150" dirty="0">
                <a:ln w="11430"/>
                <a:solidFill>
                  <a:srgbClr val="C00000"/>
                </a:solidFill>
                <a:latin typeface="微軟正黑體" pitchFamily="34" charset="-120"/>
                <a:ea typeface="微軟正黑體" pitchFamily="34" charset="-120"/>
              </a:rPr>
              <a:t>（</a:t>
            </a:r>
            <a:r>
              <a:rPr lang="zh-TW" altLang="en-US" sz="2800" b="1" spc="150" dirty="0">
                <a:ln w="11430"/>
                <a:solidFill>
                  <a:srgbClr val="C00000"/>
                </a:solidFill>
                <a:latin typeface="微軟正黑體" pitchFamily="34" charset="-120"/>
                <a:ea typeface="微軟正黑體" pitchFamily="34" charset="-120"/>
                <a:cs typeface="Arial" pitchFamily="34" charset="0"/>
              </a:rPr>
              <a:t>國民中小學階段公播版</a:t>
            </a:r>
            <a:r>
              <a:rPr lang="en-US" altLang="zh-TW" sz="2800" b="1" spc="150" dirty="0">
                <a:ln w="11430"/>
                <a:solidFill>
                  <a:srgbClr val="C00000"/>
                </a:solidFill>
                <a:latin typeface="微軟正黑體" pitchFamily="34" charset="-120"/>
                <a:ea typeface="微軟正黑體" pitchFamily="34" charset="-120"/>
                <a:cs typeface="Arial" pitchFamily="34" charset="0"/>
              </a:rPr>
              <a:t>—</a:t>
            </a:r>
            <a:r>
              <a:rPr lang="zh-TW" altLang="en-US" sz="2800" b="1" spc="150" dirty="0">
                <a:ln w="11430"/>
                <a:solidFill>
                  <a:srgbClr val="C00000"/>
                </a:solidFill>
                <a:latin typeface="微軟正黑體" pitchFamily="34" charset="-120"/>
                <a:ea typeface="微軟正黑體" pitchFamily="34" charset="-120"/>
                <a:cs typeface="Arial" pitchFamily="34" charset="0"/>
              </a:rPr>
              <a:t>完整篇）</a:t>
            </a:r>
            <a:endParaRPr lang="zh-TW" altLang="en-US" sz="2800" b="1" spc="150" dirty="0">
              <a:ln w="11430"/>
              <a:solidFill>
                <a:srgbClr val="C00000"/>
              </a:solidFill>
              <a:latin typeface="Arial" pitchFamily="34" charset="0"/>
              <a:ea typeface="新細明體" pitchFamily="18" charset="-120"/>
            </a:endParaRPr>
          </a:p>
        </p:txBody>
      </p:sp>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第七版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9206"/>
            <a:ext cx="2003268" cy="20287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5" name="文字方塊 10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9126" y="2809087"/>
            <a:ext cx="3707468" cy="1929725"/>
          </a:xfrm>
          <a:prstGeom prst="roundRect">
            <a:avLst>
              <a:gd name="adj" fmla="val 5645"/>
            </a:avLst>
          </a:prstGeom>
          <a:solidFill>
            <a:srgbClr val="FFF3E0"/>
          </a:solidFill>
          <a:ln w="38100" cap="rnd">
            <a:noFill/>
          </a:ln>
        </p:spPr>
        <p:txBody>
          <a:bodyPr rtlCol="0" anchor="ctr"/>
          <a:lstStyle/>
          <a:p>
            <a:pPr algn="ctr"/>
            <a:endParaRPr lang="zh-TW" altLang="en-US"/>
          </a:p>
        </p:txBody>
      </p:sp>
      <p:sp>
        <p:nvSpPr>
          <p:cNvPr id="2" name="圓角矩形 1"/>
          <p:cNvSpPr/>
          <p:nvPr/>
        </p:nvSpPr>
        <p:spPr>
          <a:xfrm>
            <a:off x="1187623" y="3318784"/>
            <a:ext cx="3960441" cy="599829"/>
          </a:xfrm>
          <a:prstGeom prst="roundRect">
            <a:avLst/>
          </a:prstGeom>
          <a:solidFill>
            <a:srgbClr val="FFF3E0"/>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E65100"/>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肆、政府層級的整備與推動</a:t>
            </a:r>
          </a:p>
        </p:txBody>
      </p:sp>
      <p:sp>
        <p:nvSpPr>
          <p:cNvPr id="28" name="文字方塊 27"/>
          <p:cNvSpPr txBox="1"/>
          <p:nvPr/>
        </p:nvSpPr>
        <p:spPr>
          <a:xfrm>
            <a:off x="1293955" y="5372908"/>
            <a:ext cx="521036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伍、學校實踐新課綱的第一哩路</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pic>
        <p:nvPicPr>
          <p:cNvPr id="87" name="圖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011038"/>
            <a:ext cx="1132965" cy="1147368"/>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381271" y="2960401"/>
            <a:ext cx="3223178" cy="172354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一、新課綱研修機制</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二、總綱公布</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三、十二年國民基本</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教育課程綱要</a:t>
            </a:r>
          </a:p>
        </p:txBody>
      </p:sp>
      <p:grpSp>
        <p:nvGrpSpPr>
          <p:cNvPr id="54" name="群組 53"/>
          <p:cNvGrpSpPr/>
          <p:nvPr/>
        </p:nvGrpSpPr>
        <p:grpSpPr>
          <a:xfrm>
            <a:off x="6727054" y="5040739"/>
            <a:ext cx="1051764" cy="1324950"/>
            <a:chOff x="5824492" y="2760936"/>
            <a:chExt cx="2627381" cy="3309818"/>
          </a:xfrm>
        </p:grpSpPr>
        <p:grpSp>
          <p:nvGrpSpPr>
            <p:cNvPr id="55" name="群組 54"/>
            <p:cNvGrpSpPr/>
            <p:nvPr/>
          </p:nvGrpSpPr>
          <p:grpSpPr>
            <a:xfrm>
              <a:off x="5824492" y="2760936"/>
              <a:ext cx="2627381" cy="1690147"/>
              <a:chOff x="5771788" y="3043525"/>
              <a:chExt cx="514470" cy="294608"/>
            </a:xfrm>
            <a:solidFill>
              <a:srgbClr val="FFB74D"/>
            </a:solidFill>
            <a:effectLst>
              <a:outerShdw blurRad="50800" dist="38100" dir="5400000" algn="t" rotWithShape="0">
                <a:prstClr val="black">
                  <a:alpha val="20000"/>
                </a:prstClr>
              </a:outerShdw>
            </a:effectLst>
          </p:grpSpPr>
          <p:grpSp>
            <p:nvGrpSpPr>
              <p:cNvPr id="90" name="群組 89"/>
              <p:cNvGrpSpPr/>
              <p:nvPr/>
            </p:nvGrpSpPr>
            <p:grpSpPr>
              <a:xfrm>
                <a:off x="5771788" y="3043525"/>
                <a:ext cx="514470" cy="294608"/>
                <a:chOff x="1475656" y="2780928"/>
                <a:chExt cx="6248400" cy="3578101"/>
              </a:xfrm>
              <a:grpFill/>
            </p:grpSpPr>
            <p:sp>
              <p:nvSpPr>
                <p:cNvPr id="99" name="手繪多邊形 98"/>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手繪多邊形 99"/>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手繪多邊形 100"/>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865134" y="3120178"/>
                <a:ext cx="93421" cy="142489"/>
                <a:chOff x="5865134" y="3120178"/>
                <a:chExt cx="93421" cy="142489"/>
              </a:xfrm>
              <a:grpFill/>
            </p:grpSpPr>
            <p:sp>
              <p:nvSpPr>
                <p:cNvPr id="96" name="圓角矩形 95"/>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圓角矩形 96"/>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8" name="圓角矩形 97"/>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flipH="1">
                <a:off x="6096665" y="3116784"/>
                <a:ext cx="93421" cy="142489"/>
                <a:chOff x="5865134" y="3120178"/>
                <a:chExt cx="93421" cy="142489"/>
              </a:xfrm>
              <a:grpFill/>
            </p:grpSpPr>
            <p:sp>
              <p:nvSpPr>
                <p:cNvPr id="93" name="圓角矩形 92"/>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圓角矩形 93"/>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圓角矩形 94"/>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58" name="群組 57"/>
            <p:cNvGrpSpPr/>
            <p:nvPr/>
          </p:nvGrpSpPr>
          <p:grpSpPr>
            <a:xfrm flipH="1">
              <a:off x="7256192" y="4036333"/>
              <a:ext cx="760927" cy="2034421"/>
              <a:chOff x="8017743" y="1806754"/>
              <a:chExt cx="760927" cy="2034421"/>
            </a:xfrm>
            <a:solidFill>
              <a:srgbClr val="FFB74D"/>
            </a:solidFill>
          </p:grpSpPr>
          <p:grpSp>
            <p:nvGrpSpPr>
              <p:cNvPr id="59" name="群組 58"/>
              <p:cNvGrpSpPr/>
              <p:nvPr/>
            </p:nvGrpSpPr>
            <p:grpSpPr>
              <a:xfrm rot="19621599">
                <a:off x="8124860" y="1806754"/>
                <a:ext cx="653810" cy="1168618"/>
                <a:chOff x="-171537" y="3056620"/>
                <a:chExt cx="2038340" cy="3643323"/>
              </a:xfrm>
              <a:grpFill/>
            </p:grpSpPr>
            <p:sp>
              <p:nvSpPr>
                <p:cNvPr id="83" name="甜甜圈 8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4" name="圓角矩形 8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5" name="橢圓 8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矩形 8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矩形 87"/>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0" name="群組 59"/>
              <p:cNvGrpSpPr/>
              <p:nvPr/>
            </p:nvGrpSpPr>
            <p:grpSpPr>
              <a:xfrm flipH="1">
                <a:off x="8017743" y="2598850"/>
                <a:ext cx="548076" cy="1242325"/>
                <a:chOff x="9890871" y="2661512"/>
                <a:chExt cx="1591112" cy="3606576"/>
              </a:xfrm>
              <a:grpFill/>
            </p:grpSpPr>
            <p:sp>
              <p:nvSpPr>
                <p:cNvPr id="61" name="流程圖: 接點 6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圓角矩形 7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Tree>
    <p:extLst>
      <p:ext uri="{BB962C8B-B14F-4D97-AF65-F5344CB8AC3E}">
        <p14:creationId xmlns:p14="http://schemas.microsoft.com/office/powerpoint/2010/main" val="3466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dirty="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dirty="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6070" y="3012570"/>
            <a:ext cx="5057775" cy="2308324"/>
          </a:xfrm>
          <a:prstGeom prst="rect">
            <a:avLst/>
          </a:prstGeom>
        </p:spPr>
        <p:txBody>
          <a:bodyPr>
            <a:spAutoFit/>
          </a:bodyPr>
          <a:lstStyle/>
          <a:p>
            <a:pPr algn="just" eaLnBrk="0" hangingPunct="0">
              <a:spcBef>
                <a:spcPts val="1200"/>
              </a:spcBef>
              <a:buClr>
                <a:srgbClr val="C00000"/>
              </a:buClr>
              <a:defRPr/>
            </a:pPr>
            <a:r>
              <a:rPr lang="zh-TW" altLang="en-US" sz="2400" dirty="0">
                <a:latin typeface="微軟正黑體" panose="020B0604030504040204" pitchFamily="34" charset="-120"/>
                <a:ea typeface="微軟正黑體" panose="020B0604030504040204" pitchFamily="34" charset="-120"/>
              </a:rPr>
              <a:t>另於</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日宣布：</a:t>
            </a:r>
            <a:endParaRPr lang="en-US" altLang="zh-TW" sz="2400" dirty="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dirty="0">
                <a:latin typeface="微軟正黑體" panose="020B0604030504040204" pitchFamily="34" charset="-120"/>
                <a:ea typeface="微軟正黑體" panose="020B0604030504040204" pitchFamily="34" charset="-120"/>
              </a:rPr>
              <a:t>原訂自</a:t>
            </a:r>
            <a:r>
              <a:rPr lang="en-US" altLang="zh-TW" sz="2400" dirty="0">
                <a:latin typeface="微軟正黑體" panose="020B0604030504040204" pitchFamily="34" charset="-120"/>
                <a:ea typeface="微軟正黑體" panose="020B0604030504040204" pitchFamily="34" charset="-120"/>
              </a:rPr>
              <a:t>107</a:t>
            </a:r>
            <a:r>
              <a:rPr lang="zh-TW" altLang="en-US" sz="2400" dirty="0">
                <a:latin typeface="微軟正黑體" panose="020B0604030504040204" pitchFamily="34" charset="-120"/>
                <a:ea typeface="微軟正黑體" panose="020B0604030504040204" pitchFamily="34" charset="-120"/>
              </a:rPr>
              <a:t>學年度起，</a:t>
            </a:r>
            <a:endParaRPr lang="en-US" altLang="zh-TW" sz="2400" dirty="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dirty="0">
                <a:latin typeface="微軟正黑體" panose="020B0604030504040204" pitchFamily="34" charset="-120"/>
                <a:ea typeface="微軟正黑體" panose="020B0604030504040204" pitchFamily="34" charset="-120"/>
              </a:rPr>
              <a:t>調整至</a:t>
            </a:r>
            <a:r>
              <a:rPr lang="en-US" altLang="zh-TW" sz="2400" dirty="0">
                <a:latin typeface="微軟正黑體" pitchFamily="34" charset="-120"/>
                <a:ea typeface="微軟正黑體" pitchFamily="34" charset="-120"/>
              </a:rPr>
              <a:t>108</a:t>
            </a:r>
            <a:r>
              <a:rPr lang="zh-TW" altLang="en-US" sz="2400" dirty="0">
                <a:latin typeface="微軟正黑體" pitchFamily="34" charset="-120"/>
                <a:ea typeface="微軟正黑體" pitchFamily="34" charset="-120"/>
              </a:rPr>
              <a:t>學年度</a:t>
            </a:r>
            <a:endParaRPr lang="en-US" altLang="zh-TW" sz="2400" dirty="0">
              <a:latin typeface="微軟正黑體" pitchFamily="34" charset="-120"/>
              <a:ea typeface="微軟正黑體" pitchFamily="34" charset="-120"/>
            </a:endParaRPr>
          </a:p>
          <a:p>
            <a:pPr eaLnBrk="0" hangingPunct="0">
              <a:spcBef>
                <a:spcPts val="0"/>
              </a:spcBef>
              <a:buClr>
                <a:srgbClr val="C00000"/>
              </a:buClr>
              <a:defRPr/>
            </a:pPr>
            <a:r>
              <a:rPr lang="zh-TW" altLang="en-US" sz="2400" dirty="0">
                <a:latin typeface="微軟正黑體" pitchFamily="34" charset="-120"/>
                <a:ea typeface="微軟正黑體" pitchFamily="34" charset="-120"/>
              </a:rPr>
              <a:t>從國民小學、國民中學</a:t>
            </a:r>
            <a:endParaRPr lang="en-US" altLang="zh-TW" sz="2400" dirty="0">
              <a:latin typeface="微軟正黑體" pitchFamily="34" charset="-120"/>
              <a:ea typeface="微軟正黑體" pitchFamily="34" charset="-120"/>
            </a:endParaRPr>
          </a:p>
          <a:p>
            <a:pPr eaLnBrk="0" hangingPunct="0">
              <a:spcBef>
                <a:spcPts val="0"/>
              </a:spcBef>
              <a:buClr>
                <a:srgbClr val="C00000"/>
              </a:buClr>
              <a:defRPr/>
            </a:pPr>
            <a:r>
              <a:rPr lang="zh-TW" altLang="en-US" sz="2400" dirty="0">
                <a:latin typeface="微軟正黑體" pitchFamily="34" charset="-120"/>
                <a:ea typeface="微軟正黑體" pitchFamily="34" charset="-120"/>
              </a:rPr>
              <a:t>及高級中等學校一年級起，</a:t>
            </a:r>
            <a:endParaRPr lang="en-US" altLang="zh-TW" sz="2400" dirty="0">
              <a:latin typeface="微軟正黑體" pitchFamily="34" charset="-120"/>
              <a:ea typeface="微軟正黑體" pitchFamily="34" charset="-120"/>
            </a:endParaRPr>
          </a:p>
          <a:p>
            <a:pPr eaLnBrk="0" hangingPunct="0">
              <a:spcBef>
                <a:spcPts val="0"/>
              </a:spcBef>
              <a:buClr>
                <a:srgbClr val="C00000"/>
              </a:buClr>
              <a:defRPr/>
            </a:pPr>
            <a:r>
              <a:rPr lang="zh-TW" altLang="en-US" sz="2400" dirty="0">
                <a:latin typeface="微軟正黑體" pitchFamily="34" charset="-120"/>
                <a:ea typeface="微軟正黑體" pitchFamily="34" charset="-120"/>
              </a:rPr>
              <a:t>逐年實施</a:t>
            </a:r>
            <a:endParaRPr lang="en-US" altLang="zh-TW" sz="2400" dirty="0">
              <a:latin typeface="微軟正黑體" pitchFamily="34" charset="-120"/>
              <a:ea typeface="微軟正黑體" pitchFamily="34" charset="-120"/>
            </a:endParaRPr>
          </a:p>
        </p:txBody>
      </p:sp>
      <p:grpSp>
        <p:nvGrpSpPr>
          <p:cNvPr id="2" name="群組 1"/>
          <p:cNvGrpSpPr/>
          <p:nvPr/>
        </p:nvGrpSpPr>
        <p:grpSpPr>
          <a:xfrm>
            <a:off x="5247793" y="1700807"/>
            <a:ext cx="3417711" cy="4838973"/>
            <a:chOff x="5867097" y="2577651"/>
            <a:chExt cx="2798407" cy="3962130"/>
          </a:xfrm>
        </p:grpSpPr>
        <p:pic>
          <p:nvPicPr>
            <p:cNvPr id="48131"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097" y="2577651"/>
              <a:ext cx="2798407" cy="3962130"/>
            </a:xfrm>
            <a:prstGeom prst="roundRect">
              <a:avLst>
                <a:gd name="adj" fmla="val 8594"/>
              </a:avLst>
            </a:prstGeom>
            <a:solidFill>
              <a:srgbClr val="FFFFFF">
                <a:shade val="85000"/>
              </a:srgbClr>
            </a:solidFill>
            <a:ln>
              <a:noFill/>
            </a:ln>
            <a:effectLst/>
          </p:spPr>
        </p:pic>
        <p:pic>
          <p:nvPicPr>
            <p:cNvPr id="33" name="圖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51452" t="12517" r="9951" b="58404"/>
            <a:stretch/>
          </p:blipFill>
          <p:spPr bwMode="auto">
            <a:xfrm>
              <a:off x="7236296" y="3060530"/>
              <a:ext cx="1080120" cy="1152128"/>
            </a:xfrm>
            <a:prstGeom prst="roundRect">
              <a:avLst>
                <a:gd name="adj" fmla="val 0"/>
              </a:avLst>
            </a:prstGeom>
            <a:solidFill>
              <a:srgbClr val="FFFFFF">
                <a:shade val="85000"/>
              </a:srgbClr>
            </a:solidFill>
            <a:ln>
              <a:noFill/>
            </a:ln>
            <a:effectLst/>
          </p:spPr>
        </p:pic>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12</a:t>
            </a:fld>
            <a:endParaRPr lang="zh-TW" altLang="en-US"/>
          </a:p>
        </p:txBody>
      </p:sp>
      <p:sp>
        <p:nvSpPr>
          <p:cNvPr id="3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二、新課綱公布</a:t>
            </a:r>
          </a:p>
        </p:txBody>
      </p:sp>
      <p:sp>
        <p:nvSpPr>
          <p:cNvPr id="37" name="矩形 36"/>
          <p:cNvSpPr/>
          <p:nvPr/>
        </p:nvSpPr>
        <p:spPr>
          <a:xfrm>
            <a:off x="193340" y="1875051"/>
            <a:ext cx="5463236" cy="830997"/>
          </a:xfrm>
          <a:prstGeom prst="rect">
            <a:avLst/>
          </a:prstGeom>
        </p:spPr>
        <p:txBody>
          <a:bodyPr wrap="square">
            <a:spAutoFit/>
          </a:bodyPr>
          <a:lstStyle/>
          <a:p>
            <a:pPr defTabSz="1600200">
              <a:spcAft>
                <a:spcPct val="35000"/>
              </a:spcAft>
              <a:defRPr/>
            </a:pPr>
            <a:r>
              <a:rPr lang="zh-TW" altLang="en-US" sz="2400" dirty="0">
                <a:latin typeface="微軟正黑體" pitchFamily="34" charset="-120"/>
                <a:ea typeface="微軟正黑體" pitchFamily="34" charset="-120"/>
                <a:cs typeface="Times New Roman" pitchFamily="18" charset="0"/>
              </a:rPr>
              <a:t>十二年國民基本教育課程綱要總綱</a:t>
            </a:r>
            <a:br>
              <a:rPr lang="zh-TW" altLang="en-US"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原已於</a:t>
            </a:r>
            <a:r>
              <a:rPr lang="en-US" altLang="zh-TW" sz="2400" dirty="0">
                <a:latin typeface="微軟正黑體" pitchFamily="34" charset="-120"/>
                <a:ea typeface="微軟正黑體" pitchFamily="34" charset="-120"/>
                <a:cs typeface="Times New Roman" pitchFamily="18" charset="0"/>
              </a:rPr>
              <a:t>103</a:t>
            </a:r>
            <a:r>
              <a:rPr lang="zh-TW" altLang="en-US" sz="2400" dirty="0">
                <a:latin typeface="微軟正黑體" pitchFamily="34" charset="-120"/>
                <a:ea typeface="微軟正黑體" pitchFamily="34" charset="-120"/>
                <a:cs typeface="Times New Roman" pitchFamily="18" charset="0"/>
              </a:rPr>
              <a:t>年</a:t>
            </a:r>
            <a:r>
              <a:rPr lang="en-US" altLang="zh-TW" sz="2400" dirty="0">
                <a:latin typeface="微軟正黑體" pitchFamily="34" charset="-120"/>
                <a:ea typeface="微軟正黑體" pitchFamily="34" charset="-120"/>
                <a:cs typeface="Times New Roman" pitchFamily="18" charset="0"/>
              </a:rPr>
              <a:t>11</a:t>
            </a:r>
            <a:r>
              <a:rPr lang="zh-TW" altLang="en-US" sz="2400" dirty="0">
                <a:latin typeface="微軟正黑體" pitchFamily="34" charset="-120"/>
                <a:ea typeface="微軟正黑體" pitchFamily="34" charset="-120"/>
                <a:cs typeface="Times New Roman" pitchFamily="18" charset="0"/>
              </a:rPr>
              <a:t>月</a:t>
            </a:r>
            <a:r>
              <a:rPr lang="en-US" altLang="zh-TW" sz="2400" dirty="0">
                <a:latin typeface="微軟正黑體" pitchFamily="34" charset="-120"/>
                <a:ea typeface="微軟正黑體" pitchFamily="34" charset="-120"/>
                <a:cs typeface="Times New Roman" pitchFamily="18" charset="0"/>
              </a:rPr>
              <a:t>28</a:t>
            </a:r>
            <a:r>
              <a:rPr lang="zh-TW" altLang="en-US" sz="2400" dirty="0">
                <a:latin typeface="微軟正黑體" pitchFamily="34" charset="-120"/>
                <a:ea typeface="微軟正黑體" pitchFamily="34" charset="-120"/>
                <a:cs typeface="Times New Roman" pitchFamily="18" charset="0"/>
              </a:rPr>
              <a:t>日由教育部發布</a:t>
            </a:r>
          </a:p>
        </p:txBody>
      </p:sp>
      <p:grpSp>
        <p:nvGrpSpPr>
          <p:cNvPr id="24" name="群組 23"/>
          <p:cNvGrpSpPr/>
          <p:nvPr/>
        </p:nvGrpSpPr>
        <p:grpSpPr>
          <a:xfrm flipH="1">
            <a:off x="4556339" y="5312053"/>
            <a:ext cx="726613" cy="1221710"/>
            <a:chOff x="3457972" y="1196752"/>
            <a:chExt cx="2895227" cy="4867968"/>
          </a:xfrm>
          <a:solidFill>
            <a:srgbClr val="2196F3"/>
          </a:solidFill>
        </p:grpSpPr>
        <p:sp>
          <p:nvSpPr>
            <p:cNvPr id="25" name="流程圖: 接點 24"/>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4818278"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3457972" y="2264172"/>
              <a:ext cx="1591573" cy="453107"/>
              <a:chOff x="723609" y="2530960"/>
              <a:chExt cx="1591573" cy="453107"/>
            </a:xfrm>
            <a:grpFill/>
          </p:grpSpPr>
          <p:sp>
            <p:nvSpPr>
              <p:cNvPr id="31" name="圓角矩形 3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2444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grpSp>
        <p:nvGrpSpPr>
          <p:cNvPr id="26" name="群組 25"/>
          <p:cNvGrpSpPr/>
          <p:nvPr/>
        </p:nvGrpSpPr>
        <p:grpSpPr>
          <a:xfrm>
            <a:off x="788704" y="1879438"/>
            <a:ext cx="7282249" cy="4170127"/>
            <a:chOff x="1475656" y="2780928"/>
            <a:chExt cx="6248400" cy="3578101"/>
          </a:xfrm>
        </p:grpSpPr>
        <p:sp>
          <p:nvSpPr>
            <p:cNvPr id="27" name="手繪多邊形 26"/>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手繪多邊形 27"/>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手繪多邊形 28"/>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矩形 29"/>
            <p:cNvSpPr/>
            <p:nvPr/>
          </p:nvSpPr>
          <p:spPr>
            <a:xfrm>
              <a:off x="1991230" y="3656060"/>
              <a:ext cx="2808312" cy="1800489"/>
            </a:xfrm>
            <a:prstGeom prst="rect">
              <a:avLst/>
            </a:prstGeom>
          </p:spPr>
          <p:txBody>
            <a:bodyPr wrap="square">
              <a:spAutoFit/>
            </a:bodyPr>
            <a:lstStyle/>
            <a:p>
              <a:pPr>
                <a:lnSpc>
                  <a:spcPts val="4000"/>
                </a:lnSpc>
              </a:pPr>
              <a:r>
                <a:rPr lang="zh-TW" altLang="en-US" sz="2800" dirty="0">
                  <a:latin typeface="微軟正黑體" panose="020B0604030504040204" pitchFamily="34" charset="-120"/>
                  <a:ea typeface="微軟正黑體" panose="020B0604030504040204" pitchFamily="34" charset="-120"/>
                </a:rPr>
                <a:t>壹、修訂背景</a:t>
              </a:r>
            </a:p>
            <a:p>
              <a:pPr>
                <a:lnSpc>
                  <a:spcPts val="4000"/>
                </a:lnSpc>
              </a:pPr>
              <a:r>
                <a:rPr lang="zh-TW" altLang="en-US" sz="2800" dirty="0">
                  <a:latin typeface="微軟正黑體" panose="020B0604030504040204" pitchFamily="34" charset="-120"/>
                  <a:ea typeface="微軟正黑體" panose="020B0604030504040204" pitchFamily="34" charset="-120"/>
                </a:rPr>
                <a:t>貳、基本理念</a:t>
              </a:r>
            </a:p>
            <a:p>
              <a:pPr>
                <a:lnSpc>
                  <a:spcPts val="4000"/>
                </a:lnSpc>
              </a:pPr>
              <a:r>
                <a:rPr lang="zh-TW" altLang="en-US" sz="2800" dirty="0">
                  <a:latin typeface="微軟正黑體" panose="020B0604030504040204" pitchFamily="34" charset="-120"/>
                  <a:ea typeface="微軟正黑體" panose="020B0604030504040204" pitchFamily="34" charset="-120"/>
                </a:rPr>
                <a:t>参、課程目標</a:t>
              </a:r>
            </a:p>
            <a:p>
              <a:pPr>
                <a:lnSpc>
                  <a:spcPts val="4000"/>
                </a:lnSpc>
              </a:pPr>
              <a:r>
                <a:rPr lang="zh-TW" altLang="en-US" sz="2800" dirty="0">
                  <a:latin typeface="微軟正黑體" panose="020B0604030504040204" pitchFamily="34" charset="-120"/>
                  <a:ea typeface="微軟正黑體" panose="020B0604030504040204" pitchFamily="34" charset="-120"/>
                </a:rPr>
                <a:t>肆、核心素養</a:t>
              </a:r>
            </a:p>
          </p:txBody>
        </p:sp>
        <p:sp>
          <p:nvSpPr>
            <p:cNvPr id="31" name="矩形 30"/>
            <p:cNvSpPr/>
            <p:nvPr/>
          </p:nvSpPr>
          <p:spPr>
            <a:xfrm>
              <a:off x="4875465" y="3644352"/>
              <a:ext cx="2808312" cy="1800489"/>
            </a:xfrm>
            <a:prstGeom prst="rect">
              <a:avLst/>
            </a:prstGeom>
          </p:spPr>
          <p:txBody>
            <a:bodyPr wrap="square">
              <a:spAutoFit/>
            </a:bodyPr>
            <a:lstStyle/>
            <a:p>
              <a:pPr>
                <a:lnSpc>
                  <a:spcPts val="4000"/>
                </a:lnSpc>
              </a:pPr>
              <a:r>
                <a:rPr lang="zh-TW" altLang="en-US" sz="2800">
                  <a:latin typeface="微軟正黑體" panose="020B0604030504040204" pitchFamily="34" charset="-120"/>
                  <a:ea typeface="微軟正黑體" panose="020B0604030504040204" pitchFamily="34" charset="-120"/>
                </a:rPr>
                <a:t>伍、學習階段</a:t>
              </a:r>
            </a:p>
            <a:p>
              <a:pPr>
                <a:lnSpc>
                  <a:spcPts val="4000"/>
                </a:lnSpc>
              </a:pPr>
              <a:r>
                <a:rPr lang="zh-TW" altLang="en-US" sz="2800">
                  <a:latin typeface="微軟正黑體" panose="020B0604030504040204" pitchFamily="34" charset="-120"/>
                  <a:ea typeface="微軟正黑體" panose="020B0604030504040204" pitchFamily="34" charset="-120"/>
                </a:rPr>
                <a:t>陸、課程架構</a:t>
              </a:r>
            </a:p>
            <a:p>
              <a:pPr>
                <a:lnSpc>
                  <a:spcPts val="4000"/>
                </a:lnSpc>
              </a:pPr>
              <a:r>
                <a:rPr lang="zh-TW" altLang="en-US" sz="2800">
                  <a:latin typeface="微軟正黑體" panose="020B0604030504040204" pitchFamily="34" charset="-120"/>
                  <a:ea typeface="微軟正黑體" panose="020B0604030504040204" pitchFamily="34" charset="-120"/>
                </a:rPr>
                <a:t>柒、實施要點</a:t>
              </a:r>
            </a:p>
            <a:p>
              <a:pPr>
                <a:lnSpc>
                  <a:spcPts val="4000"/>
                </a:lnSpc>
              </a:pPr>
              <a:r>
                <a:rPr lang="zh-TW" altLang="en-US" sz="2800">
                  <a:latin typeface="微軟正黑體" panose="020B0604030504040204" pitchFamily="34" charset="-120"/>
                  <a:ea typeface="微軟正黑體" panose="020B0604030504040204" pitchFamily="34" charset="-120"/>
                </a:rPr>
                <a:t>捌、附錄</a:t>
              </a:r>
            </a:p>
          </p:txBody>
        </p:sp>
        <p:sp>
          <p:nvSpPr>
            <p:cNvPr id="32" name="矩形 31"/>
            <p:cNvSpPr/>
            <p:nvPr/>
          </p:nvSpPr>
          <p:spPr>
            <a:xfrm>
              <a:off x="2742389" y="3141664"/>
              <a:ext cx="1469571" cy="448939"/>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新課綱</a:t>
              </a:r>
            </a:p>
          </p:txBody>
        </p:sp>
        <p:grpSp>
          <p:nvGrpSpPr>
            <p:cNvPr id="33" name="群組 32"/>
            <p:cNvGrpSpPr/>
            <p:nvPr/>
          </p:nvGrpSpPr>
          <p:grpSpPr>
            <a:xfrm>
              <a:off x="2031540" y="3242821"/>
              <a:ext cx="493861" cy="342919"/>
              <a:chOff x="4187222" y="395028"/>
              <a:chExt cx="1944212" cy="1349989"/>
            </a:xfrm>
            <a:solidFill>
              <a:srgbClr val="92D050"/>
            </a:solidFill>
          </p:grpSpPr>
          <p:sp>
            <p:nvSpPr>
              <p:cNvPr id="3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三、十二年國民基本教育課程綱要</a:t>
            </a:r>
          </a:p>
        </p:txBody>
      </p:sp>
      <p:grpSp>
        <p:nvGrpSpPr>
          <p:cNvPr id="38" name="群組 37"/>
          <p:cNvGrpSpPr/>
          <p:nvPr/>
        </p:nvGrpSpPr>
        <p:grpSpPr>
          <a:xfrm>
            <a:off x="7865442" y="5116926"/>
            <a:ext cx="726613" cy="1221710"/>
            <a:chOff x="3457972" y="1196752"/>
            <a:chExt cx="2895227" cy="4867968"/>
          </a:xfrm>
          <a:solidFill>
            <a:srgbClr val="2196F3"/>
          </a:solid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7" name="文字方塊 4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18144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639389" y="2677880"/>
            <a:ext cx="3068047"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187624" y="4004956"/>
            <a:ext cx="450745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參、新課綱的重要內涵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肆、政府層級的整備與推動</a:t>
            </a:r>
          </a:p>
        </p:txBody>
      </p:sp>
      <p:sp>
        <p:nvSpPr>
          <p:cNvPr id="28" name="文字方塊 27"/>
          <p:cNvSpPr txBox="1"/>
          <p:nvPr/>
        </p:nvSpPr>
        <p:spPr>
          <a:xfrm>
            <a:off x="1266224" y="5363466"/>
            <a:ext cx="5218998"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伍、學校實踐新課綱的第一哩路</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52" name="文字方塊 51"/>
          <p:cNvSpPr txBox="1"/>
          <p:nvPr/>
        </p:nvSpPr>
        <p:spPr>
          <a:xfrm>
            <a:off x="5822502" y="2786573"/>
            <a:ext cx="3126960"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三、課程目標</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五、課程架構</a:t>
            </a:r>
          </a:p>
        </p:txBody>
      </p:sp>
      <p:pic>
        <p:nvPicPr>
          <p:cNvPr id="54" name="圖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89" y="3734630"/>
            <a:ext cx="1044859" cy="1058142"/>
          </a:xfrm>
          <a:prstGeom prst="rect">
            <a:avLst/>
          </a:prstGeom>
          <a:effectLst>
            <a:outerShdw blurRad="50800" dist="38100" dir="5400000" algn="t" rotWithShape="0">
              <a:prstClr val="black">
                <a:alpha val="10000"/>
              </a:prstClr>
            </a:outerShdw>
          </a:effectLst>
        </p:spPr>
      </p:pic>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397139" y="3846785"/>
            <a:ext cx="6576851" cy="949305"/>
            <a:chOff x="397139" y="3614595"/>
            <a:chExt cx="6576851" cy="949305"/>
          </a:xfrm>
        </p:grpSpPr>
        <p:sp>
          <p:nvSpPr>
            <p:cNvPr id="97" name="圓角矩形 96"/>
            <p:cNvSpPr/>
            <p:nvPr/>
          </p:nvSpPr>
          <p:spPr>
            <a:xfrm>
              <a:off x="1676725" y="3623601"/>
              <a:ext cx="1728192" cy="936104"/>
            </a:xfrm>
            <a:prstGeom prst="roundRect">
              <a:avLst/>
            </a:prstGeom>
            <a:solidFill>
              <a:srgbClr val="00009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圓角矩形 97"/>
            <p:cNvSpPr/>
            <p:nvPr/>
          </p:nvSpPr>
          <p:spPr>
            <a:xfrm>
              <a:off x="3445598" y="3627796"/>
              <a:ext cx="1728192" cy="936104"/>
            </a:xfrm>
            <a:prstGeom prst="roundRect">
              <a:avLst/>
            </a:prstGeom>
            <a:solidFill>
              <a:srgbClr val="FFF467"/>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圓角矩形 98"/>
            <p:cNvSpPr/>
            <p:nvPr/>
          </p:nvSpPr>
          <p:spPr>
            <a:xfrm>
              <a:off x="5245798" y="3614595"/>
              <a:ext cx="1728192" cy="936104"/>
            </a:xfrm>
            <a:prstGeom prst="roundRect">
              <a:avLst/>
            </a:prstGeom>
            <a:solidFill>
              <a:srgbClr val="C00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2005627" y="3751588"/>
              <a:ext cx="1107996" cy="646331"/>
            </a:xfrm>
            <a:prstGeom prst="rect">
              <a:avLst/>
            </a:prstGeom>
            <a:noFill/>
          </p:spPr>
          <p:txBody>
            <a:bodyPr wrap="non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自發</a:t>
              </a:r>
            </a:p>
          </p:txBody>
        </p:sp>
        <p:sp>
          <p:nvSpPr>
            <p:cNvPr id="27" name="文字方塊 26"/>
            <p:cNvSpPr txBox="1"/>
            <p:nvPr/>
          </p:nvSpPr>
          <p:spPr>
            <a:xfrm>
              <a:off x="3805827" y="3760352"/>
              <a:ext cx="1107996" cy="646331"/>
            </a:xfrm>
            <a:prstGeom prst="rect">
              <a:avLst/>
            </a:prstGeom>
            <a:noFill/>
          </p:spPr>
          <p:txBody>
            <a:bodyPr wrap="none" rtlCol="0">
              <a:spAutoFit/>
            </a:bodyPr>
            <a:lstStyle/>
            <a:p>
              <a:r>
                <a:rPr lang="zh-TW" altLang="en-US" sz="3600">
                  <a:solidFill>
                    <a:schemeClr val="accent6">
                      <a:lumMod val="50000"/>
                    </a:schemeClr>
                  </a:solidFill>
                  <a:latin typeface="微軟正黑體" panose="020B0604030504040204" pitchFamily="34" charset="-120"/>
                  <a:ea typeface="微軟正黑體" panose="020B0604030504040204" pitchFamily="34" charset="-120"/>
                </a:rPr>
                <a:t>互動</a:t>
              </a:r>
            </a:p>
          </p:txBody>
        </p:sp>
        <p:sp>
          <p:nvSpPr>
            <p:cNvPr id="28" name="文字方塊 27"/>
            <p:cNvSpPr txBox="1"/>
            <p:nvPr/>
          </p:nvSpPr>
          <p:spPr>
            <a:xfrm>
              <a:off x="5597896" y="3751587"/>
              <a:ext cx="1107996" cy="646331"/>
            </a:xfrm>
            <a:prstGeom prst="rect">
              <a:avLst/>
            </a:prstGeom>
            <a:noFill/>
          </p:spPr>
          <p:txBody>
            <a:bodyPr wrap="none" rtlCol="0">
              <a:spAutoFit/>
            </a:bodyPr>
            <a:lstStyle/>
            <a:p>
              <a:r>
                <a:rPr lang="zh-TW" altLang="en-US" sz="3600">
                  <a:solidFill>
                    <a:schemeClr val="bg1"/>
                  </a:solidFill>
                  <a:latin typeface="微軟正黑體" panose="020B0604030504040204" pitchFamily="34" charset="-120"/>
                  <a:ea typeface="微軟正黑體" panose="020B0604030504040204" pitchFamily="34" charset="-120"/>
                </a:rPr>
                <a:t>共好</a:t>
              </a:r>
            </a:p>
          </p:txBody>
        </p:sp>
        <p:grpSp>
          <p:nvGrpSpPr>
            <p:cNvPr id="18" name="群組 17"/>
            <p:cNvGrpSpPr/>
            <p:nvPr/>
          </p:nvGrpSpPr>
          <p:grpSpPr>
            <a:xfrm>
              <a:off x="397139" y="3718687"/>
              <a:ext cx="1110323" cy="686255"/>
              <a:chOff x="486302" y="3950877"/>
              <a:chExt cx="1110323" cy="686255"/>
            </a:xfrm>
          </p:grpSpPr>
          <p:sp>
            <p:nvSpPr>
              <p:cNvPr id="16" name="文字方塊 15"/>
              <p:cNvSpPr txBox="1"/>
              <p:nvPr/>
            </p:nvSpPr>
            <p:spPr>
              <a:xfrm>
                <a:off x="488629" y="3990801"/>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理念</a:t>
                </a:r>
              </a:p>
            </p:txBody>
          </p:sp>
          <p:sp>
            <p:nvSpPr>
              <p:cNvPr id="95" name="圓角矩形 94"/>
              <p:cNvSpPr/>
              <p:nvPr/>
            </p:nvSpPr>
            <p:spPr>
              <a:xfrm>
                <a:off x="486302" y="395087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 name="群組 4"/>
          <p:cNvGrpSpPr/>
          <p:nvPr/>
        </p:nvGrpSpPr>
        <p:grpSpPr>
          <a:xfrm>
            <a:off x="404305" y="2708920"/>
            <a:ext cx="8502135" cy="936104"/>
            <a:chOff x="404305" y="2476730"/>
            <a:chExt cx="8502135" cy="936104"/>
          </a:xfrm>
        </p:grpSpPr>
        <p:sp>
          <p:nvSpPr>
            <p:cNvPr id="110" name="文字方塊 109"/>
            <p:cNvSpPr txBox="1"/>
            <p:nvPr/>
          </p:nvSpPr>
          <p:spPr>
            <a:xfrm>
              <a:off x="412596" y="2659424"/>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願景</a:t>
              </a:r>
            </a:p>
          </p:txBody>
        </p:sp>
        <p:sp>
          <p:nvSpPr>
            <p:cNvPr id="111" name="圓角矩形 110"/>
            <p:cNvSpPr/>
            <p:nvPr/>
          </p:nvSpPr>
          <p:spPr>
            <a:xfrm>
              <a:off x="404305" y="262439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1653222" y="2476730"/>
              <a:ext cx="7253218" cy="936104"/>
              <a:chOff x="1742385" y="2777277"/>
              <a:chExt cx="7253218" cy="936104"/>
            </a:xfrm>
          </p:grpSpPr>
          <p:sp>
            <p:nvSpPr>
              <p:cNvPr id="113" name="圓角矩形 112"/>
              <p:cNvSpPr/>
              <p:nvPr/>
            </p:nvSpPr>
            <p:spPr>
              <a:xfrm>
                <a:off x="1742385" y="2777277"/>
                <a:ext cx="7133012" cy="936104"/>
              </a:xfrm>
              <a:prstGeom prst="roundRect">
                <a:avLst/>
              </a:prstGeom>
              <a:solidFill>
                <a:srgbClr val="7030A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2035215" y="2982598"/>
                <a:ext cx="6960388"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成就每一個孩子</a:t>
                </a:r>
                <a:r>
                  <a:rPr lang="en-US" altLang="zh-TW" sz="2800">
                    <a:solidFill>
                      <a:schemeClr val="bg1"/>
                    </a:solidFill>
                    <a:latin typeface="微軟正黑體" panose="020B0604030504040204" pitchFamily="34" charset="-120"/>
                    <a:ea typeface="微軟正黑體" panose="020B0604030504040204" pitchFamily="34" charset="-120"/>
                  </a:rPr>
                  <a:t>——</a:t>
                </a:r>
                <a:r>
                  <a:rPr lang="zh-TW" altLang="en-US" sz="2800">
                    <a:solidFill>
                      <a:schemeClr val="bg1"/>
                    </a:solidFill>
                    <a:latin typeface="微軟正黑體" panose="020B0604030504040204" pitchFamily="34" charset="-120"/>
                    <a:ea typeface="微軟正黑體" panose="020B0604030504040204" pitchFamily="34" charset="-120"/>
                  </a:rPr>
                  <a:t>適性揚才、終身學習</a:t>
                </a:r>
              </a:p>
            </p:txBody>
          </p:sp>
        </p:grpSp>
      </p:grpSp>
      <p:grpSp>
        <p:nvGrpSpPr>
          <p:cNvPr id="3" name="群組 2"/>
          <p:cNvGrpSpPr/>
          <p:nvPr/>
        </p:nvGrpSpPr>
        <p:grpSpPr>
          <a:xfrm>
            <a:off x="397139" y="4999975"/>
            <a:ext cx="8389095" cy="949305"/>
            <a:chOff x="397139" y="4767785"/>
            <a:chExt cx="8389095" cy="949305"/>
          </a:xfrm>
        </p:grpSpPr>
        <p:sp>
          <p:nvSpPr>
            <p:cNvPr id="88" name="圓角矩形 87"/>
            <p:cNvSpPr/>
            <p:nvPr/>
          </p:nvSpPr>
          <p:spPr>
            <a:xfrm>
              <a:off x="1688769" y="4776791"/>
              <a:ext cx="1728192" cy="936104"/>
            </a:xfrm>
            <a:prstGeom prst="roundRect">
              <a:avLst/>
            </a:prstGeom>
            <a:solidFill>
              <a:schemeClr val="accent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圓角矩形 89"/>
            <p:cNvSpPr/>
            <p:nvPr/>
          </p:nvSpPr>
          <p:spPr>
            <a:xfrm>
              <a:off x="3457642" y="4780986"/>
              <a:ext cx="1728192" cy="936104"/>
            </a:xfrm>
            <a:prstGeom prst="roundRect">
              <a:avLst/>
            </a:prstGeom>
            <a:solidFill>
              <a:srgbClr val="FFD36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1" name="圓角矩形 90"/>
            <p:cNvSpPr/>
            <p:nvPr/>
          </p:nvSpPr>
          <p:spPr>
            <a:xfrm>
              <a:off x="5257842" y="4767785"/>
              <a:ext cx="1728192" cy="936104"/>
            </a:xfrm>
            <a:prstGeom prst="round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2" name="圓角矩形 91"/>
            <p:cNvSpPr/>
            <p:nvPr/>
          </p:nvSpPr>
          <p:spPr>
            <a:xfrm>
              <a:off x="7058042" y="4767785"/>
              <a:ext cx="1728192" cy="936104"/>
            </a:xfrm>
            <a:prstGeom prst="roundRect">
              <a:avLst/>
            </a:prstGeom>
            <a:solidFill>
              <a:srgbClr val="88BE3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54262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促進</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生涯發展</a:t>
              </a:r>
            </a:p>
          </p:txBody>
        </p:sp>
        <p:sp>
          <p:nvSpPr>
            <p:cNvPr id="31" name="文字方塊 30"/>
            <p:cNvSpPr txBox="1"/>
            <p:nvPr/>
          </p:nvSpPr>
          <p:spPr>
            <a:xfrm>
              <a:off x="3626046" y="4839793"/>
              <a:ext cx="1415772" cy="830997"/>
            </a:xfrm>
            <a:prstGeom prst="rect">
              <a:avLst/>
            </a:prstGeom>
            <a:noFill/>
          </p:spPr>
          <p:txBody>
            <a:bodyPr wrap="none" rtlCol="0">
              <a:spAutoFit/>
            </a:bodyPr>
            <a:lstStyle/>
            <a:p>
              <a:pPr algn="ctr"/>
              <a:r>
                <a:rPr lang="zh-TW" altLang="en-US" sz="2400">
                  <a:solidFill>
                    <a:schemeClr val="accent6">
                      <a:lumMod val="50000"/>
                    </a:schemeClr>
                  </a:solidFill>
                  <a:latin typeface="微軟正黑體" panose="020B0604030504040204" pitchFamily="34" charset="-120"/>
                  <a:ea typeface="微軟正黑體" panose="020B0604030504040204" pitchFamily="34" charset="-120"/>
                </a:rPr>
                <a:t>陶養</a:t>
              </a:r>
              <a:endParaRPr lang="en-US" altLang="zh-TW" sz="2400">
                <a:solidFill>
                  <a:schemeClr val="accent6">
                    <a:lumMod val="50000"/>
                  </a:schemeClr>
                </a:solidFill>
                <a:latin typeface="微軟正黑體" panose="020B0604030504040204" pitchFamily="34" charset="-120"/>
                <a:ea typeface="微軟正黑體" panose="020B0604030504040204" pitchFamily="34" charset="-120"/>
              </a:endParaRPr>
            </a:p>
            <a:p>
              <a:pPr algn="ctr"/>
              <a:r>
                <a:rPr lang="zh-TW" altLang="en-US" sz="2400">
                  <a:solidFill>
                    <a:schemeClr val="accent6">
                      <a:lumMod val="50000"/>
                    </a:schemeClr>
                  </a:solidFill>
                  <a:latin typeface="微軟正黑體" panose="020B0604030504040204" pitchFamily="34" charset="-120"/>
                  <a:ea typeface="微軟正黑體" panose="020B0604030504040204" pitchFamily="34" charset="-120"/>
                </a:rPr>
                <a:t>生活知能</a:t>
              </a:r>
            </a:p>
          </p:txBody>
        </p:sp>
        <p:sp>
          <p:nvSpPr>
            <p:cNvPr id="32" name="文字方塊 31"/>
            <p:cNvSpPr txBox="1"/>
            <p:nvPr/>
          </p:nvSpPr>
          <p:spPr>
            <a:xfrm>
              <a:off x="72264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涵育</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公民責任</a:t>
              </a:r>
            </a:p>
          </p:txBody>
        </p:sp>
        <p:sp>
          <p:nvSpPr>
            <p:cNvPr id="29" name="文字方塊 28"/>
            <p:cNvSpPr txBox="1"/>
            <p:nvPr/>
          </p:nvSpPr>
          <p:spPr>
            <a:xfrm>
              <a:off x="1825846" y="4839793"/>
              <a:ext cx="1415772" cy="830997"/>
            </a:xfrm>
            <a:prstGeom prst="rect">
              <a:avLst/>
            </a:prstGeom>
            <a:noFill/>
          </p:spPr>
          <p:txBody>
            <a:bodyPr wrap="none" rtlCol="0">
              <a:spAutoFit/>
            </a:bodyPr>
            <a:lstStyle/>
            <a:p>
              <a:pPr algn="ctr"/>
              <a:r>
                <a:rPr lang="zh-TW" altLang="en-US" sz="2400">
                  <a:solidFill>
                    <a:schemeClr val="bg1"/>
                  </a:solidFill>
                  <a:latin typeface="微軟正黑體" panose="020B0604030504040204" pitchFamily="34" charset="-120"/>
                  <a:ea typeface="微軟正黑體" panose="020B0604030504040204" pitchFamily="34" charset="-120"/>
                </a:rPr>
                <a:t>啟發</a:t>
              </a:r>
              <a:endParaRPr lang="en-US" altLang="zh-TW" sz="2400">
                <a:solidFill>
                  <a:schemeClr val="bg1"/>
                </a:solidFill>
                <a:latin typeface="微軟正黑體" panose="020B0604030504040204" pitchFamily="34" charset="-120"/>
                <a:ea typeface="微軟正黑體" panose="020B0604030504040204" pitchFamily="34" charset="-120"/>
              </a:endParaRPr>
            </a:p>
            <a:p>
              <a:pPr algn="ctr"/>
              <a:r>
                <a:rPr lang="zh-TW" altLang="en-US" sz="2400">
                  <a:solidFill>
                    <a:schemeClr val="bg1"/>
                  </a:solidFill>
                  <a:latin typeface="微軟正黑體" panose="020B0604030504040204" pitchFamily="34" charset="-120"/>
                  <a:ea typeface="微軟正黑體" panose="020B0604030504040204" pitchFamily="34" charset="-120"/>
                </a:rPr>
                <a:t>生命潛能</a:t>
              </a:r>
            </a:p>
          </p:txBody>
        </p:sp>
        <p:grpSp>
          <p:nvGrpSpPr>
            <p:cNvPr id="118" name="群組 117"/>
            <p:cNvGrpSpPr/>
            <p:nvPr/>
          </p:nvGrpSpPr>
          <p:grpSpPr>
            <a:xfrm>
              <a:off x="397139" y="4839793"/>
              <a:ext cx="1110323" cy="686255"/>
              <a:chOff x="486302" y="3950877"/>
              <a:chExt cx="1110323" cy="686255"/>
            </a:xfrm>
          </p:grpSpPr>
          <p:sp>
            <p:nvSpPr>
              <p:cNvPr id="119" name="文字方塊 118"/>
              <p:cNvSpPr txBox="1"/>
              <p:nvPr/>
            </p:nvSpPr>
            <p:spPr>
              <a:xfrm>
                <a:off x="488629" y="3990801"/>
                <a:ext cx="1107996" cy="646331"/>
              </a:xfrm>
              <a:prstGeom prst="rect">
                <a:avLst/>
              </a:prstGeom>
              <a:noFill/>
            </p:spPr>
            <p:txBody>
              <a:bodyPr wrap="none" rtlCol="0">
                <a:spAutoFit/>
              </a:bodyPr>
              <a:lstStyle/>
              <a:p>
                <a:r>
                  <a:rPr lang="zh-TW" altLang="en-US" sz="3600">
                    <a:latin typeface="微軟正黑體" panose="020B0604030504040204" pitchFamily="34" charset="-120"/>
                    <a:ea typeface="微軟正黑體" panose="020B0604030504040204" pitchFamily="34" charset="-120"/>
                  </a:rPr>
                  <a:t>目標</a:t>
                </a:r>
              </a:p>
            </p:txBody>
          </p:sp>
          <p:sp>
            <p:nvSpPr>
              <p:cNvPr id="120" name="圓角矩形 119"/>
              <p:cNvSpPr/>
              <p:nvPr/>
            </p:nvSpPr>
            <p:spPr>
              <a:xfrm>
                <a:off x="486302" y="3950877"/>
                <a:ext cx="1104432" cy="679653"/>
              </a:xfrm>
              <a:prstGeom prst="roundRect">
                <a:avLst/>
              </a:prstGeom>
              <a:noFill/>
              <a:ln w="12700">
                <a:solidFill>
                  <a:schemeClr val="tx1">
                    <a:lumMod val="85000"/>
                    <a:lumOff val="1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15</a:t>
            </a:fld>
            <a:endParaRPr lang="zh-TW" altLang="en-US"/>
          </a:p>
        </p:txBody>
      </p:sp>
      <p:sp>
        <p:nvSpPr>
          <p:cNvPr id="47" name="標題 2"/>
          <p:cNvSpPr txBox="1">
            <a:spLocks/>
          </p:cNvSpPr>
          <p:nvPr/>
        </p:nvSpPr>
        <p:spPr bwMode="auto">
          <a:xfrm>
            <a:off x="352163" y="180724"/>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eaLnBrk="1" hangingPunct="1"/>
            <a:r>
              <a:rPr kumimoji="0" lang="zh-TW" altLang="en-US" sz="3600" b="1" dirty="0">
                <a:solidFill>
                  <a:schemeClr val="bg1"/>
                </a:solidFill>
                <a:cs typeface="Times New Roman" pitchFamily="18" charset="0"/>
              </a:rPr>
              <a:t>課綱的願景、理念與目標</a:t>
            </a:r>
          </a:p>
        </p:txBody>
      </p:sp>
      <p:pic>
        <p:nvPicPr>
          <p:cNvPr id="36" name="圖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333" y="1283128"/>
            <a:ext cx="1393465" cy="1411180"/>
          </a:xfrm>
          <a:prstGeom prst="rect">
            <a:avLst/>
          </a:prstGeom>
          <a:effectLst>
            <a:outerShdw blurRad="50800" dist="38100" dir="5400000" algn="t" rotWithShape="0">
              <a:prstClr val="black">
                <a:alpha val="10000"/>
              </a:prstClr>
            </a:outerShdw>
          </a:effectLst>
        </p:spPr>
      </p:pic>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1560" y="2832453"/>
            <a:ext cx="3380838" cy="3088388"/>
          </a:xfrm>
          <a:prstGeom prst="roundRect">
            <a:avLst>
              <a:gd name="adj" fmla="val 6236"/>
            </a:avLst>
          </a:prstGeom>
          <a:solidFill>
            <a:srgbClr val="FFFFFF">
              <a:shade val="85000"/>
            </a:srgbClr>
          </a:solidFill>
          <a:ln>
            <a:noFill/>
          </a:ln>
          <a:effectLst/>
        </p:spPr>
      </p:pic>
      <p:sp>
        <p:nvSpPr>
          <p:cNvPr id="180229" name="文字方塊 8"/>
          <p:cNvSpPr txBox="1">
            <a:spLocks noChangeArrowheads="1"/>
          </p:cNvSpPr>
          <p:nvPr/>
        </p:nvSpPr>
        <p:spPr bwMode="auto">
          <a:xfrm>
            <a:off x="653519" y="6080930"/>
            <a:ext cx="3384749" cy="307777"/>
          </a:xfrm>
          <a:prstGeom prst="rect">
            <a:avLst/>
          </a:prstGeom>
          <a:noFill/>
          <a:ln w="9525">
            <a:noFill/>
            <a:miter lim="800000"/>
            <a:headEnd/>
            <a:tailEnd/>
          </a:ln>
        </p:spPr>
        <p:txBody>
          <a:bodyPr wrap="square">
            <a:spAutoFit/>
          </a:bodyPr>
          <a:lstStyle/>
          <a:p>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圖片來源：十二年國民基本教育宣導影片</a:t>
            </a:r>
          </a:p>
        </p:txBody>
      </p:sp>
      <p:sp>
        <p:nvSpPr>
          <p:cNvPr id="3" name="圓角矩形 2"/>
          <p:cNvSpPr/>
          <p:nvPr/>
        </p:nvSpPr>
        <p:spPr>
          <a:xfrm>
            <a:off x="611560" y="2832453"/>
            <a:ext cx="3380838" cy="3088388"/>
          </a:xfrm>
          <a:prstGeom prst="roundRect">
            <a:avLst>
              <a:gd name="adj" fmla="val 5301"/>
            </a:avLst>
          </a:prstGeom>
          <a:noFill/>
          <a:ln w="28575">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矩形 1"/>
          <p:cNvSpPr/>
          <p:nvPr/>
        </p:nvSpPr>
        <p:spPr>
          <a:xfrm>
            <a:off x="4239304" y="2840837"/>
            <a:ext cx="4572000" cy="2677656"/>
          </a:xfrm>
          <a:prstGeom prst="rect">
            <a:avLst/>
          </a:prstGeom>
        </p:spPr>
        <p:txBody>
          <a:bodyPr>
            <a:spAutoFit/>
          </a:bodyPr>
          <a:lstStyle/>
          <a:p>
            <a:r>
              <a:rPr lang="zh-TW" altLang="en-US" sz="2400" dirty="0">
                <a:latin typeface="微軟正黑體" panose="020B0604030504040204" pitchFamily="34" charset="-120"/>
                <a:ea typeface="微軟正黑體" panose="020B0604030504040204" pitchFamily="34" charset="-120"/>
              </a:rPr>
              <a:t>秉持自發、互動、共好的理念，</a:t>
            </a:r>
          </a:p>
          <a:p>
            <a:r>
              <a:rPr lang="zh-TW" altLang="en-US" sz="2400" dirty="0">
                <a:latin typeface="微軟正黑體" panose="020B0604030504040204" pitchFamily="34" charset="-120"/>
                <a:ea typeface="微軟正黑體" panose="020B0604030504040204" pitchFamily="34" charset="-120"/>
              </a:rPr>
              <a:t>透過與生活情境的結合，</a:t>
            </a:r>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學生能夠理解所學，</a:t>
            </a:r>
          </a:p>
          <a:p>
            <a:r>
              <a:rPr lang="zh-TW" altLang="en-US" sz="2400" dirty="0">
                <a:latin typeface="微軟正黑體" panose="020B0604030504040204" pitchFamily="34" charset="-120"/>
                <a:ea typeface="微軟正黑體" panose="020B0604030504040204" pitchFamily="34" charset="-120"/>
              </a:rPr>
              <a:t>進而整合和運用所學，</a:t>
            </a:r>
          </a:p>
          <a:p>
            <a:r>
              <a:rPr lang="zh-TW" altLang="en-US" sz="2400" dirty="0">
                <a:latin typeface="微軟正黑體" panose="020B0604030504040204" pitchFamily="34" charset="-120"/>
                <a:ea typeface="微軟正黑體" panose="020B0604030504040204" pitchFamily="34" charset="-120"/>
              </a:rPr>
              <a:t>解決問題、推陳出新，</a:t>
            </a:r>
          </a:p>
          <a:p>
            <a:r>
              <a:rPr lang="zh-TW" altLang="en-US" sz="2400" dirty="0">
                <a:latin typeface="微軟正黑體" panose="020B0604030504040204" pitchFamily="34" charset="-120"/>
                <a:ea typeface="微軟正黑體" panose="020B0604030504040204" pitchFamily="34" charset="-120"/>
              </a:rPr>
              <a:t>成為與時俱進的終身學習者。</a:t>
            </a:r>
          </a:p>
        </p:txBody>
      </p:sp>
      <p:grpSp>
        <p:nvGrpSpPr>
          <p:cNvPr id="72" name="群組 71"/>
          <p:cNvGrpSpPr/>
          <p:nvPr/>
        </p:nvGrpSpPr>
        <p:grpSpPr>
          <a:xfrm>
            <a:off x="7812360" y="1416065"/>
            <a:ext cx="730788" cy="507432"/>
            <a:chOff x="4187222" y="395028"/>
            <a:chExt cx="1944212" cy="1349989"/>
          </a:xfrm>
          <a:solidFill>
            <a:srgbClr val="92D050"/>
          </a:solidFill>
        </p:grpSpPr>
        <p:sp>
          <p:nvSpPr>
            <p:cNvPr id="73"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16</a:t>
            </a:fld>
            <a:endParaRPr lang="zh-TW" altLang="en-US"/>
          </a:p>
        </p:txBody>
      </p:sp>
      <p:sp>
        <p:nvSpPr>
          <p:cNvPr id="2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一、課綱願景</a:t>
            </a:r>
          </a:p>
        </p:txBody>
      </p:sp>
      <p:sp>
        <p:nvSpPr>
          <p:cNvPr id="21" name="矩形 20"/>
          <p:cNvSpPr/>
          <p:nvPr/>
        </p:nvSpPr>
        <p:spPr>
          <a:xfrm>
            <a:off x="611560" y="1466231"/>
            <a:ext cx="8377237" cy="461665"/>
          </a:xfrm>
          <a:prstGeom prst="rect">
            <a:avLst/>
          </a:prstGeom>
        </p:spPr>
        <p:txBody>
          <a:bodyPr wrap="square">
            <a:spAutoFit/>
          </a:bodyPr>
          <a:lstStyle/>
          <a:p>
            <a:pPr defTabSz="1600200">
              <a:spcAft>
                <a:spcPct val="35000"/>
              </a:spcAft>
              <a:defRPr/>
            </a:pPr>
            <a:r>
              <a:rPr lang="zh-TW" altLang="en-US" sz="2400" dirty="0">
                <a:latin typeface="微軟正黑體" pitchFamily="34" charset="-120"/>
                <a:ea typeface="微軟正黑體" pitchFamily="34" charset="-120"/>
                <a:cs typeface="Times New Roman" pitchFamily="18" charset="0"/>
              </a:rPr>
              <a:t>成就每一個孩子</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適性揚才，終身學習</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cxnSp>
        <p:nvCxnSpPr>
          <p:cNvPr id="25" name="直線接點 24"/>
          <p:cNvCxnSpPr/>
          <p:nvPr/>
        </p:nvCxnSpPr>
        <p:spPr>
          <a:xfrm>
            <a:off x="653519" y="1923497"/>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9076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376705" y="2404744"/>
            <a:ext cx="8371759" cy="4048592"/>
          </a:xfrm>
          <a:prstGeom prst="roundRect">
            <a:avLst>
              <a:gd name="adj" fmla="val 5084"/>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647661" y="2444042"/>
            <a:ext cx="2894013" cy="3582988"/>
            <a:chOff x="647661" y="2444042"/>
            <a:chExt cx="2894013" cy="3582988"/>
          </a:xfrm>
        </p:grpSpPr>
        <p:pic>
          <p:nvPicPr>
            <p:cNvPr id="182275" name="Shape 47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66828"/>
            <a:stretch/>
          </p:blipFill>
          <p:spPr bwMode="auto">
            <a:xfrm>
              <a:off x="900113" y="3085744"/>
              <a:ext cx="2447751" cy="2368198"/>
            </a:xfrm>
            <a:prstGeom prst="rect">
              <a:avLst/>
            </a:prstGeom>
            <a:noFill/>
            <a:ln w="9525">
              <a:noFill/>
              <a:miter lim="800000"/>
              <a:headEnd/>
              <a:tailEnd/>
            </a:ln>
          </p:spPr>
        </p:pic>
        <p:sp>
          <p:nvSpPr>
            <p:cNvPr id="182276" name="Shape 473"/>
            <p:cNvSpPr txBox="1">
              <a:spLocks noChangeArrowheads="1"/>
            </p:cNvSpPr>
            <p:nvPr/>
          </p:nvSpPr>
          <p:spPr bwMode="auto">
            <a:xfrm>
              <a:off x="1255713" y="2444042"/>
              <a:ext cx="1660525" cy="495300"/>
            </a:xfrm>
            <a:prstGeom prst="rect">
              <a:avLst/>
            </a:prstGeom>
            <a:noFill/>
            <a:ln w="9525">
              <a:noFill/>
              <a:miter lim="800000"/>
              <a:headEnd/>
              <a:tailEnd/>
            </a:ln>
          </p:spPr>
          <p:txBody>
            <a:bodyPr lIns="91425" tIns="91425" rIns="91425" bIns="91425"/>
            <a:lstStyle/>
            <a:p>
              <a:pPr algn="ctr">
                <a:buClr>
                  <a:srgbClr val="CC0000"/>
                </a:buClr>
                <a:buSzPct val="25000"/>
                <a:buFont typeface="Arial" charset="0"/>
                <a:buNone/>
              </a:pPr>
              <a:r>
                <a:rPr lang="en-US" altLang="zh-TW" sz="3600" b="1">
                  <a:solidFill>
                    <a:srgbClr val="0000FF"/>
                  </a:solidFill>
                  <a:latin typeface="微軟正黑體" panose="020B0604030504040204" pitchFamily="34" charset="-120"/>
                  <a:ea typeface="微軟正黑體" panose="020B0604030504040204" pitchFamily="34" charset="-120"/>
                  <a:cs typeface="Times New Roman" pitchFamily="18" charset="0"/>
                  <a:sym typeface="Arial" charset="0"/>
                </a:rPr>
                <a:t>自  發</a:t>
              </a:r>
            </a:p>
          </p:txBody>
        </p:sp>
        <p:sp>
          <p:nvSpPr>
            <p:cNvPr id="182279" name="Shape 476"/>
            <p:cNvSpPr txBox="1">
              <a:spLocks noChangeArrowheads="1"/>
            </p:cNvSpPr>
            <p:nvPr/>
          </p:nvSpPr>
          <p:spPr bwMode="auto">
            <a:xfrm>
              <a:off x="647661" y="5453942"/>
              <a:ext cx="2894013" cy="573088"/>
            </a:xfrm>
            <a:prstGeom prst="rect">
              <a:avLst/>
            </a:prstGeom>
            <a:noFill/>
            <a:ln w="9525">
              <a:noFill/>
              <a:miter lim="800000"/>
              <a:headEnd/>
              <a:tailEnd/>
            </a:ln>
          </p:spPr>
          <p:txBody>
            <a:bodyPr lIns="91425" tIns="91425" rIns="91425" bIns="91425"/>
            <a:lstStyle/>
            <a:p>
              <a:pPr algn="ctr">
                <a:buClr>
                  <a:srgbClr val="000000"/>
                </a:buClr>
                <a:buSzPct val="25000"/>
                <a:buFont typeface="Arial" charset="0"/>
                <a:buNone/>
              </a:pPr>
              <a:r>
                <a:rPr lang="en-US" altLang="zh-TW" sz="2400" b="1">
                  <a:solidFill>
                    <a:srgbClr val="002060"/>
                  </a:solidFill>
                  <a:latin typeface="微軟正黑體" panose="020B0604030504040204" pitchFamily="34" charset="-120"/>
                  <a:ea typeface="微軟正黑體" panose="020B0604030504040204" pitchFamily="34" charset="-120"/>
                  <a:cs typeface="Times New Roman" pitchFamily="18" charset="0"/>
                  <a:sym typeface="Arial" charset="0"/>
                </a:rPr>
                <a:t>有意願</a:t>
              </a:r>
              <a:r>
                <a:rPr lang="zh-TW" altLang="en-US" sz="2400" b="1">
                  <a:solidFill>
                    <a:srgbClr val="002060"/>
                  </a:solidFill>
                  <a:latin typeface="微軟正黑體" panose="020B0604030504040204" pitchFamily="34" charset="-120"/>
                  <a:ea typeface="微軟正黑體" panose="020B0604030504040204" pitchFamily="34" charset="-120"/>
                  <a:cs typeface="Times New Roman" pitchFamily="18" charset="0"/>
                  <a:sym typeface="Arial" charset="0"/>
                </a:rPr>
                <a:t>，</a:t>
              </a:r>
              <a:r>
                <a:rPr lang="en-US" altLang="zh-TW" sz="2400" b="1">
                  <a:solidFill>
                    <a:srgbClr val="002060"/>
                  </a:solidFill>
                  <a:latin typeface="微軟正黑體" panose="020B0604030504040204" pitchFamily="34" charset="-120"/>
                  <a:ea typeface="微軟正黑體" panose="020B0604030504040204" pitchFamily="34" charset="-120"/>
                  <a:cs typeface="Times New Roman" pitchFamily="18" charset="0"/>
                  <a:sym typeface="Arial" charset="0"/>
                </a:rPr>
                <a:t>有動力</a:t>
              </a:r>
            </a:p>
          </p:txBody>
        </p:sp>
      </p:grpSp>
      <p:grpSp>
        <p:nvGrpSpPr>
          <p:cNvPr id="20" name="群組 19"/>
          <p:cNvGrpSpPr/>
          <p:nvPr/>
        </p:nvGrpSpPr>
        <p:grpSpPr>
          <a:xfrm>
            <a:off x="7559929" y="464882"/>
            <a:ext cx="756487" cy="731870"/>
            <a:chOff x="10843417" y="2591943"/>
            <a:chExt cx="3443021" cy="3330982"/>
          </a:xfrm>
          <a:solidFill>
            <a:schemeClr val="bg1"/>
          </a:solidFill>
        </p:grpSpPr>
        <p:grpSp>
          <p:nvGrpSpPr>
            <p:cNvPr id="21" name="群組 20"/>
            <p:cNvGrpSpPr/>
            <p:nvPr/>
          </p:nvGrpSpPr>
          <p:grpSpPr>
            <a:xfrm>
              <a:off x="12308741" y="2597672"/>
              <a:ext cx="1977697" cy="3325253"/>
              <a:chOff x="3457972" y="1196752"/>
              <a:chExt cx="2895227" cy="4867968"/>
            </a:xfrm>
            <a:grpFill/>
          </p:grpSpPr>
          <p:sp>
            <p:nvSpPr>
              <p:cNvPr id="31" name="流程圖: 接點 30"/>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圓角矩形 33"/>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6" name="群組 35"/>
              <p:cNvGrpSpPr/>
              <p:nvPr/>
            </p:nvGrpSpPr>
            <p:grpSpPr>
              <a:xfrm>
                <a:off x="3457972" y="2264172"/>
                <a:ext cx="1591573" cy="453107"/>
                <a:chOff x="723609" y="2530960"/>
                <a:chExt cx="1591573" cy="453107"/>
              </a:xfrm>
              <a:grpFill/>
            </p:grpSpPr>
            <p:sp>
              <p:nvSpPr>
                <p:cNvPr id="37" name="圓角矩形 3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3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22" name="群組 21"/>
            <p:cNvGrpSpPr/>
            <p:nvPr/>
          </p:nvGrpSpPr>
          <p:grpSpPr>
            <a:xfrm flipH="1">
              <a:off x="10843417" y="2591943"/>
              <a:ext cx="1977697" cy="3325253"/>
              <a:chOff x="3457972" y="1196752"/>
              <a:chExt cx="2895227" cy="4867968"/>
            </a:xfrm>
            <a:grpFill/>
          </p:grpSpPr>
          <p:sp>
            <p:nvSpPr>
              <p:cNvPr id="23" name="流程圖: 接點 22"/>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圓角矩形 23"/>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圓角矩形 24"/>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3457972" y="2264172"/>
                <a:ext cx="1591573" cy="453107"/>
                <a:chOff x="723609" y="2530960"/>
                <a:chExt cx="1591573" cy="453107"/>
              </a:xfrm>
              <a:grpFill/>
            </p:grpSpPr>
            <p:sp>
              <p:nvSpPr>
                <p:cNvPr id="29" name="圓角矩形 28"/>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圓角矩形 29"/>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sp>
        <p:nvSpPr>
          <p:cNvPr id="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二、總綱的基本理念</a:t>
            </a:r>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grpSp>
        <p:nvGrpSpPr>
          <p:cNvPr id="5" name="群組 4"/>
          <p:cNvGrpSpPr/>
          <p:nvPr/>
        </p:nvGrpSpPr>
        <p:grpSpPr>
          <a:xfrm>
            <a:off x="3130661" y="2444042"/>
            <a:ext cx="2917825" cy="3582988"/>
            <a:chOff x="3130661" y="2444042"/>
            <a:chExt cx="2917825" cy="3582988"/>
          </a:xfrm>
        </p:grpSpPr>
        <p:sp>
          <p:nvSpPr>
            <p:cNvPr id="241669" name="Shape 474"/>
            <p:cNvSpPr txBox="1">
              <a:spLocks noChangeArrowheads="1"/>
            </p:cNvSpPr>
            <p:nvPr/>
          </p:nvSpPr>
          <p:spPr bwMode="auto">
            <a:xfrm>
              <a:off x="3793786" y="2444042"/>
              <a:ext cx="1704975" cy="769937"/>
            </a:xfrm>
            <a:prstGeom prst="rect">
              <a:avLst/>
            </a:prstGeom>
            <a:noFill/>
            <a:ln w="9525">
              <a:noFill/>
              <a:miter lim="800000"/>
              <a:headEnd/>
              <a:tailEnd/>
            </a:ln>
          </p:spPr>
          <p:txBody>
            <a:bodyPr lIns="91425" tIns="91425" rIns="91425" bIns="91425" anchor="ctr"/>
            <a:lstStyle/>
            <a:p>
              <a:pPr algn="ctr">
                <a:buClr>
                  <a:srgbClr val="CC0000"/>
                </a:buClr>
                <a:buSzPct val="25000"/>
                <a:buFont typeface="Arial" charset="0"/>
                <a:buNone/>
                <a:defRPr/>
              </a:pPr>
              <a:r>
                <a:rPr lang="en-US" sz="3600" b="1" dirty="0">
                  <a:solidFill>
                    <a:schemeClr val="accent6">
                      <a:lumMod val="75000"/>
                    </a:schemeClr>
                  </a:solidFill>
                  <a:latin typeface="微軟正黑體" panose="020B0604030504040204" pitchFamily="34" charset="-120"/>
                  <a:ea typeface="微軟正黑體" panose="020B0604030504040204" pitchFamily="34" charset="-120"/>
                  <a:cs typeface="Times New Roman" pitchFamily="18" charset="0"/>
                  <a:sym typeface="Arial" charset="0"/>
                </a:rPr>
                <a:t>互  動</a:t>
              </a:r>
            </a:p>
          </p:txBody>
        </p:sp>
        <p:sp>
          <p:nvSpPr>
            <p:cNvPr id="241672" name="Shape 477"/>
            <p:cNvSpPr txBox="1">
              <a:spLocks noChangeArrowheads="1"/>
            </p:cNvSpPr>
            <p:nvPr/>
          </p:nvSpPr>
          <p:spPr bwMode="auto">
            <a:xfrm>
              <a:off x="3130661" y="5453942"/>
              <a:ext cx="2917825" cy="573088"/>
            </a:xfrm>
            <a:prstGeom prst="rect">
              <a:avLst/>
            </a:prstGeom>
            <a:noFill/>
            <a:ln w="9525">
              <a:noFill/>
              <a:miter lim="800000"/>
              <a:headEnd/>
              <a:tailEnd/>
            </a:ln>
          </p:spPr>
          <p:txBody>
            <a:bodyPr lIns="91425" tIns="91425" rIns="91425" bIns="91425"/>
            <a:lstStyle/>
            <a:p>
              <a:pPr algn="ctr">
                <a:buClr>
                  <a:srgbClr val="000000"/>
                </a:buClr>
                <a:buSzPct val="25000"/>
                <a:buFont typeface="Arial" charset="0"/>
                <a:buNone/>
                <a:defRPr/>
              </a:pPr>
              <a:r>
                <a:rPr lang="en-US" sz="2400" b="1" dirty="0">
                  <a:solidFill>
                    <a:srgbClr val="CD6209"/>
                  </a:solidFill>
                  <a:latin typeface="微軟正黑體" panose="020B0604030504040204" pitchFamily="34" charset="-120"/>
                  <a:ea typeface="微軟正黑體" panose="020B0604030504040204" pitchFamily="34" charset="-120"/>
                  <a:cs typeface="Times New Roman" pitchFamily="18" charset="0"/>
                  <a:sym typeface="Arial" charset="0"/>
                </a:rPr>
                <a:t>有方法</a:t>
              </a:r>
              <a:r>
                <a:rPr lang="zh-TW" altLang="en-US" sz="2400" b="1" dirty="0">
                  <a:solidFill>
                    <a:srgbClr val="CD6209"/>
                  </a:solidFill>
                  <a:latin typeface="微軟正黑體" panose="020B0604030504040204" pitchFamily="34" charset="-120"/>
                  <a:ea typeface="微軟正黑體" panose="020B0604030504040204" pitchFamily="34" charset="-120"/>
                  <a:cs typeface="Times New Roman" pitchFamily="18" charset="0"/>
                  <a:sym typeface="Arial" charset="0"/>
                </a:rPr>
                <a:t>，</a:t>
              </a:r>
              <a:r>
                <a:rPr lang="en-US" sz="2400" b="1" dirty="0">
                  <a:solidFill>
                    <a:srgbClr val="CD6209"/>
                  </a:solidFill>
                  <a:latin typeface="微軟正黑體" panose="020B0604030504040204" pitchFamily="34" charset="-120"/>
                  <a:ea typeface="微軟正黑體" panose="020B0604030504040204" pitchFamily="34" charset="-120"/>
                  <a:cs typeface="Times New Roman" pitchFamily="18" charset="0"/>
                  <a:sym typeface="Arial" charset="0"/>
                </a:rPr>
                <a:t>有知識</a:t>
              </a:r>
            </a:p>
          </p:txBody>
        </p:sp>
        <p:pic>
          <p:nvPicPr>
            <p:cNvPr id="39" name="Shape 47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32896" t="709" r="33932" b="-709"/>
            <a:stretch/>
          </p:blipFill>
          <p:spPr bwMode="auto">
            <a:xfrm>
              <a:off x="3398980" y="3085744"/>
              <a:ext cx="2447751" cy="2368198"/>
            </a:xfrm>
            <a:prstGeom prst="rect">
              <a:avLst/>
            </a:prstGeom>
            <a:noFill/>
            <a:ln w="9525">
              <a:noFill/>
              <a:miter lim="800000"/>
              <a:headEnd/>
              <a:tailEnd/>
            </a:ln>
          </p:spPr>
        </p:pic>
      </p:grpSp>
      <p:grpSp>
        <p:nvGrpSpPr>
          <p:cNvPr id="6" name="群組 5"/>
          <p:cNvGrpSpPr/>
          <p:nvPr/>
        </p:nvGrpSpPr>
        <p:grpSpPr>
          <a:xfrm>
            <a:off x="5559686" y="2440500"/>
            <a:ext cx="2971800" cy="3586530"/>
            <a:chOff x="5559686" y="2440500"/>
            <a:chExt cx="2971800" cy="3586530"/>
          </a:xfrm>
        </p:grpSpPr>
        <p:sp>
          <p:nvSpPr>
            <p:cNvPr id="182278" name="Shape 475"/>
            <p:cNvSpPr txBox="1">
              <a:spLocks noChangeArrowheads="1"/>
            </p:cNvSpPr>
            <p:nvPr/>
          </p:nvSpPr>
          <p:spPr bwMode="auto">
            <a:xfrm>
              <a:off x="6194702" y="2440500"/>
              <a:ext cx="1706563" cy="769937"/>
            </a:xfrm>
            <a:prstGeom prst="rect">
              <a:avLst/>
            </a:prstGeom>
            <a:noFill/>
            <a:ln w="9525">
              <a:noFill/>
              <a:miter lim="800000"/>
              <a:headEnd/>
              <a:tailEnd/>
            </a:ln>
          </p:spPr>
          <p:txBody>
            <a:bodyPr lIns="91425" tIns="91425" rIns="91425" bIns="91425" anchor="ctr"/>
            <a:lstStyle/>
            <a:p>
              <a:pPr algn="ctr">
                <a:buClr>
                  <a:srgbClr val="CC0000"/>
                </a:buClr>
                <a:buSzPct val="25000"/>
                <a:buFont typeface="Arial" charset="0"/>
                <a:buNone/>
              </a:pPr>
              <a:r>
                <a:rPr lang="en-US" altLang="zh-TW" sz="3600" b="1">
                  <a:solidFill>
                    <a:srgbClr val="C00000"/>
                  </a:solidFill>
                  <a:latin typeface="微軟正黑體" panose="020B0604030504040204" pitchFamily="34" charset="-120"/>
                  <a:ea typeface="微軟正黑體" panose="020B0604030504040204" pitchFamily="34" charset="-120"/>
                  <a:cs typeface="Times New Roman" pitchFamily="18" charset="0"/>
                  <a:sym typeface="Arial" charset="0"/>
                </a:rPr>
                <a:t>共  好</a:t>
              </a:r>
            </a:p>
          </p:txBody>
        </p:sp>
        <p:sp>
          <p:nvSpPr>
            <p:cNvPr id="182281" name="Shape 478"/>
            <p:cNvSpPr txBox="1">
              <a:spLocks noChangeArrowheads="1"/>
            </p:cNvSpPr>
            <p:nvPr/>
          </p:nvSpPr>
          <p:spPr bwMode="auto">
            <a:xfrm>
              <a:off x="5559686" y="5453942"/>
              <a:ext cx="2971800" cy="573088"/>
            </a:xfrm>
            <a:prstGeom prst="rect">
              <a:avLst/>
            </a:prstGeom>
            <a:noFill/>
            <a:ln w="9525">
              <a:noFill/>
              <a:miter lim="800000"/>
              <a:headEnd/>
              <a:tailEnd/>
            </a:ln>
          </p:spPr>
          <p:txBody>
            <a:bodyPr lIns="91425" tIns="91425" rIns="91425" bIns="91425"/>
            <a:lstStyle/>
            <a:p>
              <a:pPr algn="ctr">
                <a:buSzPct val="25000"/>
              </a:pPr>
              <a:r>
                <a:rPr lang="en-US" altLang="zh-TW" sz="2400" b="1">
                  <a:solidFill>
                    <a:srgbClr val="920000"/>
                  </a:solidFill>
                  <a:latin typeface="微軟正黑體" panose="020B0604030504040204" pitchFamily="34" charset="-120"/>
                  <a:ea typeface="微軟正黑體" panose="020B0604030504040204" pitchFamily="34" charset="-120"/>
                  <a:cs typeface="Times New Roman" pitchFamily="18" charset="0"/>
                  <a:sym typeface="Arial" charset="0"/>
                </a:rPr>
                <a:t>有善念</a:t>
              </a:r>
              <a:r>
                <a:rPr lang="zh-TW" altLang="en-US" sz="2400" b="1">
                  <a:solidFill>
                    <a:srgbClr val="920000"/>
                  </a:solidFill>
                  <a:latin typeface="微軟正黑體" panose="020B0604030504040204" pitchFamily="34" charset="-120"/>
                  <a:ea typeface="微軟正黑體" panose="020B0604030504040204" pitchFamily="34" charset="-120"/>
                  <a:cs typeface="Times New Roman" pitchFamily="18" charset="0"/>
                  <a:sym typeface="Arial" charset="0"/>
                </a:rPr>
                <a:t>，</a:t>
              </a:r>
              <a:r>
                <a:rPr lang="en-US" altLang="zh-TW" sz="2400" b="1">
                  <a:solidFill>
                    <a:srgbClr val="920000"/>
                  </a:solidFill>
                  <a:latin typeface="微軟正黑體" panose="020B0604030504040204" pitchFamily="34" charset="-120"/>
                  <a:ea typeface="微軟正黑體" panose="020B0604030504040204" pitchFamily="34" charset="-120"/>
                  <a:cs typeface="Times New Roman" pitchFamily="18" charset="0"/>
                  <a:sym typeface="Arial" charset="0"/>
                </a:rPr>
                <a:t>能活用</a:t>
              </a:r>
            </a:p>
          </p:txBody>
        </p:sp>
        <p:pic>
          <p:nvPicPr>
            <p:cNvPr id="40" name="Shape 472"/>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66353" t="467" r="475" b="-467"/>
            <a:stretch/>
          </p:blipFill>
          <p:spPr bwMode="auto">
            <a:xfrm>
              <a:off x="5867805" y="3080014"/>
              <a:ext cx="2447751" cy="2368198"/>
            </a:xfrm>
            <a:prstGeom prst="rect">
              <a:avLst/>
            </a:prstGeom>
            <a:noFill/>
            <a:ln w="9525">
              <a:noFill/>
              <a:miter lim="800000"/>
              <a:headEnd/>
              <a:tailEnd/>
            </a:ln>
          </p:spPr>
        </p:pic>
      </p:grpSp>
    </p:spTree>
    <p:extLst>
      <p:ext uri="{BB962C8B-B14F-4D97-AF65-F5344CB8AC3E}">
        <p14:creationId xmlns:p14="http://schemas.microsoft.com/office/powerpoint/2010/main" val="30206806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803118" y="2119118"/>
            <a:ext cx="8017354" cy="3898271"/>
          </a:xfrm>
          <a:prstGeom prst="roundRect">
            <a:avLst>
              <a:gd name="adj" fmla="val 4515"/>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1102113" y="2611537"/>
            <a:ext cx="1700828" cy="3139722"/>
            <a:chOff x="1102113" y="2611537"/>
            <a:chExt cx="1700828" cy="3139722"/>
          </a:xfrm>
        </p:grpSpPr>
        <p:sp>
          <p:nvSpPr>
            <p:cNvPr id="6" name="矩形 5"/>
            <p:cNvSpPr/>
            <p:nvPr/>
          </p:nvSpPr>
          <p:spPr>
            <a:xfrm>
              <a:off x="1102113" y="4797152"/>
              <a:ext cx="1620957" cy="954107"/>
            </a:xfrm>
            <a:prstGeom prst="rect">
              <a:avLst/>
            </a:prstGeom>
          </p:spPr>
          <p:txBody>
            <a:bodyPr wrap="none">
              <a:spAutoFit/>
            </a:bodyPr>
            <a:lstStyle/>
            <a:p>
              <a:pPr algn="ctr"/>
              <a:r>
                <a:rPr lang="zh-TW" altLang="en-US" sz="2800" b="1">
                  <a:latin typeface="微軟正黑體" panose="020B0604030504040204" pitchFamily="34" charset="-120"/>
                  <a:ea typeface="微軟正黑體" panose="020B0604030504040204" pitchFamily="34" charset="-120"/>
                </a:rPr>
                <a:t>啟發</a:t>
              </a:r>
              <a:endParaRPr lang="en-US" altLang="zh-TW" sz="2800" b="1">
                <a:latin typeface="微軟正黑體" panose="020B0604030504040204" pitchFamily="34" charset="-120"/>
                <a:ea typeface="微軟正黑體" panose="020B0604030504040204" pitchFamily="34" charset="-120"/>
              </a:endParaRPr>
            </a:p>
            <a:p>
              <a:pPr algn="ctr"/>
              <a:r>
                <a:rPr lang="zh-TW" altLang="en-US" sz="2800" b="1">
                  <a:latin typeface="微軟正黑體" panose="020B0604030504040204" pitchFamily="34" charset="-120"/>
                  <a:ea typeface="微軟正黑體" panose="020B0604030504040204" pitchFamily="34" charset="-120"/>
                </a:rPr>
                <a:t>生命潛能</a:t>
              </a:r>
            </a:p>
          </p:txBody>
        </p:sp>
        <p:grpSp>
          <p:nvGrpSpPr>
            <p:cNvPr id="20" name="群組 19"/>
            <p:cNvGrpSpPr/>
            <p:nvPr/>
          </p:nvGrpSpPr>
          <p:grpSpPr>
            <a:xfrm>
              <a:off x="1145593" y="2611537"/>
              <a:ext cx="1657348" cy="1977708"/>
              <a:chOff x="1643973" y="2801738"/>
              <a:chExt cx="2786609" cy="3325253"/>
            </a:xfrm>
            <a:solidFill>
              <a:srgbClr val="C00000"/>
            </a:solidFill>
          </p:grpSpPr>
          <p:sp>
            <p:nvSpPr>
              <p:cNvPr id="43" name="流程圖: 接點 42"/>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4" name="圓角矩形 43"/>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5" name="圓角矩形 44"/>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 name="群組 4"/>
          <p:cNvGrpSpPr/>
          <p:nvPr/>
        </p:nvGrpSpPr>
        <p:grpSpPr>
          <a:xfrm>
            <a:off x="2931733" y="2611537"/>
            <a:ext cx="1657348" cy="3139722"/>
            <a:chOff x="2931733" y="2611537"/>
            <a:chExt cx="1657348" cy="3139722"/>
          </a:xfrm>
        </p:grpSpPr>
        <p:sp>
          <p:nvSpPr>
            <p:cNvPr id="21" name="矩形 20"/>
            <p:cNvSpPr/>
            <p:nvPr/>
          </p:nvSpPr>
          <p:spPr>
            <a:xfrm>
              <a:off x="2934445" y="4797152"/>
              <a:ext cx="1620957" cy="954107"/>
            </a:xfrm>
            <a:prstGeom prst="rect">
              <a:avLst/>
            </a:prstGeom>
          </p:spPr>
          <p:txBody>
            <a:bodyPr wrap="none">
              <a:spAutoFit/>
            </a:bodyPr>
            <a:lstStyle/>
            <a:p>
              <a:pPr algn="ctr"/>
              <a:r>
                <a:rPr lang="zh-TW" altLang="en-US" sz="2800" b="1">
                  <a:latin typeface="微軟正黑體" panose="020B0604030504040204" pitchFamily="34" charset="-120"/>
                  <a:ea typeface="微軟正黑體" panose="020B0604030504040204" pitchFamily="34" charset="-120"/>
                </a:rPr>
                <a:t>陶養</a:t>
              </a:r>
              <a:endParaRPr lang="en-US" altLang="zh-TW" sz="2800" b="1">
                <a:latin typeface="微軟正黑體" panose="020B0604030504040204" pitchFamily="34" charset="-120"/>
                <a:ea typeface="微軟正黑體" panose="020B0604030504040204" pitchFamily="34" charset="-120"/>
              </a:endParaRPr>
            </a:p>
            <a:p>
              <a:pPr algn="ctr"/>
              <a:r>
                <a:rPr lang="zh-TW" altLang="en-US" sz="2800" b="1">
                  <a:latin typeface="微軟正黑體" panose="020B0604030504040204" pitchFamily="34" charset="-120"/>
                  <a:ea typeface="微軟正黑體" panose="020B0604030504040204" pitchFamily="34" charset="-120"/>
                </a:rPr>
                <a:t>生活知能</a:t>
              </a:r>
            </a:p>
          </p:txBody>
        </p:sp>
        <p:grpSp>
          <p:nvGrpSpPr>
            <p:cNvPr id="22" name="群組 21"/>
            <p:cNvGrpSpPr/>
            <p:nvPr/>
          </p:nvGrpSpPr>
          <p:grpSpPr>
            <a:xfrm>
              <a:off x="2931733" y="2611537"/>
              <a:ext cx="1657348" cy="1977708"/>
              <a:chOff x="4402968" y="2809913"/>
              <a:chExt cx="2786609" cy="3325253"/>
            </a:xfrm>
            <a:solidFill>
              <a:srgbClr val="FFC000"/>
            </a:solidFill>
          </p:grpSpPr>
          <p:sp>
            <p:nvSpPr>
              <p:cNvPr id="37" name="流程圖: 接點 36"/>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37"/>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圓角矩形 38"/>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0" name="群組 9"/>
          <p:cNvGrpSpPr/>
          <p:nvPr/>
        </p:nvGrpSpPr>
        <p:grpSpPr>
          <a:xfrm>
            <a:off x="4805374" y="2443972"/>
            <a:ext cx="1620957" cy="3307040"/>
            <a:chOff x="6599109" y="2444219"/>
            <a:chExt cx="1620957" cy="3307040"/>
          </a:xfrm>
        </p:grpSpPr>
        <p:sp>
          <p:nvSpPr>
            <p:cNvPr id="7" name="矩形 6"/>
            <p:cNvSpPr/>
            <p:nvPr/>
          </p:nvSpPr>
          <p:spPr>
            <a:xfrm>
              <a:off x="6599109" y="4797152"/>
              <a:ext cx="1620957" cy="954107"/>
            </a:xfrm>
            <a:prstGeom prst="rect">
              <a:avLst/>
            </a:prstGeom>
          </p:spPr>
          <p:txBody>
            <a:bodyPr wrap="none">
              <a:spAutoFit/>
            </a:bodyPr>
            <a:lstStyle/>
            <a:p>
              <a:pPr algn="ctr"/>
              <a:r>
                <a:rPr lang="zh-TW" altLang="en-US" sz="2800" b="1" dirty="0">
                  <a:latin typeface="微軟正黑體" panose="020B0604030504040204" pitchFamily="34" charset="-120"/>
                  <a:ea typeface="微軟正黑體" panose="020B0604030504040204" pitchFamily="34" charset="-120"/>
                </a:rPr>
                <a:t>促進</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生涯發展</a:t>
              </a:r>
            </a:p>
          </p:txBody>
        </p:sp>
        <p:grpSp>
          <p:nvGrpSpPr>
            <p:cNvPr id="23" name="群組 22"/>
            <p:cNvGrpSpPr/>
            <p:nvPr/>
          </p:nvGrpSpPr>
          <p:grpSpPr>
            <a:xfrm>
              <a:off x="6883120" y="2444219"/>
              <a:ext cx="946321" cy="2145026"/>
              <a:chOff x="9890871" y="2661512"/>
              <a:chExt cx="1591112" cy="3606576"/>
            </a:xfrm>
            <a:solidFill>
              <a:srgbClr val="92D050"/>
            </a:solidFill>
          </p:grpSpPr>
          <p:sp>
            <p:nvSpPr>
              <p:cNvPr id="31" name="流程圖: 接點 3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圓角矩形 33"/>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9" name="群組 8"/>
          <p:cNvGrpSpPr/>
          <p:nvPr/>
        </p:nvGrpSpPr>
        <p:grpSpPr>
          <a:xfrm>
            <a:off x="6643881" y="2411855"/>
            <a:ext cx="1700821" cy="3330371"/>
            <a:chOff x="4766777" y="2420888"/>
            <a:chExt cx="1700821" cy="3330371"/>
          </a:xfrm>
        </p:grpSpPr>
        <p:sp>
          <p:nvSpPr>
            <p:cNvPr id="8" name="矩形 7"/>
            <p:cNvSpPr/>
            <p:nvPr/>
          </p:nvSpPr>
          <p:spPr>
            <a:xfrm>
              <a:off x="4766777" y="4797152"/>
              <a:ext cx="1620957" cy="954107"/>
            </a:xfrm>
            <a:prstGeom prst="rect">
              <a:avLst/>
            </a:prstGeom>
          </p:spPr>
          <p:txBody>
            <a:bodyPr wrap="none">
              <a:spAutoFit/>
            </a:bodyPr>
            <a:lstStyle/>
            <a:p>
              <a:pPr algn="ctr">
                <a:buClr>
                  <a:srgbClr val="000000"/>
                </a:buClr>
                <a:buSzPct val="25000"/>
              </a:pPr>
              <a:r>
                <a:rPr lang="zh-TW" altLang="en-US" sz="2800" b="1">
                  <a:latin typeface="微軟正黑體" panose="020B0604030504040204" pitchFamily="34" charset="-120"/>
                  <a:ea typeface="微軟正黑體" panose="020B0604030504040204" pitchFamily="34" charset="-120"/>
                </a:rPr>
                <a:t>涵育</a:t>
              </a:r>
              <a:endParaRPr lang="en-US" altLang="zh-TW" sz="2800" b="1">
                <a:latin typeface="微軟正黑體" panose="020B0604030504040204" pitchFamily="34" charset="-120"/>
                <a:ea typeface="微軟正黑體" panose="020B0604030504040204" pitchFamily="34" charset="-120"/>
              </a:endParaRPr>
            </a:p>
            <a:p>
              <a:pPr algn="ctr">
                <a:buClr>
                  <a:srgbClr val="000000"/>
                </a:buClr>
                <a:buSzPct val="25000"/>
              </a:pPr>
              <a:r>
                <a:rPr lang="zh-TW" altLang="en-US" sz="2800" b="1">
                  <a:latin typeface="微軟正黑體" panose="020B0604030504040204" pitchFamily="34" charset="-120"/>
                  <a:ea typeface="微軟正黑體" panose="020B0604030504040204" pitchFamily="34" charset="-120"/>
                </a:rPr>
                <a:t>公民責任</a:t>
              </a:r>
            </a:p>
          </p:txBody>
        </p:sp>
        <p:grpSp>
          <p:nvGrpSpPr>
            <p:cNvPr id="24" name="群組 23"/>
            <p:cNvGrpSpPr/>
            <p:nvPr/>
          </p:nvGrpSpPr>
          <p:grpSpPr>
            <a:xfrm>
              <a:off x="5197229" y="2420888"/>
              <a:ext cx="1270369" cy="2168356"/>
              <a:chOff x="7780203" y="2597447"/>
              <a:chExt cx="2135954" cy="3645801"/>
            </a:xfrm>
            <a:solidFill>
              <a:srgbClr val="00B0F0"/>
            </a:solidFill>
          </p:grpSpPr>
          <p:sp>
            <p:nvSpPr>
              <p:cNvPr id="25" name="流程圖: 接點 24"/>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18</a:t>
            </a:fld>
            <a:endParaRPr lang="zh-TW" altLang="en-US"/>
          </a:p>
        </p:txBody>
      </p:sp>
      <p:sp>
        <p:nvSpPr>
          <p:cNvPr id="56" name="文字方塊 5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3-3</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三、總綱的課程目標</a:t>
            </a:r>
          </a:p>
        </p:txBody>
      </p:sp>
      <p:grpSp>
        <p:nvGrpSpPr>
          <p:cNvPr id="49" name="群組 48"/>
          <p:cNvGrpSpPr/>
          <p:nvPr/>
        </p:nvGrpSpPr>
        <p:grpSpPr>
          <a:xfrm>
            <a:off x="7659330" y="423709"/>
            <a:ext cx="642106" cy="734134"/>
            <a:chOff x="6472820" y="2448446"/>
            <a:chExt cx="1106519" cy="1265108"/>
          </a:xfrm>
          <a:solidFill>
            <a:schemeClr val="bg1"/>
          </a:solidFill>
        </p:grpSpPr>
        <p:grpSp>
          <p:nvGrpSpPr>
            <p:cNvPr id="50" name="群組 49"/>
            <p:cNvGrpSpPr/>
            <p:nvPr/>
          </p:nvGrpSpPr>
          <p:grpSpPr>
            <a:xfrm rot="313721">
              <a:off x="6904218" y="2448446"/>
              <a:ext cx="675121" cy="1243964"/>
              <a:chOff x="-171537" y="3056620"/>
              <a:chExt cx="2038340" cy="3643323"/>
            </a:xfrm>
            <a:grpFill/>
          </p:grpSpPr>
          <p:sp>
            <p:nvSpPr>
              <p:cNvPr id="60" name="甜甜圈 59"/>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1" name="圓角矩形 60"/>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2" name="橢圓 61"/>
              <p:cNvSpPr/>
              <p:nvPr/>
            </p:nvSpPr>
            <p:spPr>
              <a:xfrm>
                <a:off x="69558" y="3286541"/>
                <a:ext cx="1578494" cy="1578494"/>
              </a:xfrm>
              <a:prstGeom prst="ellipse">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3" name="圓角矩形 62"/>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4" name="圓角矩形 63"/>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5" name="圓角矩形 64"/>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51" name="群組 50"/>
            <p:cNvGrpSpPr/>
            <p:nvPr/>
          </p:nvGrpSpPr>
          <p:grpSpPr>
            <a:xfrm flipH="1">
              <a:off x="6472820" y="2471229"/>
              <a:ext cx="548076" cy="1242325"/>
              <a:chOff x="9890871" y="2661512"/>
              <a:chExt cx="1591112" cy="3606576"/>
            </a:xfrm>
            <a:grpFill/>
          </p:grpSpPr>
          <p:sp>
            <p:nvSpPr>
              <p:cNvPr id="52" name="流程圖: 接點 51"/>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圓角矩形 52"/>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圓角矩形 53"/>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圓角矩形 54"/>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194450551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2170" y="3559475"/>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貳、新課綱的研修歷程</a:t>
            </a:r>
          </a:p>
        </p:txBody>
      </p:sp>
      <p:sp>
        <p:nvSpPr>
          <p:cNvPr id="26" name="文字方塊 25"/>
          <p:cNvSpPr txBox="1"/>
          <p:nvPr/>
        </p:nvSpPr>
        <p:spPr>
          <a:xfrm>
            <a:off x="1292170" y="4366713"/>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參、新課綱的重要內涵</a:t>
            </a:r>
          </a:p>
        </p:txBody>
      </p:sp>
      <p:sp>
        <p:nvSpPr>
          <p:cNvPr id="27" name="文字方塊 26"/>
          <p:cNvSpPr txBox="1"/>
          <p:nvPr/>
        </p:nvSpPr>
        <p:spPr>
          <a:xfrm>
            <a:off x="1292170" y="5091434"/>
            <a:ext cx="4660586" cy="523220"/>
          </a:xfrm>
          <a:prstGeom prst="rect">
            <a:avLst/>
          </a:prstGeom>
          <a:noFill/>
        </p:spPr>
        <p:txBody>
          <a:bodyPr wrap="square">
            <a:spAutoFit/>
          </a:bodyPr>
          <a:lstStyle/>
          <a:p>
            <a:pPr eaLnBrk="0" hangingPunct="0">
              <a:defRPr/>
            </a:pPr>
            <a:r>
              <a:rPr lang="zh-TW" altLang="en-US" sz="2800" b="1" dirty="0">
                <a:solidFill>
                  <a:srgbClr val="000000"/>
                </a:solidFill>
                <a:latin typeface="微軟正黑體" panose="020B0604030504040204" pitchFamily="34" charset="-120"/>
                <a:ea typeface="微軟正黑體" panose="020B0604030504040204" pitchFamily="34" charset="-120"/>
              </a:rPr>
              <a:t>肆、政府層級的整備與推動</a:t>
            </a:r>
          </a:p>
        </p:txBody>
      </p:sp>
      <p:sp>
        <p:nvSpPr>
          <p:cNvPr id="28" name="文字方塊 27"/>
          <p:cNvSpPr txBox="1"/>
          <p:nvPr/>
        </p:nvSpPr>
        <p:spPr>
          <a:xfrm>
            <a:off x="1292170" y="5822693"/>
            <a:ext cx="5512078" cy="523220"/>
          </a:xfrm>
          <a:prstGeom prst="rect">
            <a:avLst/>
          </a:prstGeom>
          <a:noFill/>
        </p:spPr>
        <p:txBody>
          <a:bodyPr wrap="square">
            <a:spAutoFit/>
          </a:bodyPr>
          <a:lstStyle/>
          <a:p>
            <a:pPr eaLnBrk="0" hangingPunct="0">
              <a:defRPr/>
            </a:pPr>
            <a:r>
              <a:rPr lang="zh-TW" altLang="en-US" sz="2800" b="1" dirty="0">
                <a:solidFill>
                  <a:srgbClr val="000000"/>
                </a:solidFill>
                <a:latin typeface="微軟正黑體" panose="020B0604030504040204" pitchFamily="34" charset="-120"/>
                <a:ea typeface="微軟正黑體" panose="020B0604030504040204" pitchFamily="34" charset="-120"/>
              </a:rPr>
              <a:t>伍、學校實踐新課綱的第一哩路</a:t>
            </a:r>
          </a:p>
        </p:txBody>
      </p:sp>
      <p:sp>
        <p:nvSpPr>
          <p:cNvPr id="32" name="文字方塊 31"/>
          <p:cNvSpPr txBox="1"/>
          <p:nvPr/>
        </p:nvSpPr>
        <p:spPr>
          <a:xfrm>
            <a:off x="1292170"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壹、新課綱的研修背景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19" y="2336552"/>
            <a:ext cx="1223354" cy="1238905"/>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Tree>
    <p:extLst>
      <p:ext uri="{BB962C8B-B14F-4D97-AF65-F5344CB8AC3E}">
        <p14:creationId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19</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val="0"/>
              </a:ext>
            </a:extLst>
          </a:blip>
          <a:stretch>
            <a:fillRect/>
          </a:stretch>
        </p:blipFill>
        <p:spPr>
          <a:xfrm>
            <a:off x="3183672" y="1488978"/>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20</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群組 63"/>
          <p:cNvGrpSpPr>
            <a:grpSpLocks/>
          </p:cNvGrpSpPr>
          <p:nvPr/>
        </p:nvGrpSpPr>
        <p:grpSpPr bwMode="auto">
          <a:xfrm>
            <a:off x="1332756" y="2139184"/>
            <a:ext cx="3671887" cy="2436239"/>
            <a:chOff x="1331640" y="1707443"/>
            <a:chExt cx="3672408" cy="2435191"/>
          </a:xfrm>
        </p:grpSpPr>
        <p:cxnSp>
          <p:nvCxnSpPr>
            <p:cNvPr id="30" name="直線單箭頭接點 29"/>
            <p:cNvCxnSpPr/>
            <p:nvPr/>
          </p:nvCxnSpPr>
          <p:spPr>
            <a:xfrm flipH="1">
              <a:off x="1331640" y="2205131"/>
              <a:ext cx="3175" cy="1872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190508" name="群組 37"/>
            <p:cNvGrpSpPr>
              <a:grpSpLocks/>
            </p:cNvGrpSpPr>
            <p:nvPr/>
          </p:nvGrpSpPr>
          <p:grpSpPr bwMode="auto">
            <a:xfrm>
              <a:off x="4208598" y="1707443"/>
              <a:ext cx="795450" cy="714068"/>
              <a:chOff x="4784662" y="1707443"/>
              <a:chExt cx="795450" cy="714068"/>
            </a:xfrm>
          </p:grpSpPr>
          <p:cxnSp>
            <p:nvCxnSpPr>
              <p:cNvPr id="22" name="直線單箭頭接點 21"/>
              <p:cNvCxnSpPr/>
              <p:nvPr/>
            </p:nvCxnSpPr>
            <p:spPr>
              <a:xfrm flipH="1">
                <a:off x="4784662" y="1707443"/>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90513" name="文字方塊 28"/>
              <p:cNvSpPr txBox="1">
                <a:spLocks noChangeArrowheads="1"/>
              </p:cNvSpPr>
              <p:nvPr/>
            </p:nvSpPr>
            <p:spPr bwMode="auto">
              <a:xfrm>
                <a:off x="4860032" y="1988840"/>
                <a:ext cx="720080" cy="369332"/>
              </a:xfrm>
              <a:prstGeom prst="rect">
                <a:avLst/>
              </a:prstGeom>
              <a:noFill/>
              <a:ln w="9525">
                <a:noFill/>
                <a:miter lim="800000"/>
                <a:headEnd/>
                <a:tailEnd/>
              </a:ln>
            </p:spPr>
            <p:txBody>
              <a:bodyPr>
                <a:spAutoFit/>
              </a:bodyPr>
              <a:lstStyle/>
              <a:p>
                <a:pPr algn="ctr"/>
                <a:r>
                  <a:rPr lang="zh-TW" altLang="en-US" b="1" dirty="0">
                    <a:latin typeface="微軟正黑體" pitchFamily="34" charset="-120"/>
                    <a:ea typeface="微軟正黑體" pitchFamily="34" charset="-120"/>
                  </a:rPr>
                  <a:t>轉化</a:t>
                </a:r>
              </a:p>
            </p:txBody>
          </p:sp>
        </p:grpSp>
        <p:grpSp>
          <p:nvGrpSpPr>
            <p:cNvPr id="190509" name="群組 38"/>
            <p:cNvGrpSpPr>
              <a:grpSpLocks/>
            </p:cNvGrpSpPr>
            <p:nvPr/>
          </p:nvGrpSpPr>
          <p:grpSpPr bwMode="auto">
            <a:xfrm>
              <a:off x="4208878" y="3429000"/>
              <a:ext cx="795170" cy="713634"/>
              <a:chOff x="4784942" y="1851270"/>
              <a:chExt cx="795170" cy="713634"/>
            </a:xfrm>
          </p:grpSpPr>
          <p:cxnSp>
            <p:nvCxnSpPr>
              <p:cNvPr id="40" name="直線單箭頭接點 39"/>
              <p:cNvCxnSpPr/>
              <p:nvPr/>
            </p:nvCxnSpPr>
            <p:spPr>
              <a:xfrm flipH="1">
                <a:off x="4784662" y="1850836"/>
                <a:ext cx="3175" cy="71406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90511" name="文字方塊 40"/>
              <p:cNvSpPr txBox="1">
                <a:spLocks noChangeArrowheads="1"/>
              </p:cNvSpPr>
              <p:nvPr/>
            </p:nvSpPr>
            <p:spPr bwMode="auto">
              <a:xfrm>
                <a:off x="4860032" y="1988840"/>
                <a:ext cx="720080" cy="369332"/>
              </a:xfrm>
              <a:prstGeom prst="rect">
                <a:avLst/>
              </a:prstGeom>
              <a:noFill/>
              <a:ln w="9525">
                <a:noFill/>
                <a:miter lim="800000"/>
                <a:headEnd/>
                <a:tailEnd/>
              </a:ln>
            </p:spPr>
            <p:txBody>
              <a:bodyPr>
                <a:spAutoFit/>
              </a:bodyPr>
              <a:lstStyle/>
              <a:p>
                <a:pPr algn="ctr"/>
                <a:r>
                  <a:rPr lang="zh-TW" altLang="en-US" b="1">
                    <a:latin typeface="微軟正黑體" pitchFamily="34" charset="-120"/>
                    <a:ea typeface="微軟正黑體" pitchFamily="34" charset="-120"/>
                  </a:rPr>
                  <a:t>轉化</a:t>
                </a:r>
              </a:p>
            </p:txBody>
          </p:sp>
        </p:grpSp>
      </p:grpSp>
      <p:sp>
        <p:nvSpPr>
          <p:cNvPr id="20" name="左大括弧 19"/>
          <p:cNvSpPr/>
          <p:nvPr/>
        </p:nvSpPr>
        <p:spPr>
          <a:xfrm>
            <a:off x="2340818" y="1700461"/>
            <a:ext cx="431800" cy="1655762"/>
          </a:xfrm>
          <a:prstGeom prst="leftBrace">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p>
        </p:txBody>
      </p:sp>
      <p:grpSp>
        <p:nvGrpSpPr>
          <p:cNvPr id="63" name="群組 62"/>
          <p:cNvGrpSpPr>
            <a:grpSpLocks/>
          </p:cNvGrpSpPr>
          <p:nvPr/>
        </p:nvGrpSpPr>
        <p:grpSpPr bwMode="auto">
          <a:xfrm>
            <a:off x="401907" y="1275584"/>
            <a:ext cx="5327650" cy="2376488"/>
            <a:chOff x="323528" y="980728"/>
            <a:chExt cx="5328592" cy="2376264"/>
          </a:xfrm>
        </p:grpSpPr>
        <p:grpSp>
          <p:nvGrpSpPr>
            <p:cNvPr id="190502" name="群組 12"/>
            <p:cNvGrpSpPr>
              <a:grpSpLocks/>
            </p:cNvGrpSpPr>
            <p:nvPr/>
          </p:nvGrpSpPr>
          <p:grpSpPr bwMode="auto">
            <a:xfrm>
              <a:off x="323528" y="1772816"/>
              <a:ext cx="1872208" cy="792088"/>
              <a:chOff x="611560" y="1412776"/>
              <a:chExt cx="1872208" cy="792088"/>
            </a:xfrm>
          </p:grpSpPr>
          <p:sp>
            <p:nvSpPr>
              <p:cNvPr id="11" name="圓角矩形 10"/>
              <p:cNvSpPr/>
              <p:nvPr/>
            </p:nvSpPr>
            <p:spPr>
              <a:xfrm>
                <a:off x="611560" y="1412776"/>
                <a:ext cx="1871994" cy="792087"/>
              </a:xfrm>
              <a:prstGeom prst="roundRect">
                <a:avLst/>
              </a:prstGeom>
              <a:solidFill>
                <a:srgbClr val="C000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7" name="文字方塊 6"/>
              <p:cNvSpPr txBox="1"/>
              <p:nvPr/>
            </p:nvSpPr>
            <p:spPr>
              <a:xfrm>
                <a:off x="611560" y="1484206"/>
                <a:ext cx="1871994" cy="647639"/>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600" dirty="0">
                    <a:latin typeface="微軟正黑體" panose="020B0604030504040204" pitchFamily="34" charset="-120"/>
                    <a:ea typeface="微軟正黑體" panose="020B0604030504040204" pitchFamily="34" charset="-120"/>
                  </a:rPr>
                  <a:t>總綱</a:t>
                </a:r>
              </a:p>
            </p:txBody>
          </p:sp>
        </p:grpSp>
        <p:grpSp>
          <p:nvGrpSpPr>
            <p:cNvPr id="14" name="群組 13"/>
            <p:cNvGrpSpPr/>
            <p:nvPr/>
          </p:nvGrpSpPr>
          <p:grpSpPr>
            <a:xfrm>
              <a:off x="2843808" y="980728"/>
              <a:ext cx="2808312" cy="792088"/>
              <a:chOff x="611560" y="1412776"/>
              <a:chExt cx="1872208" cy="792088"/>
            </a:xfrm>
            <a:solidFill>
              <a:srgbClr val="D60093"/>
            </a:solidFill>
          </p:grpSpPr>
          <p:sp>
            <p:nvSpPr>
              <p:cNvPr id="15" name="圓角矩形 14"/>
              <p:cNvSpPr/>
              <p:nvPr/>
            </p:nvSpPr>
            <p:spPr>
              <a:xfrm>
                <a:off x="611560" y="1412776"/>
                <a:ext cx="1872208" cy="792088"/>
              </a:xfrm>
              <a:prstGeom prst="roundRect">
                <a:avLst/>
              </a:prstGeom>
              <a:solidFill>
                <a:srgbClr val="7B1FA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16" name="文字方塊 15"/>
              <p:cNvSpPr txBox="1"/>
              <p:nvPr/>
            </p:nvSpPr>
            <p:spPr>
              <a:xfrm>
                <a:off x="611560" y="1484784"/>
                <a:ext cx="1872208" cy="5847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3200" dirty="0">
                    <a:latin typeface="微軟正黑體" panose="020B0604030504040204" pitchFamily="34" charset="-120"/>
                    <a:ea typeface="微軟正黑體" panose="020B0604030504040204" pitchFamily="34" charset="-120"/>
                  </a:rPr>
                  <a:t>核心素養</a:t>
                </a:r>
              </a:p>
            </p:txBody>
          </p:sp>
        </p:grpSp>
        <p:grpSp>
          <p:nvGrpSpPr>
            <p:cNvPr id="17" name="群組 16"/>
            <p:cNvGrpSpPr/>
            <p:nvPr/>
          </p:nvGrpSpPr>
          <p:grpSpPr>
            <a:xfrm>
              <a:off x="2771800" y="2564904"/>
              <a:ext cx="2808312" cy="792088"/>
              <a:chOff x="611560" y="1412776"/>
              <a:chExt cx="1872208" cy="792088"/>
            </a:xfrm>
            <a:solidFill>
              <a:srgbClr val="FF3300"/>
            </a:solidFill>
          </p:grpSpPr>
          <p:sp>
            <p:nvSpPr>
              <p:cNvPr id="18" name="圓角矩形 17"/>
              <p:cNvSpPr/>
              <p:nvPr/>
            </p:nvSpPr>
            <p:spPr>
              <a:xfrm>
                <a:off x="611560" y="1412776"/>
                <a:ext cx="1872208" cy="792088"/>
              </a:xfrm>
              <a:prstGeom prst="roundRect">
                <a:avLst/>
              </a:prstGeom>
              <a:solidFill>
                <a:srgbClr val="E6510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19" name="文字方塊 18"/>
              <p:cNvSpPr txBox="1"/>
              <p:nvPr/>
            </p:nvSpPr>
            <p:spPr>
              <a:xfrm>
                <a:off x="611560" y="1628800"/>
                <a:ext cx="1872208" cy="43088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100" dirty="0">
                    <a:solidFill>
                      <a:schemeClr val="bg1"/>
                    </a:solidFill>
                    <a:latin typeface="微軟正黑體" pitchFamily="34" charset="-120"/>
                    <a:ea typeface="微軟正黑體" pitchFamily="34" charset="-120"/>
                  </a:rPr>
                  <a:t>各教育階段核心素養</a:t>
                </a:r>
              </a:p>
            </p:txBody>
          </p:sp>
        </p:grpSp>
      </p:grpSp>
      <p:grpSp>
        <p:nvGrpSpPr>
          <p:cNvPr id="66" name="群組 65"/>
          <p:cNvGrpSpPr>
            <a:grpSpLocks/>
          </p:cNvGrpSpPr>
          <p:nvPr/>
        </p:nvGrpSpPr>
        <p:grpSpPr bwMode="auto">
          <a:xfrm>
            <a:off x="215156" y="4581773"/>
            <a:ext cx="5653087" cy="792163"/>
            <a:chOff x="35496" y="4149080"/>
            <a:chExt cx="5652622" cy="792088"/>
          </a:xfrm>
        </p:grpSpPr>
        <p:grpSp>
          <p:nvGrpSpPr>
            <p:cNvPr id="190494" name="群組 79"/>
            <p:cNvGrpSpPr>
              <a:grpSpLocks/>
            </p:cNvGrpSpPr>
            <p:nvPr/>
          </p:nvGrpSpPr>
          <p:grpSpPr bwMode="auto">
            <a:xfrm>
              <a:off x="2411760" y="4149080"/>
              <a:ext cx="3276358" cy="792088"/>
              <a:chOff x="2411760" y="4149080"/>
              <a:chExt cx="3276358" cy="792088"/>
            </a:xfrm>
          </p:grpSpPr>
          <p:cxnSp>
            <p:nvCxnSpPr>
              <p:cNvPr id="43" name="直線接點 42"/>
              <p:cNvCxnSpPr/>
              <p:nvPr/>
            </p:nvCxnSpPr>
            <p:spPr>
              <a:xfrm>
                <a:off x="2411788" y="4580839"/>
                <a:ext cx="720666" cy="0"/>
              </a:xfrm>
              <a:prstGeom prst="line">
                <a:avLst/>
              </a:prstGeom>
              <a:ln w="38100"/>
            </p:spPr>
            <p:style>
              <a:lnRef idx="1">
                <a:schemeClr val="accent2"/>
              </a:lnRef>
              <a:fillRef idx="0">
                <a:schemeClr val="accent2"/>
              </a:fillRef>
              <a:effectRef idx="0">
                <a:schemeClr val="accent2"/>
              </a:effectRef>
              <a:fontRef idx="minor">
                <a:schemeClr val="tx1"/>
              </a:fontRef>
            </p:style>
          </p:cxnSp>
          <p:grpSp>
            <p:nvGrpSpPr>
              <p:cNvPr id="190499" name="群組 34"/>
              <p:cNvGrpSpPr>
                <a:grpSpLocks/>
              </p:cNvGrpSpPr>
              <p:nvPr/>
            </p:nvGrpSpPr>
            <p:grpSpPr bwMode="auto">
              <a:xfrm>
                <a:off x="2843808" y="4149080"/>
                <a:ext cx="2844310" cy="792088"/>
                <a:chOff x="662160" y="1412776"/>
                <a:chExt cx="1998705" cy="792088"/>
              </a:xfrm>
            </p:grpSpPr>
            <p:sp>
              <p:nvSpPr>
                <p:cNvPr id="36" name="圓角矩形 35"/>
                <p:cNvSpPr/>
                <p:nvPr/>
              </p:nvSpPr>
              <p:spPr>
                <a:xfrm>
                  <a:off x="661980" y="1412776"/>
                  <a:ext cx="1998885" cy="792088"/>
                </a:xfrm>
                <a:prstGeom prst="roundRect">
                  <a:avLst/>
                </a:prstGeom>
                <a:solidFill>
                  <a:srgbClr val="2E7D32"/>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37" name="文字方塊 36"/>
                <p:cNvSpPr txBox="1"/>
                <p:nvPr/>
              </p:nvSpPr>
              <p:spPr>
                <a:xfrm>
                  <a:off x="661980" y="1628656"/>
                  <a:ext cx="1973230" cy="415886"/>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1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科目核心素養</a:t>
                  </a:r>
                </a:p>
              </p:txBody>
            </p:sp>
          </p:grpSp>
        </p:grpSp>
        <p:grpSp>
          <p:nvGrpSpPr>
            <p:cNvPr id="190495" name="群組 31"/>
            <p:cNvGrpSpPr>
              <a:grpSpLocks/>
            </p:cNvGrpSpPr>
            <p:nvPr/>
          </p:nvGrpSpPr>
          <p:grpSpPr bwMode="auto">
            <a:xfrm>
              <a:off x="35496" y="4149080"/>
              <a:ext cx="2664296" cy="792088"/>
              <a:chOff x="560960" y="1412776"/>
              <a:chExt cx="1872208" cy="792088"/>
            </a:xfrm>
          </p:grpSpPr>
          <p:sp>
            <p:nvSpPr>
              <p:cNvPr id="33" name="圓角矩形 32"/>
              <p:cNvSpPr/>
              <p:nvPr/>
            </p:nvSpPr>
            <p:spPr>
              <a:xfrm>
                <a:off x="611155" y="1412776"/>
                <a:ext cx="1770218" cy="792088"/>
              </a:xfrm>
              <a:prstGeom prst="roundRect">
                <a:avLst/>
              </a:prstGeom>
              <a:solidFill>
                <a:srgbClr val="C8195D"/>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34" name="文字方塊 33"/>
              <p:cNvSpPr txBox="1"/>
              <p:nvPr/>
            </p:nvSpPr>
            <p:spPr>
              <a:xfrm>
                <a:off x="560960" y="1557225"/>
                <a:ext cx="1871723" cy="46191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a:t>
                </a:r>
                <a:r>
                  <a:rPr lang="zh-TW" altLang="en-US" sz="2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綱要</a:t>
                </a:r>
              </a:p>
            </p:txBody>
          </p:sp>
        </p:grpSp>
      </p:grpSp>
      <p:grpSp>
        <p:nvGrpSpPr>
          <p:cNvPr id="44" name="群組 43"/>
          <p:cNvGrpSpPr/>
          <p:nvPr/>
        </p:nvGrpSpPr>
        <p:grpSpPr>
          <a:xfrm>
            <a:off x="6223037" y="3555443"/>
            <a:ext cx="2808312" cy="792088"/>
            <a:chOff x="611560" y="1412776"/>
            <a:chExt cx="1973409" cy="792088"/>
          </a:xfrm>
          <a:solidFill>
            <a:srgbClr val="008080"/>
          </a:solidFill>
        </p:grpSpPr>
        <p:sp>
          <p:nvSpPr>
            <p:cNvPr id="45" name="圓角矩形 44"/>
            <p:cNvSpPr/>
            <p:nvPr/>
          </p:nvSpPr>
          <p:spPr>
            <a:xfrm>
              <a:off x="611560" y="1412776"/>
              <a:ext cx="1973190" cy="792088"/>
            </a:xfrm>
            <a:prstGeom prst="roundRect">
              <a:avLst/>
            </a:prstGeom>
            <a:grp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46" name="文字方塊 45"/>
            <p:cNvSpPr txBox="1"/>
            <p:nvPr/>
          </p:nvSpPr>
          <p:spPr>
            <a:xfrm>
              <a:off x="611560" y="1628800"/>
              <a:ext cx="1973409" cy="384721"/>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科目理念與目標</a:t>
              </a:r>
            </a:p>
          </p:txBody>
        </p:sp>
      </p:grpSp>
      <p:grpSp>
        <p:nvGrpSpPr>
          <p:cNvPr id="47" name="群組 46"/>
          <p:cNvGrpSpPr>
            <a:grpSpLocks/>
          </p:cNvGrpSpPr>
          <p:nvPr/>
        </p:nvGrpSpPr>
        <p:grpSpPr bwMode="auto">
          <a:xfrm>
            <a:off x="6012706" y="5805736"/>
            <a:ext cx="2808287" cy="792162"/>
            <a:chOff x="611560" y="1412776"/>
            <a:chExt cx="1973409" cy="792088"/>
          </a:xfrm>
        </p:grpSpPr>
        <p:sp>
          <p:nvSpPr>
            <p:cNvPr id="48" name="圓角矩形 47"/>
            <p:cNvSpPr/>
            <p:nvPr/>
          </p:nvSpPr>
          <p:spPr>
            <a:xfrm>
              <a:off x="611560" y="1412776"/>
              <a:ext cx="1973409" cy="792088"/>
            </a:xfrm>
            <a:prstGeom prst="roundRect">
              <a:avLst/>
            </a:prstGeom>
            <a:solidFill>
              <a:srgbClr val="1565C0"/>
            </a:solidFill>
            <a:ln w="38100">
              <a:solidFill>
                <a:schemeClr val="bg1"/>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49" name="文字方塊 48"/>
            <p:cNvSpPr txBox="1"/>
            <p:nvPr/>
          </p:nvSpPr>
          <p:spPr>
            <a:xfrm>
              <a:off x="611560" y="1484206"/>
              <a:ext cx="1973409" cy="67780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各領域</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科目學習重點</a:t>
              </a:r>
              <a:endPar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（學習表現</a:t>
              </a:r>
              <a:r>
                <a:rPr lang="en-US" altLang="zh-TW"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19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學習內容）</a:t>
              </a:r>
            </a:p>
          </p:txBody>
        </p:sp>
      </p:grpSp>
      <p:grpSp>
        <p:nvGrpSpPr>
          <p:cNvPr id="70" name="群組 69"/>
          <p:cNvGrpSpPr>
            <a:grpSpLocks/>
          </p:cNvGrpSpPr>
          <p:nvPr/>
        </p:nvGrpSpPr>
        <p:grpSpPr bwMode="auto">
          <a:xfrm>
            <a:off x="4933206" y="3861048"/>
            <a:ext cx="3600450" cy="2673350"/>
            <a:chOff x="4932040" y="3429000"/>
            <a:chExt cx="3600400" cy="2673588"/>
          </a:xfrm>
        </p:grpSpPr>
        <p:cxnSp>
          <p:nvCxnSpPr>
            <p:cNvPr id="51" name="直線單箭頭接點 50"/>
            <p:cNvCxnSpPr/>
            <p:nvPr/>
          </p:nvCxnSpPr>
          <p:spPr>
            <a:xfrm flipH="1" flipV="1">
              <a:off x="5292397" y="5084910"/>
              <a:ext cx="71437" cy="215919"/>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nvGrpSpPr>
            <p:cNvPr id="190475" name="群組 60"/>
            <p:cNvGrpSpPr>
              <a:grpSpLocks/>
            </p:cNvGrpSpPr>
            <p:nvPr/>
          </p:nvGrpSpPr>
          <p:grpSpPr bwMode="auto">
            <a:xfrm>
              <a:off x="4932040" y="3429000"/>
              <a:ext cx="3600400" cy="2673588"/>
              <a:chOff x="4932040" y="3429000"/>
              <a:chExt cx="3600400" cy="2673588"/>
            </a:xfrm>
          </p:grpSpPr>
          <p:grpSp>
            <p:nvGrpSpPr>
              <p:cNvPr id="190476" name="群組 81"/>
              <p:cNvGrpSpPr>
                <a:grpSpLocks/>
              </p:cNvGrpSpPr>
              <p:nvPr/>
            </p:nvGrpSpPr>
            <p:grpSpPr bwMode="auto">
              <a:xfrm>
                <a:off x="4932040" y="3429000"/>
                <a:ext cx="3600400" cy="2673588"/>
                <a:chOff x="4932040" y="3429000"/>
                <a:chExt cx="3600400" cy="2673588"/>
              </a:xfrm>
            </p:grpSpPr>
            <p:sp>
              <p:nvSpPr>
                <p:cNvPr id="190478" name="文字方塊 74"/>
                <p:cNvSpPr txBox="1">
                  <a:spLocks noChangeArrowheads="1"/>
                </p:cNvSpPr>
                <p:nvPr/>
              </p:nvSpPr>
              <p:spPr bwMode="auto">
                <a:xfrm>
                  <a:off x="4932040" y="5733256"/>
                  <a:ext cx="720080" cy="369332"/>
                </a:xfrm>
                <a:prstGeom prst="rect">
                  <a:avLst/>
                </a:prstGeom>
                <a:noFill/>
                <a:ln w="9525">
                  <a:noFill/>
                  <a:miter lim="800000"/>
                  <a:headEnd/>
                  <a:tailEnd/>
                </a:ln>
              </p:spPr>
              <p:txBody>
                <a:bodyPr>
                  <a:spAutoFit/>
                </a:bodyPr>
                <a:lstStyle/>
                <a:p>
                  <a:pPr algn="ctr"/>
                  <a:r>
                    <a:rPr lang="zh-TW" altLang="en-US" b="1">
                      <a:latin typeface="微軟正黑體" pitchFamily="34" charset="-120"/>
                      <a:ea typeface="微軟正黑體" pitchFamily="34" charset="-120"/>
                    </a:rPr>
                    <a:t>對應</a:t>
                  </a:r>
                </a:p>
              </p:txBody>
            </p:sp>
            <p:grpSp>
              <p:nvGrpSpPr>
                <p:cNvPr id="190479" name="群組 80"/>
                <p:cNvGrpSpPr>
                  <a:grpSpLocks/>
                </p:cNvGrpSpPr>
                <p:nvPr/>
              </p:nvGrpSpPr>
              <p:grpSpPr bwMode="auto">
                <a:xfrm>
                  <a:off x="5360630" y="3429000"/>
                  <a:ext cx="3171810" cy="2304256"/>
                  <a:chOff x="5360630" y="3429000"/>
                  <a:chExt cx="3171810" cy="2304256"/>
                </a:xfrm>
              </p:grpSpPr>
              <p:grpSp>
                <p:nvGrpSpPr>
                  <p:cNvPr id="190481" name="群組 56"/>
                  <p:cNvGrpSpPr>
                    <a:grpSpLocks/>
                  </p:cNvGrpSpPr>
                  <p:nvPr/>
                </p:nvGrpSpPr>
                <p:grpSpPr bwMode="auto">
                  <a:xfrm>
                    <a:off x="5360630" y="4814747"/>
                    <a:ext cx="1080120" cy="918509"/>
                    <a:chOff x="5360630" y="4814747"/>
                    <a:chExt cx="1080120" cy="918509"/>
                  </a:xfrm>
                </p:grpSpPr>
                <p:sp>
                  <p:nvSpPr>
                    <p:cNvPr id="54" name="弧形 53"/>
                    <p:cNvSpPr/>
                    <p:nvPr/>
                  </p:nvSpPr>
                  <p:spPr>
                    <a:xfrm rot="11418018">
                      <a:off x="5360659" y="4815011"/>
                      <a:ext cx="1079485" cy="863677"/>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p>
                  </p:txBody>
                </p:sp>
                <p:cxnSp>
                  <p:nvCxnSpPr>
                    <p:cNvPr id="56" name="直線單箭頭接點 55"/>
                    <p:cNvCxnSpPr/>
                    <p:nvPr/>
                  </p:nvCxnSpPr>
                  <p:spPr>
                    <a:xfrm>
                      <a:off x="5795628" y="5661224"/>
                      <a:ext cx="144460"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190482" name="群組 64"/>
                  <p:cNvGrpSpPr>
                    <a:grpSpLocks/>
                  </p:cNvGrpSpPr>
                  <p:nvPr/>
                </p:nvGrpSpPr>
                <p:grpSpPr bwMode="auto">
                  <a:xfrm>
                    <a:off x="6822751" y="4050675"/>
                    <a:ext cx="863588" cy="1106671"/>
                    <a:chOff x="7411484" y="4055866"/>
                    <a:chExt cx="863588" cy="1106671"/>
                  </a:xfrm>
                </p:grpSpPr>
                <p:sp>
                  <p:nvSpPr>
                    <p:cNvPr id="59" name="弧形 58"/>
                    <p:cNvSpPr/>
                    <p:nvPr/>
                  </p:nvSpPr>
                  <p:spPr>
                    <a:xfrm rot="4161580">
                      <a:off x="7303455" y="4158199"/>
                      <a:ext cx="1079596"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p>
                  </p:txBody>
                </p:sp>
                <p:cxnSp>
                  <p:nvCxnSpPr>
                    <p:cNvPr id="60" name="直線單箭頭接點 59"/>
                    <p:cNvCxnSpPr/>
                    <p:nvPr/>
                  </p:nvCxnSpPr>
                  <p:spPr>
                    <a:xfrm flipH="1">
                      <a:off x="7968664" y="5012306"/>
                      <a:ext cx="215897" cy="144476"/>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190483" name="群組 73"/>
                  <p:cNvGrpSpPr>
                    <a:grpSpLocks/>
                  </p:cNvGrpSpPr>
                  <p:nvPr/>
                </p:nvGrpSpPr>
                <p:grpSpPr bwMode="auto">
                  <a:xfrm>
                    <a:off x="5422954" y="3429000"/>
                    <a:ext cx="919234" cy="1126765"/>
                    <a:chOff x="5422954" y="3429000"/>
                    <a:chExt cx="919234" cy="1126765"/>
                  </a:xfrm>
                </p:grpSpPr>
                <p:sp>
                  <p:nvSpPr>
                    <p:cNvPr id="67" name="弧形 66"/>
                    <p:cNvSpPr/>
                    <p:nvPr/>
                  </p:nvSpPr>
                  <p:spPr>
                    <a:xfrm rot="16416704">
                      <a:off x="5369334" y="3583840"/>
                      <a:ext cx="1081183" cy="863588"/>
                    </a:xfrm>
                    <a:prstGeom prst="arc">
                      <a:avLst>
                        <a:gd name="adj1" fmla="val 15575473"/>
                        <a:gd name="adj2" fmla="val 21288285"/>
                      </a:avLst>
                    </a:prstGeom>
                    <a:ln w="38100"/>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zh-TW" altLang="en-US"/>
                    </a:p>
                  </p:txBody>
                </p:sp>
                <p:cxnSp>
                  <p:nvCxnSpPr>
                    <p:cNvPr id="68" name="直線單箭頭接點 67"/>
                    <p:cNvCxnSpPr/>
                    <p:nvPr/>
                  </p:nvCxnSpPr>
                  <p:spPr>
                    <a:xfrm rot="4998686">
                      <a:off x="5386051" y="4000554"/>
                      <a:ext cx="144475" cy="7143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69" name="直線單箭頭接點 68"/>
                    <p:cNvCxnSpPr/>
                    <p:nvPr/>
                  </p:nvCxnSpPr>
                  <p:spPr>
                    <a:xfrm flipV="1">
                      <a:off x="5795628" y="3429000"/>
                      <a:ext cx="215897" cy="7144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sp>
                <p:nvSpPr>
                  <p:cNvPr id="190484" name="文字方塊 75"/>
                  <p:cNvSpPr txBox="1">
                    <a:spLocks noChangeArrowheads="1"/>
                  </p:cNvSpPr>
                  <p:nvPr/>
                </p:nvSpPr>
                <p:spPr bwMode="auto">
                  <a:xfrm>
                    <a:off x="7812360" y="4509120"/>
                    <a:ext cx="720080" cy="369332"/>
                  </a:xfrm>
                  <a:prstGeom prst="rect">
                    <a:avLst/>
                  </a:prstGeom>
                  <a:noFill/>
                  <a:ln w="9525">
                    <a:noFill/>
                    <a:miter lim="800000"/>
                    <a:headEnd/>
                    <a:tailEnd/>
                  </a:ln>
                </p:spPr>
                <p:txBody>
                  <a:bodyPr>
                    <a:spAutoFit/>
                  </a:bodyPr>
                  <a:lstStyle/>
                  <a:p>
                    <a:pPr algn="ctr"/>
                    <a:r>
                      <a:rPr lang="zh-TW" altLang="en-US" b="1">
                        <a:latin typeface="微軟正黑體" pitchFamily="34" charset="-120"/>
                        <a:ea typeface="微軟正黑體" pitchFamily="34" charset="-120"/>
                      </a:rPr>
                      <a:t>發展</a:t>
                    </a:r>
                  </a:p>
                </p:txBody>
              </p:sp>
            </p:grpSp>
            <p:sp>
              <p:nvSpPr>
                <p:cNvPr id="190480" name="文字方塊 77"/>
                <p:cNvSpPr txBox="1">
                  <a:spLocks noChangeArrowheads="1"/>
                </p:cNvSpPr>
                <p:nvPr/>
              </p:nvSpPr>
              <p:spPr bwMode="auto">
                <a:xfrm>
                  <a:off x="5652120" y="3861048"/>
                  <a:ext cx="720080" cy="369332"/>
                </a:xfrm>
                <a:prstGeom prst="rect">
                  <a:avLst/>
                </a:prstGeom>
                <a:noFill/>
                <a:ln w="9525">
                  <a:noFill/>
                  <a:miter lim="800000"/>
                  <a:headEnd/>
                  <a:tailEnd/>
                </a:ln>
              </p:spPr>
              <p:txBody>
                <a:bodyPr>
                  <a:spAutoFit/>
                </a:bodyPr>
                <a:lstStyle/>
                <a:p>
                  <a:pPr algn="ctr"/>
                  <a:r>
                    <a:rPr lang="zh-TW" altLang="en-US" b="1">
                      <a:latin typeface="微軟正黑體" pitchFamily="34" charset="-120"/>
                      <a:ea typeface="微軟正黑體" pitchFamily="34" charset="-120"/>
                    </a:rPr>
                    <a:t>發展</a:t>
                  </a:r>
                </a:p>
              </p:txBody>
            </p:sp>
          </p:grpSp>
          <p:cxnSp>
            <p:nvCxnSpPr>
              <p:cNvPr id="53" name="直線單箭頭接點 52"/>
              <p:cNvCxnSpPr>
                <a:stCxn id="59" idx="0"/>
              </p:cNvCxnSpPr>
              <p:nvPr/>
            </p:nvCxnSpPr>
            <p:spPr>
              <a:xfrm flipH="1" flipV="1">
                <a:off x="7541854" y="4267275"/>
                <a:ext cx="84136" cy="10002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sp>
        <p:nvSpPr>
          <p:cNvPr id="58" name="矩形 8"/>
          <p:cNvSpPr>
            <a:spLocks noChangeArrowheads="1"/>
          </p:cNvSpPr>
          <p:nvPr/>
        </p:nvSpPr>
        <p:spPr bwMode="auto">
          <a:xfrm>
            <a:off x="3916738" y="461084"/>
            <a:ext cx="5227262"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核心素養的轉化與發展</a:t>
            </a: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21</a:t>
            </a:fld>
            <a:endParaRPr lang="zh-TW" altLang="en-US"/>
          </a:p>
        </p:txBody>
      </p:sp>
      <p:sp>
        <p:nvSpPr>
          <p:cNvPr id="75" name="文字方塊 7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77" name="標題 2"/>
          <p:cNvSpPr txBox="1">
            <a:spLocks/>
          </p:cNvSpPr>
          <p:nvPr/>
        </p:nvSpPr>
        <p:spPr bwMode="auto">
          <a:xfrm>
            <a:off x="766763" y="192161"/>
            <a:ext cx="344254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
        <p:nvSpPr>
          <p:cNvPr id="61" name="文字方塊 28"/>
          <p:cNvSpPr txBox="1">
            <a:spLocks noChangeArrowheads="1"/>
          </p:cNvSpPr>
          <p:nvPr/>
        </p:nvSpPr>
        <p:spPr bwMode="auto">
          <a:xfrm>
            <a:off x="1400106" y="3337048"/>
            <a:ext cx="719978" cy="646331"/>
          </a:xfrm>
          <a:prstGeom prst="rect">
            <a:avLst/>
          </a:prstGeom>
          <a:noFill/>
          <a:ln w="9525">
            <a:noFill/>
            <a:miter lim="800000"/>
            <a:headEnd/>
            <a:tailEnd/>
          </a:ln>
        </p:spPr>
        <p:txBody>
          <a:bodyPr>
            <a:spAutoFit/>
          </a:bodyPr>
          <a:lstStyle/>
          <a:p>
            <a:pPr algn="ctr"/>
            <a:r>
              <a:rPr lang="zh-TW" altLang="en-US" b="1" dirty="0">
                <a:latin typeface="微軟正黑體" pitchFamily="34" charset="-120"/>
                <a:ea typeface="微軟正黑體" pitchFamily="34" charset="-120"/>
              </a:rPr>
              <a:t>規範</a:t>
            </a:r>
            <a:endParaRPr lang="en-US" altLang="zh-TW" b="1" dirty="0">
              <a:latin typeface="微軟正黑體" pitchFamily="34" charset="-120"/>
              <a:ea typeface="微軟正黑體" pitchFamily="34" charset="-120"/>
            </a:endParaRPr>
          </a:p>
          <a:p>
            <a:pPr algn="ctr"/>
            <a:r>
              <a:rPr lang="zh-TW" altLang="en-US" b="1" dirty="0">
                <a:latin typeface="微軟正黑體" pitchFamily="34" charset="-120"/>
                <a:ea typeface="微軟正黑體" pitchFamily="34" charset="-120"/>
              </a:rPr>
              <a:t>引導</a:t>
            </a:r>
          </a:p>
        </p:txBody>
      </p:sp>
    </p:spTree>
    <p:extLst>
      <p:ext uri="{BB962C8B-B14F-4D97-AF65-F5344CB8AC3E}">
        <p14:creationId xmlns:p14="http://schemas.microsoft.com/office/powerpoint/2010/main" val="18847394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2"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heel(2)">
                                      <p:cBhvr>
                                        <p:cTn id="27" dur="500"/>
                                        <p:tgtEl>
                                          <p:spTgt spid="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linds(horizontal)">
                                      <p:cBhvr>
                                        <p:cTn id="32" dur="500"/>
                                        <p:tgtEl>
                                          <p:spTgt spid="44"/>
                                        </p:tgtEl>
                                      </p:cBhvr>
                                    </p:animEffect>
                                  </p:childTnLst>
                                </p:cTn>
                              </p:par>
                              <p:par>
                                <p:cTn id="33" presetID="3" presetClass="entr" presetSubtype="1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linds(horizontal)">
                                      <p:cBhvr>
                                        <p:cTn id="3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p:cNvGrpSpPr/>
          <p:nvPr/>
        </p:nvGrpSpPr>
        <p:grpSpPr>
          <a:xfrm>
            <a:off x="7812360" y="1481408"/>
            <a:ext cx="730788" cy="507432"/>
            <a:chOff x="4187222" y="395028"/>
            <a:chExt cx="1944212" cy="1349989"/>
          </a:xfrm>
          <a:solidFill>
            <a:srgbClr val="92D050"/>
          </a:solidFill>
        </p:grpSpPr>
        <p:sp>
          <p:nvSpPr>
            <p:cNvPr id="2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7" name="矩形 8"/>
          <p:cNvSpPr>
            <a:spLocks noChangeArrowheads="1"/>
          </p:cNvSpPr>
          <p:nvPr/>
        </p:nvSpPr>
        <p:spPr bwMode="auto">
          <a:xfrm>
            <a:off x="766763" y="1357605"/>
            <a:ext cx="6317376" cy="461665"/>
          </a:xfrm>
          <a:prstGeom prst="rect">
            <a:avLst/>
          </a:prstGeom>
          <a:noFill/>
          <a:ln w="9525">
            <a:noFill/>
            <a:miter lim="800000"/>
            <a:headEnd/>
            <a:tailEnd/>
          </a:ln>
        </p:spPr>
        <p:txBody>
          <a:bodyPr wrap="square">
            <a:spAutoFit/>
          </a:bodyPr>
          <a:lstStyle/>
          <a:p>
            <a:pPr defTabSz="1422400">
              <a:spcAft>
                <a:spcPct val="35000"/>
              </a:spcAft>
            </a:pP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二</a:t>
            </a: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核心素養的轉化與發展</a:t>
            </a: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sp>
        <p:nvSpPr>
          <p:cNvPr id="34" name="文字方塊 3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cxnSp>
        <p:nvCxnSpPr>
          <p:cNvPr id="45" name="直線接點 44"/>
          <p:cNvCxnSpPr/>
          <p:nvPr/>
        </p:nvCxnSpPr>
        <p:spPr>
          <a:xfrm>
            <a:off x="646047" y="1988840"/>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1331640" y="5560600"/>
            <a:ext cx="7344321" cy="820728"/>
            <a:chOff x="1331640" y="5200560"/>
            <a:chExt cx="7344321" cy="820728"/>
          </a:xfrm>
        </p:grpSpPr>
        <p:sp>
          <p:nvSpPr>
            <p:cNvPr id="11" name="圓角矩形 10"/>
            <p:cNvSpPr/>
            <p:nvPr/>
          </p:nvSpPr>
          <p:spPr>
            <a:xfrm>
              <a:off x="1331640" y="5200560"/>
              <a:ext cx="820728" cy="820728"/>
            </a:xfrm>
            <a:prstGeom prst="roundRect">
              <a:avLst/>
            </a:prstGeom>
            <a:solidFill>
              <a:schemeClr val="bg1">
                <a:lumMod val="95000"/>
              </a:schemeClr>
            </a:solidFill>
            <a:ln w="38100" cap="rnd">
              <a:noFill/>
            </a:ln>
          </p:spPr>
          <p:txBody>
            <a:bodyPr rtlCol="0" anchor="ctr"/>
            <a:lstStyle/>
            <a:p>
              <a:pPr algn="ctr"/>
              <a:endParaRPr lang="zh-TW" altLang="en-US"/>
            </a:p>
          </p:txBody>
        </p:sp>
        <p:grpSp>
          <p:nvGrpSpPr>
            <p:cNvPr id="16" name="群組 15"/>
            <p:cNvGrpSpPr/>
            <p:nvPr/>
          </p:nvGrpSpPr>
          <p:grpSpPr>
            <a:xfrm>
              <a:off x="1392871" y="5305536"/>
              <a:ext cx="7283090" cy="618474"/>
              <a:chOff x="1392871" y="5305536"/>
              <a:chExt cx="7283090" cy="618474"/>
            </a:xfrm>
          </p:grpSpPr>
          <p:grpSp>
            <p:nvGrpSpPr>
              <p:cNvPr id="8" name="群組 7"/>
              <p:cNvGrpSpPr/>
              <p:nvPr/>
            </p:nvGrpSpPr>
            <p:grpSpPr>
              <a:xfrm>
                <a:off x="1392871" y="5305536"/>
                <a:ext cx="681508" cy="618474"/>
                <a:chOff x="609107" y="2377826"/>
                <a:chExt cx="1451330" cy="1317094"/>
              </a:xfrm>
            </p:grpSpPr>
            <p:sp>
              <p:nvSpPr>
                <p:cNvPr id="4" name="平行四邊形 3"/>
                <p:cNvSpPr/>
                <p:nvPr/>
              </p:nvSpPr>
              <p:spPr>
                <a:xfrm>
                  <a:off x="931549" y="2381537"/>
                  <a:ext cx="864096" cy="1313383"/>
                </a:xfrm>
                <a:prstGeom prst="parallelogram">
                  <a:avLst>
                    <a:gd name="adj" fmla="val 47046"/>
                  </a:avLst>
                </a:prstGeom>
                <a:solidFill>
                  <a:schemeClr val="bg1"/>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6" name="平行四邊形 35"/>
                <p:cNvSpPr/>
                <p:nvPr/>
              </p:nvSpPr>
              <p:spPr>
                <a:xfrm rot="17222712" flipV="1">
                  <a:off x="931549" y="2381536"/>
                  <a:ext cx="864096" cy="1313383"/>
                </a:xfrm>
                <a:prstGeom prst="parallelogram">
                  <a:avLst>
                    <a:gd name="adj" fmla="val 47046"/>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609107" y="3250810"/>
                  <a:ext cx="1370606" cy="45719"/>
                </a:xfrm>
                <a:prstGeom prst="rect">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平行四邊形 37"/>
                <p:cNvSpPr/>
                <p:nvPr/>
              </p:nvSpPr>
              <p:spPr>
                <a:xfrm>
                  <a:off x="937556" y="3250810"/>
                  <a:ext cx="610108" cy="439086"/>
                </a:xfrm>
                <a:prstGeom prst="parallelogram">
                  <a:avLst>
                    <a:gd name="adj" fmla="val 31173"/>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平行四邊形 38"/>
                <p:cNvSpPr/>
                <p:nvPr/>
              </p:nvSpPr>
              <p:spPr>
                <a:xfrm>
                  <a:off x="1175981" y="2377826"/>
                  <a:ext cx="610108" cy="439086"/>
                </a:xfrm>
                <a:prstGeom prst="parallelogram">
                  <a:avLst>
                    <a:gd name="adj" fmla="val 31173"/>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橢圓 6"/>
                <p:cNvSpPr/>
                <p:nvPr/>
              </p:nvSpPr>
              <p:spPr>
                <a:xfrm rot="20471904">
                  <a:off x="1116920" y="2853260"/>
                  <a:ext cx="481228" cy="352196"/>
                </a:xfrm>
                <a:prstGeom prst="ellipse">
                  <a:avLst/>
                </a:prstGeom>
                <a:solidFill>
                  <a:srgbClr val="CC99FF"/>
                </a:solidFill>
                <a:ln w="9525">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1" name="平行四邊形 40"/>
                <p:cNvSpPr/>
                <p:nvPr/>
              </p:nvSpPr>
              <p:spPr>
                <a:xfrm rot="6461641" flipH="1" flipV="1">
                  <a:off x="1800128" y="3050179"/>
                  <a:ext cx="498062" cy="22557"/>
                </a:xfrm>
                <a:custGeom>
                  <a:avLst/>
                  <a:gdLst>
                    <a:gd name="connsiteX0" fmla="*/ 0 w 421708"/>
                    <a:gd name="connsiteY0" fmla="*/ 55412 h 55412"/>
                    <a:gd name="connsiteX1" fmla="*/ 26069 w 421708"/>
                    <a:gd name="connsiteY1" fmla="*/ 0 h 55412"/>
                    <a:gd name="connsiteX2" fmla="*/ 421708 w 421708"/>
                    <a:gd name="connsiteY2" fmla="*/ 0 h 55412"/>
                    <a:gd name="connsiteX3" fmla="*/ 395639 w 421708"/>
                    <a:gd name="connsiteY3" fmla="*/ 55412 h 55412"/>
                    <a:gd name="connsiteX4" fmla="*/ 0 w 421708"/>
                    <a:gd name="connsiteY4" fmla="*/ 55412 h 55412"/>
                    <a:gd name="connsiteX0" fmla="*/ 0 w 438791"/>
                    <a:gd name="connsiteY0" fmla="*/ 17537 h 55412"/>
                    <a:gd name="connsiteX1" fmla="*/ 43152 w 438791"/>
                    <a:gd name="connsiteY1" fmla="*/ 0 h 55412"/>
                    <a:gd name="connsiteX2" fmla="*/ 438791 w 438791"/>
                    <a:gd name="connsiteY2" fmla="*/ 0 h 55412"/>
                    <a:gd name="connsiteX3" fmla="*/ 412722 w 438791"/>
                    <a:gd name="connsiteY3" fmla="*/ 55412 h 55412"/>
                    <a:gd name="connsiteX4" fmla="*/ 0 w 438791"/>
                    <a:gd name="connsiteY4" fmla="*/ 17537 h 55412"/>
                    <a:gd name="connsiteX0" fmla="*/ 0 w 498062"/>
                    <a:gd name="connsiteY0" fmla="*/ 19783 h 57658"/>
                    <a:gd name="connsiteX1" fmla="*/ 43152 w 498062"/>
                    <a:gd name="connsiteY1" fmla="*/ 2246 h 57658"/>
                    <a:gd name="connsiteX2" fmla="*/ 498062 w 498062"/>
                    <a:gd name="connsiteY2" fmla="*/ 0 h 57658"/>
                    <a:gd name="connsiteX3" fmla="*/ 412722 w 498062"/>
                    <a:gd name="connsiteY3" fmla="*/ 57658 h 57658"/>
                    <a:gd name="connsiteX4" fmla="*/ 0 w 498062"/>
                    <a:gd name="connsiteY4" fmla="*/ 19783 h 57658"/>
                    <a:gd name="connsiteX0" fmla="*/ 0 w 498062"/>
                    <a:gd name="connsiteY0" fmla="*/ 19783 h 22557"/>
                    <a:gd name="connsiteX1" fmla="*/ 43152 w 498062"/>
                    <a:gd name="connsiteY1" fmla="*/ 2246 h 22557"/>
                    <a:gd name="connsiteX2" fmla="*/ 498062 w 498062"/>
                    <a:gd name="connsiteY2" fmla="*/ 0 h 22557"/>
                    <a:gd name="connsiteX3" fmla="*/ 454846 w 498062"/>
                    <a:gd name="connsiteY3" fmla="*/ 22557 h 22557"/>
                    <a:gd name="connsiteX4" fmla="*/ 0 w 498062"/>
                    <a:gd name="connsiteY4" fmla="*/ 19783 h 2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62" h="22557">
                      <a:moveTo>
                        <a:pt x="0" y="19783"/>
                      </a:moveTo>
                      <a:lnTo>
                        <a:pt x="43152" y="2246"/>
                      </a:lnTo>
                      <a:lnTo>
                        <a:pt x="498062" y="0"/>
                      </a:lnTo>
                      <a:lnTo>
                        <a:pt x="454846" y="22557"/>
                      </a:lnTo>
                      <a:lnTo>
                        <a:pt x="0" y="19783"/>
                      </a:lnTo>
                      <a:close/>
                    </a:path>
                  </a:pathLst>
                </a:cu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49" name="矩形 48"/>
              <p:cNvSpPr/>
              <p:nvPr/>
            </p:nvSpPr>
            <p:spPr>
              <a:xfrm>
                <a:off x="2368392" y="5415607"/>
                <a:ext cx="6307569" cy="461665"/>
              </a:xfrm>
              <a:prstGeom prst="rect">
                <a:avLst/>
              </a:prstGeom>
            </p:spPr>
            <p:txBody>
              <a:bodyPr wrap="square">
                <a:spAutoFit/>
              </a:bodyPr>
              <a:lstStyle/>
              <a:p>
                <a:pPr>
                  <a:spcAft>
                    <a:spcPts val="1200"/>
                  </a:spcAft>
                </a:pPr>
                <a:r>
                  <a:rPr lang="zh-TW" altLang="en-US" sz="2400">
                    <a:latin typeface="微軟正黑體" panose="020B0604030504040204" pitchFamily="34" charset="-120"/>
                    <a:ea typeface="微軟正黑體" panose="020B0604030504040204" pitchFamily="34" charset="-120"/>
                  </a:rPr>
                  <a:t>二者需結合編織在一起，構築完整的學習</a:t>
                </a:r>
              </a:p>
            </p:txBody>
          </p:sp>
        </p:grpSp>
      </p:grpSp>
      <p:grpSp>
        <p:nvGrpSpPr>
          <p:cNvPr id="13" name="群組 12"/>
          <p:cNvGrpSpPr/>
          <p:nvPr/>
        </p:nvGrpSpPr>
        <p:grpSpPr>
          <a:xfrm>
            <a:off x="1331640" y="2475884"/>
            <a:ext cx="7345320" cy="820728"/>
            <a:chOff x="1331640" y="2475884"/>
            <a:chExt cx="7345320" cy="820728"/>
          </a:xfrm>
        </p:grpSpPr>
        <p:sp>
          <p:nvSpPr>
            <p:cNvPr id="35" name="圓角矩形 34"/>
            <p:cNvSpPr/>
            <p:nvPr/>
          </p:nvSpPr>
          <p:spPr>
            <a:xfrm>
              <a:off x="1331640" y="2475884"/>
              <a:ext cx="820728" cy="820728"/>
            </a:xfrm>
            <a:prstGeom prst="roundRect">
              <a:avLst/>
            </a:prstGeom>
            <a:solidFill>
              <a:schemeClr val="bg1">
                <a:lumMod val="95000"/>
              </a:schemeClr>
            </a:solidFill>
            <a:ln w="38100" cap="rnd">
              <a:noFill/>
            </a:ln>
          </p:spPr>
          <p:txBody>
            <a:bodyPr rtlCol="0" anchor="ctr"/>
            <a:lstStyle/>
            <a:p>
              <a:pPr algn="ctr"/>
              <a:endParaRPr lang="zh-TW" altLang="en-US"/>
            </a:p>
          </p:txBody>
        </p:sp>
        <p:sp>
          <p:nvSpPr>
            <p:cNvPr id="44" name="矩形 43"/>
            <p:cNvSpPr/>
            <p:nvPr/>
          </p:nvSpPr>
          <p:spPr>
            <a:xfrm>
              <a:off x="2338193" y="2633741"/>
              <a:ext cx="4021843" cy="461665"/>
            </a:xfrm>
            <a:prstGeom prst="rect">
              <a:avLst/>
            </a:prstGeom>
          </p:spPr>
          <p:txBody>
            <a:bodyPr wrap="square">
              <a:spAutoFit/>
            </a:bodyPr>
            <a:lstStyle/>
            <a:p>
              <a:pPr>
                <a:spcAft>
                  <a:spcPts val="1200"/>
                </a:spcAft>
              </a:pPr>
              <a:r>
                <a:rPr lang="zh-TW" altLang="en-US" sz="2400">
                  <a:latin typeface="微軟正黑體" panose="020B0604030504040204" pitchFamily="34" charset="-120"/>
                  <a:ea typeface="微軟正黑體" panose="020B0604030504040204" pitchFamily="34" charset="-120"/>
                </a:rPr>
                <a:t>新課綱以</a:t>
              </a:r>
              <a:r>
                <a:rPr lang="zh-TW" altLang="en-US" sz="2400" b="1">
                  <a:latin typeface="微軟正黑體" panose="020B0604030504040204" pitchFamily="34" charset="-120"/>
                  <a:ea typeface="微軟正黑體" panose="020B0604030504040204" pitchFamily="34" charset="-120"/>
                </a:rPr>
                <a:t>學習重點</a:t>
              </a:r>
              <a:r>
                <a:rPr lang="zh-TW" altLang="en-US" sz="2400">
                  <a:latin typeface="微軟正黑體" panose="020B0604030504040204" pitchFamily="34" charset="-120"/>
                  <a:ea typeface="微軟正黑體" panose="020B0604030504040204" pitchFamily="34" charset="-120"/>
                </a:rPr>
                <a:t>進行整合</a:t>
              </a:r>
              <a:endParaRPr lang="en-US" altLang="zh-TW" sz="2400">
                <a:latin typeface="微軟正黑體" panose="020B0604030504040204" pitchFamily="34" charset="-120"/>
                <a:ea typeface="微軟正黑體" panose="020B0604030504040204" pitchFamily="34" charset="-120"/>
              </a:endParaRPr>
            </a:p>
          </p:txBody>
        </p:sp>
        <p:sp>
          <p:nvSpPr>
            <p:cNvPr id="50" name="橢圓 49"/>
            <p:cNvSpPr/>
            <p:nvPr/>
          </p:nvSpPr>
          <p:spPr>
            <a:xfrm rot="20471904">
              <a:off x="1592133" y="2794836"/>
              <a:ext cx="320799" cy="234783"/>
            </a:xfrm>
            <a:prstGeom prst="ellipse">
              <a:avLst/>
            </a:prstGeom>
            <a:solidFill>
              <a:srgbClr val="CC99FF"/>
            </a:solidFill>
            <a:ln w="19050">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cxnSp>
          <p:nvCxnSpPr>
            <p:cNvPr id="51" name="直線接點 50"/>
            <p:cNvCxnSpPr/>
            <p:nvPr/>
          </p:nvCxnSpPr>
          <p:spPr>
            <a:xfrm>
              <a:off x="2484767" y="3296612"/>
              <a:ext cx="619219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a:off x="1331640" y="3382778"/>
            <a:ext cx="7345320" cy="820728"/>
            <a:chOff x="1331640" y="3382778"/>
            <a:chExt cx="7345320" cy="820728"/>
          </a:xfrm>
        </p:grpSpPr>
        <p:sp>
          <p:nvSpPr>
            <p:cNvPr id="33" name="圓角矩形 32"/>
            <p:cNvSpPr/>
            <p:nvPr/>
          </p:nvSpPr>
          <p:spPr>
            <a:xfrm>
              <a:off x="1331640" y="3382778"/>
              <a:ext cx="820728" cy="820728"/>
            </a:xfrm>
            <a:prstGeom prst="roundRect">
              <a:avLst/>
            </a:prstGeom>
            <a:solidFill>
              <a:schemeClr val="bg1">
                <a:lumMod val="95000"/>
              </a:schemeClr>
            </a:solidFill>
            <a:ln w="38100" cap="rnd">
              <a:noFill/>
            </a:ln>
          </p:spPr>
          <p:txBody>
            <a:bodyPr rtlCol="0" anchor="ctr"/>
            <a:lstStyle/>
            <a:p>
              <a:pPr algn="ctr"/>
              <a:endParaRPr lang="zh-TW" altLang="en-US"/>
            </a:p>
          </p:txBody>
        </p:sp>
        <p:sp>
          <p:nvSpPr>
            <p:cNvPr id="46" name="平行四邊形 45"/>
            <p:cNvSpPr/>
            <p:nvPr/>
          </p:nvSpPr>
          <p:spPr>
            <a:xfrm>
              <a:off x="1547102" y="3471693"/>
              <a:ext cx="398450" cy="616115"/>
            </a:xfrm>
            <a:prstGeom prst="parallelogram">
              <a:avLst>
                <a:gd name="adj" fmla="val 48826"/>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2358055" y="3517268"/>
              <a:ext cx="4590209" cy="461665"/>
            </a:xfrm>
            <a:prstGeom prst="rect">
              <a:avLst/>
            </a:prstGeom>
          </p:spPr>
          <p:txBody>
            <a:bodyPr wrap="square">
              <a:spAutoFit/>
            </a:bodyPr>
            <a:lstStyle/>
            <a:p>
              <a:pPr>
                <a:spcAft>
                  <a:spcPts val="1200"/>
                </a:spcAft>
              </a:pPr>
              <a:r>
                <a:rPr lang="zh-TW" altLang="en-US" sz="2400" b="1">
                  <a:latin typeface="微軟正黑體" panose="020B0604030504040204" pitchFamily="34" charset="-120"/>
                  <a:ea typeface="微軟正黑體" panose="020B0604030504040204" pitchFamily="34" charset="-120"/>
                </a:rPr>
                <a:t>學習內容</a:t>
              </a:r>
              <a:r>
                <a:rPr lang="zh-TW" altLang="en-US" sz="2400">
                  <a:latin typeface="微軟正黑體" panose="020B0604030504040204" pitchFamily="34" charset="-120"/>
                  <a:ea typeface="微軟正黑體" panose="020B0604030504040204" pitchFamily="34" charset="-120"/>
                </a:rPr>
                <a:t>比較偏向學習素材</a:t>
              </a:r>
            </a:p>
          </p:txBody>
        </p:sp>
        <p:cxnSp>
          <p:nvCxnSpPr>
            <p:cNvPr id="40" name="直線接點 39"/>
            <p:cNvCxnSpPr/>
            <p:nvPr/>
          </p:nvCxnSpPr>
          <p:spPr>
            <a:xfrm>
              <a:off x="2484767" y="4181568"/>
              <a:ext cx="619219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 name="群組 14"/>
          <p:cNvGrpSpPr/>
          <p:nvPr/>
        </p:nvGrpSpPr>
        <p:grpSpPr>
          <a:xfrm>
            <a:off x="1331640" y="4283066"/>
            <a:ext cx="7461697" cy="820728"/>
            <a:chOff x="1331640" y="4283066"/>
            <a:chExt cx="7461697" cy="820728"/>
          </a:xfrm>
        </p:grpSpPr>
        <p:sp>
          <p:nvSpPr>
            <p:cNvPr id="32" name="圓角矩形 31"/>
            <p:cNvSpPr/>
            <p:nvPr/>
          </p:nvSpPr>
          <p:spPr>
            <a:xfrm>
              <a:off x="1331640" y="4283066"/>
              <a:ext cx="820728" cy="820728"/>
            </a:xfrm>
            <a:prstGeom prst="roundRect">
              <a:avLst/>
            </a:prstGeom>
            <a:solidFill>
              <a:schemeClr val="bg1">
                <a:lumMod val="95000"/>
              </a:schemeClr>
            </a:solidFill>
            <a:ln w="38100" cap="rnd">
              <a:noFill/>
            </a:ln>
          </p:spPr>
          <p:txBody>
            <a:bodyPr rtlCol="0" anchor="ctr"/>
            <a:lstStyle/>
            <a:p>
              <a:pPr algn="ctr"/>
              <a:endParaRPr lang="zh-TW" altLang="en-US"/>
            </a:p>
          </p:txBody>
        </p:sp>
        <p:sp>
          <p:nvSpPr>
            <p:cNvPr id="43" name="平行四邊形 42"/>
            <p:cNvSpPr/>
            <p:nvPr/>
          </p:nvSpPr>
          <p:spPr>
            <a:xfrm rot="17222712" flipV="1">
              <a:off x="1549307" y="4371588"/>
              <a:ext cx="405758" cy="616732"/>
            </a:xfrm>
            <a:prstGeom prst="parallelogram">
              <a:avLst>
                <a:gd name="adj" fmla="val 47046"/>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8" name="矩形 47"/>
            <p:cNvSpPr/>
            <p:nvPr/>
          </p:nvSpPr>
          <p:spPr>
            <a:xfrm>
              <a:off x="2368392" y="4421475"/>
              <a:ext cx="6424945" cy="461665"/>
            </a:xfrm>
            <a:prstGeom prst="rect">
              <a:avLst/>
            </a:prstGeom>
          </p:spPr>
          <p:txBody>
            <a:bodyPr wrap="square">
              <a:spAutoFit/>
            </a:bodyPr>
            <a:lstStyle/>
            <a:p>
              <a:pPr>
                <a:spcAft>
                  <a:spcPts val="1200"/>
                </a:spcAft>
              </a:pPr>
              <a:r>
                <a:rPr lang="zh-TW" altLang="en-US" sz="2400" b="1">
                  <a:latin typeface="微軟正黑體" panose="020B0604030504040204" pitchFamily="34" charset="-120"/>
                  <a:ea typeface="微軟正黑體" panose="020B0604030504040204" pitchFamily="34" charset="-120"/>
                </a:rPr>
                <a:t>學習表現</a:t>
              </a:r>
              <a:r>
                <a:rPr lang="zh-TW" altLang="en-US" sz="2400">
                  <a:latin typeface="微軟正黑體" panose="020B0604030504040204" pitchFamily="34" charset="-120"/>
                  <a:ea typeface="微軟正黑體" panose="020B0604030504040204" pitchFamily="34" charset="-120"/>
                </a:rPr>
                <a:t>比較偏向認知歷程、行動能力、態度</a:t>
              </a:r>
            </a:p>
          </p:txBody>
        </p:sp>
        <p:cxnSp>
          <p:nvCxnSpPr>
            <p:cNvPr id="52" name="直線接點 51"/>
            <p:cNvCxnSpPr/>
            <p:nvPr/>
          </p:nvCxnSpPr>
          <p:spPr>
            <a:xfrm>
              <a:off x="2484767" y="5076327"/>
              <a:ext cx="619219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4725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val="0"/>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圖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6333"/>
            <a:ext cx="4254810" cy="3422311"/>
          </a:xfrm>
          <a:prstGeom prst="rect">
            <a:avLst/>
          </a:prstGeom>
        </p:spPr>
      </p:pic>
      <p:sp>
        <p:nvSpPr>
          <p:cNvPr id="14" name="圓角矩形 13"/>
          <p:cNvSpPr/>
          <p:nvPr/>
        </p:nvSpPr>
        <p:spPr>
          <a:xfrm>
            <a:off x="-1" y="4146401"/>
            <a:ext cx="9151037" cy="2709176"/>
          </a:xfrm>
          <a:prstGeom prst="roundRect">
            <a:avLst>
              <a:gd name="adj" fmla="val 0"/>
            </a:avLst>
          </a:prstGeom>
          <a:solidFill>
            <a:srgbClr val="A5D6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7" name="圖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72978" y="4079544"/>
            <a:ext cx="5524134" cy="3129876"/>
          </a:xfrm>
          <a:prstGeom prst="rect">
            <a:avLst/>
          </a:prstGeom>
        </p:spPr>
      </p:pic>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24</a:t>
            </a:fld>
            <a:endParaRPr lang="zh-TW" altLang="en-US"/>
          </a:p>
        </p:txBody>
      </p:sp>
      <p:grpSp>
        <p:nvGrpSpPr>
          <p:cNvPr id="26" name="群組 25"/>
          <p:cNvGrpSpPr/>
          <p:nvPr/>
        </p:nvGrpSpPr>
        <p:grpSpPr>
          <a:xfrm>
            <a:off x="4584559" y="4475812"/>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部定（領域學習）課程</a:t>
              </a:r>
              <a:endParaRPr lang="en-US" altLang="zh-TW" sz="2800" b="1" dirty="0">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由國家統一規定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功能：深植基本學力</a:t>
              </a:r>
            </a:p>
          </p:txBody>
        </p:sp>
      </p:grpSp>
      <p:grpSp>
        <p:nvGrpSpPr>
          <p:cNvPr id="27" name="群組 26"/>
          <p:cNvGrpSpPr/>
          <p:nvPr/>
        </p:nvGrpSpPr>
        <p:grpSpPr>
          <a:xfrm>
            <a:off x="4593076"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grpSp>
        <p:nvGrpSpPr>
          <p:cNvPr id="10" name="群組 9"/>
          <p:cNvGrpSpPr/>
          <p:nvPr/>
        </p:nvGrpSpPr>
        <p:grpSpPr>
          <a:xfrm>
            <a:off x="1299346" y="3645024"/>
            <a:ext cx="1405359" cy="944834"/>
            <a:chOff x="1299346" y="3645024"/>
            <a:chExt cx="1405359" cy="944834"/>
          </a:xfrm>
        </p:grpSpPr>
        <p:sp>
          <p:nvSpPr>
            <p:cNvPr id="11" name="圓角矩形 10"/>
            <p:cNvSpPr/>
            <p:nvPr/>
          </p:nvSpPr>
          <p:spPr>
            <a:xfrm>
              <a:off x="1299346" y="3673717"/>
              <a:ext cx="1405359" cy="916141"/>
            </a:xfrm>
            <a:prstGeom prst="roundRect">
              <a:avLst/>
            </a:prstGeom>
            <a:solidFill>
              <a:srgbClr val="388E3C"/>
            </a:solidFill>
            <a:ln w="12700" cap="rnd">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sp>
          <p:nvSpPr>
            <p:cNvPr id="23" name="文字方塊 22"/>
            <p:cNvSpPr txBox="1"/>
            <p:nvPr/>
          </p:nvSpPr>
          <p:spPr>
            <a:xfrm>
              <a:off x="1435091" y="3645024"/>
              <a:ext cx="1107996" cy="923330"/>
            </a:xfrm>
            <a:prstGeom prst="rect">
              <a:avLst/>
            </a:prstGeom>
            <a:noFill/>
          </p:spPr>
          <p:txBody>
            <a:bodyPr wrap="none" rtlCol="0">
              <a:spAutoFit/>
            </a:bodyPr>
            <a:lstStyle/>
            <a:p>
              <a:pPr algn="ctr">
                <a:lnSpc>
                  <a:spcPct val="150000"/>
                </a:lnSpc>
              </a:pP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lnSpc>
                  <a:spcPct val="150000"/>
                </a:lnSpc>
              </a:pPr>
              <a:r>
                <a:rPr lang="zh-TW" altLang="en-US" b="1" dirty="0">
                  <a:solidFill>
                    <a:schemeClr val="bg1"/>
                  </a:solidFill>
                  <a:latin typeface="微軟正黑體" panose="020B0604030504040204" pitchFamily="34" charset="-120"/>
                  <a:ea typeface="微軟正黑體" panose="020B0604030504040204" pitchFamily="34" charset="-120"/>
                </a:rPr>
                <a:t>部定課程</a:t>
              </a:r>
            </a:p>
          </p:txBody>
        </p:sp>
        <p:cxnSp>
          <p:nvCxnSpPr>
            <p:cNvPr id="56" name="直線接點 55"/>
            <p:cNvCxnSpPr/>
            <p:nvPr/>
          </p:nvCxnSpPr>
          <p:spPr>
            <a:xfrm>
              <a:off x="1465823" y="4130500"/>
              <a:ext cx="1077264" cy="0"/>
            </a:xfrm>
            <a:prstGeom prst="line">
              <a:avLst/>
            </a:prstGeom>
            <a:ln w="19050">
              <a:solidFill>
                <a:srgbClr val="4CAF50"/>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100"/>
                                        <p:tgtEl>
                                          <p:spTgt spid="10"/>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200"/>
                                        <p:tgtEl>
                                          <p:spTgt spid="14"/>
                                        </p:tgtEl>
                                      </p:cBhvr>
                                    </p:animEffect>
                                  </p:childTnLst>
                                </p:cTn>
                              </p:par>
                            </p:childTnLst>
                          </p:cTn>
                        </p:par>
                        <p:par>
                          <p:cTn id="12" fill="hold">
                            <p:stCondLst>
                              <p:cond delay="2300"/>
                            </p:stCondLst>
                            <p:childTnLst>
                              <p:par>
                                <p:cTn id="13" presetID="12" presetClass="entr" presetSubtype="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ppt_y</p:attrName>
                                        </p:attrNameLst>
                                      </p:cBhvr>
                                      <p:tavLst>
                                        <p:tav tm="0">
                                          <p:val>
                                            <p:strVal val="#ppt_y-#ppt_h*1.125000"/>
                                          </p:val>
                                        </p:tav>
                                        <p:tav tm="100000">
                                          <p:val>
                                            <p:strVal val="#ppt_y"/>
                                          </p:val>
                                        </p:tav>
                                      </p:tavLst>
                                    </p:anim>
                                    <p:animEffect transition="in" filter="wipe(down)">
                                      <p:cBhvr>
                                        <p:cTn id="16" dur="500"/>
                                        <p:tgtEl>
                                          <p:spTgt spid="26"/>
                                        </p:tgtEl>
                                      </p:cBhvr>
                                    </p:animEffect>
                                  </p:childTnLst>
                                </p:cTn>
                              </p:par>
                            </p:childTnLst>
                          </p:cTn>
                        </p:par>
                        <p:par>
                          <p:cTn id="17" fill="hold">
                            <p:stCondLst>
                              <p:cond delay="2800"/>
                            </p:stCondLst>
                            <p:childTnLst>
                              <p:par>
                                <p:cTn id="18" presetID="2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edge">
                                      <p:cBhvr>
                                        <p:cTn id="20" dur="2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p:tgtEl>
                                          <p:spTgt spid="27"/>
                                        </p:tgtEl>
                                        <p:attrNameLst>
                                          <p:attrName>ppt_y</p:attrName>
                                        </p:attrNameLst>
                                      </p:cBhvr>
                                      <p:tavLst>
                                        <p:tav tm="0">
                                          <p:val>
                                            <p:strVal val="#ppt_y+#ppt_h*1.125000"/>
                                          </p:val>
                                        </p:tav>
                                        <p:tav tm="100000">
                                          <p:val>
                                            <p:strVal val="#ppt_y"/>
                                          </p:val>
                                        </p:tav>
                                      </p:tavLst>
                                    </p:anim>
                                    <p:animEffect transition="in" filter="wipe(up)">
                                      <p:cBhvr>
                                        <p:cTn id="26" dur="500"/>
                                        <p:tgtEl>
                                          <p:spTgt spid="27"/>
                                        </p:tgtEl>
                                      </p:cBhvr>
                                    </p:animEffect>
                                  </p:childTnLst>
                                </p:cTn>
                              </p:par>
                              <p:par>
                                <p:cTn id="27" presetID="2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25</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dirty="0">
                <a:latin typeface="微軟正黑體" pitchFamily="34" charset="-120"/>
                <a:ea typeface="微軟正黑體" pitchFamily="34" charset="-120"/>
              </a:rPr>
              <a:t>新增</a:t>
            </a:r>
            <a:r>
              <a:rPr lang="zh-TW" altLang="en-US" sz="2200" b="1" dirty="0">
                <a:solidFill>
                  <a:srgbClr val="FF0000"/>
                </a:solidFill>
                <a:latin typeface="微軟正黑體" pitchFamily="34" charset="-120"/>
                <a:ea typeface="微軟正黑體" pitchFamily="34" charset="-120"/>
              </a:rPr>
              <a:t>科技領域</a:t>
            </a:r>
            <a:r>
              <a:rPr lang="zh-TW" altLang="en-US" sz="2200" b="1" dirty="0">
                <a:latin typeface="微軟正黑體" pitchFamily="34" charset="-120"/>
                <a:ea typeface="微軟正黑體" pitchFamily="34" charset="-120"/>
              </a:rPr>
              <a:t>，國民小學階段不排課，融入各領域教學</a:t>
            </a:r>
            <a:endParaRPr lang="en-US" altLang="zh-TW" sz="2200" b="1" dirty="0">
              <a:latin typeface="微軟正黑體" pitchFamily="34" charset="-120"/>
              <a:ea typeface="微軟正黑體" pitchFamily="34" charset="-120"/>
            </a:endParaRPr>
          </a:p>
          <a:p>
            <a:pPr eaLnBrk="0" hangingPunct="0"/>
            <a:r>
              <a:rPr lang="zh-TW" altLang="en-US" sz="2200" b="1" dirty="0">
                <a:latin typeface="微軟正黑體" pitchFamily="34" charset="-120"/>
                <a:ea typeface="微軟正黑體" pitchFamily="34" charset="-120"/>
              </a:rPr>
              <a:t>國民中學增</a:t>
            </a:r>
            <a:r>
              <a:rPr lang="en-US" altLang="zh-TW" sz="2200" b="1" dirty="0">
                <a:latin typeface="微軟正黑體" pitchFamily="34" charset="-120"/>
                <a:ea typeface="微軟正黑體" pitchFamily="34" charset="-120"/>
              </a:rPr>
              <a:t>2</a:t>
            </a:r>
            <a:r>
              <a:rPr lang="zh-TW" altLang="en-US" sz="2200" b="1" dirty="0">
                <a:latin typeface="微軟正黑體" pitchFamily="34" charset="-120"/>
                <a:ea typeface="微軟正黑體" pitchFamily="34" charset="-120"/>
              </a:rPr>
              <a:t>節，</a:t>
            </a:r>
            <a:r>
              <a:rPr lang="en-US" altLang="zh-TW" sz="2200" b="1" dirty="0">
                <a:latin typeface="微軟正黑體" pitchFamily="34" charset="-120"/>
                <a:ea typeface="微軟正黑體" pitchFamily="34" charset="-120"/>
              </a:rPr>
              <a:t>1</a:t>
            </a:r>
            <a:r>
              <a:rPr lang="zh-TW" altLang="en-US" sz="2200" b="1" dirty="0">
                <a:latin typeface="微軟正黑體" pitchFamily="34" charset="-120"/>
                <a:ea typeface="微軟正黑體" pitchFamily="34" charset="-120"/>
              </a:rPr>
              <a:t>節為資訊科技，</a:t>
            </a:r>
            <a:r>
              <a:rPr lang="en-US" altLang="zh-TW" sz="2200" b="1" dirty="0">
                <a:latin typeface="微軟正黑體" pitchFamily="34" charset="-120"/>
                <a:ea typeface="微軟正黑體" pitchFamily="34" charset="-120"/>
              </a:rPr>
              <a:t>1</a:t>
            </a:r>
            <a:r>
              <a:rPr lang="zh-TW" altLang="en-US" sz="2200" b="1" dirty="0">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圖片 100"/>
          <p:cNvPicPr>
            <a:picLocks noChangeAspect="1"/>
          </p:cNvPicPr>
          <p:nvPr/>
        </p:nvPicPr>
        <p:blipFill rotWithShape="1">
          <a:blip r:embed="rId3" cstate="print">
            <a:extLst>
              <a:ext uri="{28A0092B-C50C-407E-A947-70E740481C1C}">
                <a14:useLocalDpi xmlns:a14="http://schemas.microsoft.com/office/drawing/2010/main" val="0"/>
              </a:ext>
            </a:extLst>
          </a:blip>
          <a:srcRect b="31453"/>
          <a:stretch/>
        </p:blipFill>
        <p:spPr>
          <a:xfrm>
            <a:off x="2078777" y="1351632"/>
            <a:ext cx="4944509" cy="4754922"/>
          </a:xfrm>
          <a:prstGeom prst="rect">
            <a:avLst/>
          </a:prstGeom>
        </p:spPr>
      </p:pic>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5912724" y="2824175"/>
            <a:ext cx="5454919" cy="3813906"/>
            <a:chOff x="5708934" y="2279391"/>
            <a:chExt cx="5454919" cy="3813906"/>
          </a:xfrm>
        </p:grpSpPr>
        <p:sp>
          <p:nvSpPr>
            <p:cNvPr id="22" name="文字方塊 21"/>
            <p:cNvSpPr txBox="1"/>
            <p:nvPr/>
          </p:nvSpPr>
          <p:spPr>
            <a:xfrm>
              <a:off x="10979122" y="2279391"/>
              <a:ext cx="184731" cy="369332"/>
            </a:xfrm>
            <a:prstGeom prst="rect">
              <a:avLst/>
            </a:prstGeom>
            <a:noFill/>
          </p:spPr>
          <p:txBody>
            <a:bodyPr wrap="none" rtlCol="0">
              <a:spAutoFit/>
            </a:bodyPr>
            <a:lstStyle/>
            <a:p>
              <a:pPr algn="ct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5708934" y="3707785"/>
              <a:ext cx="3229891" cy="2385512"/>
              <a:chOff x="5708934" y="3707785"/>
              <a:chExt cx="3229891" cy="2385512"/>
            </a:xfrm>
          </p:grpSpPr>
          <p:sp>
            <p:nvSpPr>
              <p:cNvPr id="56" name="手繪多邊形 55"/>
              <p:cNvSpPr/>
              <p:nvPr/>
            </p:nvSpPr>
            <p:spPr>
              <a:xfrm flipH="1">
                <a:off x="5708934" y="4933401"/>
                <a:ext cx="2836557" cy="1159896"/>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b="1"/>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本土語文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新住民語文、</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服務學習、</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戶外教育、</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班際或校際交流、</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自治活動、</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班級輔導、</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學生自主學習、</a:t>
                </a:r>
                <a:endParaRPr lang="en-US" altLang="zh-TW" b="1"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領域補救教學課程</a:t>
                </a:r>
              </a:p>
            </p:txBody>
          </p:sp>
        </p:grpSp>
      </p:grpSp>
      <p:grpSp>
        <p:nvGrpSpPr>
          <p:cNvPr id="9" name="群組 8"/>
          <p:cNvGrpSpPr/>
          <p:nvPr/>
        </p:nvGrpSpPr>
        <p:grpSpPr>
          <a:xfrm>
            <a:off x="6176873" y="3082079"/>
            <a:ext cx="2965742" cy="733388"/>
            <a:chOff x="5694149" y="2877419"/>
            <a:chExt cx="2965742" cy="733388"/>
          </a:xfrm>
        </p:grpSpPr>
        <p:sp>
          <p:nvSpPr>
            <p:cNvPr id="55" name="手繪多邊形 54"/>
            <p:cNvSpPr/>
            <p:nvPr/>
          </p:nvSpPr>
          <p:spPr>
            <a:xfrm flipH="1">
              <a:off x="5694149" y="3327736"/>
              <a:ext cx="2868433" cy="283071"/>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b="1"/>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特殊教育及特殊類型班級學生的學習需求</a:t>
              </a:r>
            </a:p>
          </p:txBody>
        </p:sp>
      </p:grpSp>
      <p:grpSp>
        <p:nvGrpSpPr>
          <p:cNvPr id="12" name="群組 11"/>
          <p:cNvGrpSpPr/>
          <p:nvPr/>
        </p:nvGrpSpPr>
        <p:grpSpPr>
          <a:xfrm>
            <a:off x="178445" y="4137441"/>
            <a:ext cx="11880678" cy="2333340"/>
            <a:chOff x="575049" y="3222591"/>
            <a:chExt cx="11880678" cy="2333340"/>
          </a:xfrm>
        </p:grpSpPr>
        <p:sp>
          <p:nvSpPr>
            <p:cNvPr id="24" name="文字方塊 23"/>
            <p:cNvSpPr txBox="1"/>
            <p:nvPr/>
          </p:nvSpPr>
          <p:spPr>
            <a:xfrm>
              <a:off x="12270997" y="3222591"/>
              <a:ext cx="184730" cy="369332"/>
            </a:xfrm>
            <a:prstGeom prst="rect">
              <a:avLst/>
            </a:prstGeom>
            <a:noFill/>
          </p:spPr>
          <p:txBody>
            <a:bodyPr wrap="none" rtlCol="0">
              <a:spAutoFit/>
            </a:bodyPr>
            <a:lstStyle/>
            <a:p>
              <a:pPr algn="ct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575049" y="3801605"/>
              <a:ext cx="2901500" cy="1754326"/>
              <a:chOff x="575049" y="3801605"/>
              <a:chExt cx="2901500" cy="1754326"/>
            </a:xfrm>
          </p:grpSpPr>
          <p:sp>
            <p:nvSpPr>
              <p:cNvPr id="54" name="手繪多邊形 53"/>
              <p:cNvSpPr/>
              <p:nvPr/>
            </p:nvSpPr>
            <p:spPr>
              <a:xfrm>
                <a:off x="839755" y="4615627"/>
                <a:ext cx="2636794" cy="751736"/>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chemeClr val="accent6">
                    <a:lumMod val="75000"/>
                  </a:schemeClr>
                </a:solidFill>
                <a:prstDash val="sysDash"/>
              </a:ln>
            </p:spPr>
            <p:txBody>
              <a:bodyPr rtlCol="0" anchor="ctr"/>
              <a:lstStyle/>
              <a:p>
                <a:pPr algn="ctr"/>
                <a:endParaRPr lang="zh-TW" altLang="en-US" b="1"/>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b="1">
                    <a:latin typeface="微軟正黑體" panose="020B0604030504040204" pitchFamily="34" charset="-120"/>
                    <a:ea typeface="微軟正黑體" panose="020B0604030504040204" pitchFamily="34" charset="-120"/>
                  </a:rPr>
                  <a:t>社團活動：學生依興趣及能力分組選修</a:t>
                </a:r>
                <a:endParaRPr lang="en-US" altLang="zh-TW" b="1">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b="1">
                  <a:latin typeface="微軟正黑體" panose="020B0604030504040204" pitchFamily="34" charset="-120"/>
                  <a:ea typeface="微軟正黑體" panose="020B0604030504040204" pitchFamily="34" charset="-120"/>
                </a:endParaRPr>
              </a:p>
              <a:p>
                <a:endParaRPr lang="zh-TW" altLang="en-US" b="1">
                  <a:latin typeface="微軟正黑體" panose="020B0604030504040204" pitchFamily="34" charset="-120"/>
                  <a:ea typeface="微軟正黑體" panose="020B0604030504040204" pitchFamily="34" charset="-120"/>
                </a:endParaRP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26</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51" name="群組 50"/>
          <p:cNvGrpSpPr/>
          <p:nvPr/>
        </p:nvGrpSpPr>
        <p:grpSpPr>
          <a:xfrm>
            <a:off x="69404" y="2727701"/>
            <a:ext cx="2885450" cy="1203364"/>
            <a:chOff x="356393" y="2788751"/>
            <a:chExt cx="2885450" cy="1203364"/>
          </a:xfrm>
        </p:grpSpPr>
        <p:sp>
          <p:nvSpPr>
            <p:cNvPr id="57" name="手繪多邊形 56"/>
            <p:cNvSpPr/>
            <p:nvPr/>
          </p:nvSpPr>
          <p:spPr>
            <a:xfrm>
              <a:off x="596802" y="3357764"/>
              <a:ext cx="2645041" cy="634351"/>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chemeClr val="accent6">
                  <a:lumMod val="75000"/>
                </a:schemeClr>
              </a:solidFill>
              <a:prstDash val="sysDash"/>
            </a:ln>
          </p:spPr>
          <p:txBody>
            <a:bodyPr rtlCol="0" anchor="ctr"/>
            <a:lstStyle/>
            <a:p>
              <a:pPr algn="ctr"/>
              <a:endParaRPr lang="zh-TW" altLang="en-US" b="1"/>
            </a:p>
          </p:txBody>
        </p:sp>
        <p:sp>
          <p:nvSpPr>
            <p:cNvPr id="59" name="矩形 58"/>
            <p:cNvSpPr/>
            <p:nvPr/>
          </p:nvSpPr>
          <p:spPr>
            <a:xfrm>
              <a:off x="356393" y="2788751"/>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跨領域</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科目</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或結合各項議題，</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發展「統整性主題</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專題</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議題探究課程」</a:t>
              </a:r>
            </a:p>
          </p:txBody>
        </p:sp>
      </p:grpSp>
      <p:pic>
        <p:nvPicPr>
          <p:cNvPr id="68" name="圖片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098" y="2040513"/>
            <a:ext cx="1465818" cy="1538468"/>
          </a:xfrm>
          <a:prstGeom prst="rect">
            <a:avLst/>
          </a:prstGeom>
        </p:spPr>
      </p:pic>
      <p:sp>
        <p:nvSpPr>
          <p:cNvPr id="69" name="文字方塊 68"/>
          <p:cNvSpPr txBox="1"/>
          <p:nvPr/>
        </p:nvSpPr>
        <p:spPr>
          <a:xfrm>
            <a:off x="2739098" y="2589892"/>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統整性</a:t>
            </a:r>
            <a:br>
              <a:rPr lang="zh-TW" altLang="en-US"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探究課程</a:t>
            </a:r>
          </a:p>
        </p:txBody>
      </p:sp>
      <p:pic>
        <p:nvPicPr>
          <p:cNvPr id="70" name="圖片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32000" y="4048698"/>
            <a:ext cx="1402845" cy="1472374"/>
          </a:xfrm>
          <a:prstGeom prst="rect">
            <a:avLst/>
          </a:prstGeom>
        </p:spPr>
      </p:pic>
      <p:sp>
        <p:nvSpPr>
          <p:cNvPr id="71" name="文字方塊 70"/>
          <p:cNvSpPr txBox="1"/>
          <p:nvPr/>
        </p:nvSpPr>
        <p:spPr>
          <a:xfrm>
            <a:off x="2711054" y="4619859"/>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社團活</a:t>
            </a:r>
          </a:p>
          <a:p>
            <a:pPr algn="ctr"/>
            <a:r>
              <a:rPr lang="zh-TW" altLang="en-US" b="1" dirty="0">
                <a:solidFill>
                  <a:schemeClr val="bg1"/>
                </a:solidFill>
                <a:latin typeface="微軟正黑體" panose="020B0604030504040204" pitchFamily="34" charset="-120"/>
                <a:ea typeface="微軟正黑體" panose="020B0604030504040204" pitchFamily="34" charset="-120"/>
              </a:rPr>
              <a:t>技藝課程</a:t>
            </a:r>
          </a:p>
        </p:txBody>
      </p:sp>
      <p:pic>
        <p:nvPicPr>
          <p:cNvPr id="72" name="圖片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2674" y="2106607"/>
            <a:ext cx="1402845" cy="1472374"/>
          </a:xfrm>
          <a:prstGeom prst="rect">
            <a:avLst/>
          </a:prstGeom>
        </p:spPr>
      </p:pic>
      <p:sp>
        <p:nvSpPr>
          <p:cNvPr id="73" name="文字方塊 72"/>
          <p:cNvSpPr txBox="1"/>
          <p:nvPr/>
        </p:nvSpPr>
        <p:spPr>
          <a:xfrm>
            <a:off x="4982674" y="2671691"/>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特殊需求</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領域課程</a:t>
            </a:r>
          </a:p>
        </p:txBody>
      </p:sp>
      <p:pic>
        <p:nvPicPr>
          <p:cNvPr id="74" name="圖片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143" y="3964088"/>
            <a:ext cx="1402845" cy="1472374"/>
          </a:xfrm>
          <a:prstGeom prst="rect">
            <a:avLst/>
          </a:prstGeom>
        </p:spPr>
      </p:pic>
      <p:sp>
        <p:nvSpPr>
          <p:cNvPr id="75" name="文字方塊 74"/>
          <p:cNvSpPr txBox="1"/>
          <p:nvPr/>
        </p:nvSpPr>
        <p:spPr>
          <a:xfrm>
            <a:off x="5256822" y="4554795"/>
            <a:ext cx="877163"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其他類</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課程</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ppt_h*1.125000"/>
                                          </p:val>
                                        </p:tav>
                                        <p:tav tm="100000">
                                          <p:val>
                                            <p:strVal val="#ppt_y"/>
                                          </p:val>
                                        </p:tav>
                                      </p:tavLst>
                                    </p:anim>
                                    <p:animEffect transition="in" filter="wipe(up)">
                                      <p:cBhvr>
                                        <p:cTn id="8" dur="500"/>
                                        <p:tgtEl>
                                          <p:spTgt spid="1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ppt_y</p:attrName>
                                        </p:attrNameLst>
                                      </p:cBhvr>
                                      <p:tavLst>
                                        <p:tav tm="0">
                                          <p:val>
                                            <p:strVal val="#ppt_y+#ppt_h*1.125000"/>
                                          </p:val>
                                        </p:tav>
                                        <p:tav tm="100000">
                                          <p:val>
                                            <p:strVal val="#ppt_y"/>
                                          </p:val>
                                        </p:tav>
                                      </p:tavLst>
                                    </p:anim>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圖片 80"/>
          <p:cNvPicPr>
            <a:picLocks noChangeAspect="1"/>
          </p:cNvPicPr>
          <p:nvPr/>
        </p:nvPicPr>
        <p:blipFill rotWithShape="1">
          <a:blip r:embed="rId3" cstate="print">
            <a:extLst>
              <a:ext uri="{28A0092B-C50C-407E-A947-70E740481C1C}">
                <a14:useLocalDpi xmlns:a14="http://schemas.microsoft.com/office/drawing/2010/main" val="0"/>
              </a:ext>
            </a:extLst>
          </a:blip>
          <a:srcRect b="31453"/>
          <a:stretch/>
        </p:blipFill>
        <p:spPr>
          <a:xfrm>
            <a:off x="1999570" y="1361164"/>
            <a:ext cx="4944509" cy="4754922"/>
          </a:xfrm>
          <a:prstGeom prst="rect">
            <a:avLst/>
          </a:prstGeom>
        </p:spPr>
      </p:pic>
      <p:grpSp>
        <p:nvGrpSpPr>
          <p:cNvPr id="3" name="群組 2"/>
          <p:cNvGrpSpPr/>
          <p:nvPr/>
        </p:nvGrpSpPr>
        <p:grpSpPr>
          <a:xfrm>
            <a:off x="6130825" y="2462349"/>
            <a:ext cx="2859522" cy="2783820"/>
            <a:chOff x="5740487" y="2480543"/>
            <a:chExt cx="3065031" cy="2783820"/>
          </a:xfrm>
        </p:grpSpPr>
        <p:sp>
          <p:nvSpPr>
            <p:cNvPr id="35" name="左大括弧 34"/>
            <p:cNvSpPr/>
            <p:nvPr/>
          </p:nvSpPr>
          <p:spPr>
            <a:xfrm flipH="1">
              <a:off x="5740487" y="3195620"/>
              <a:ext cx="679735" cy="2068743"/>
            </a:xfrm>
            <a:prstGeom prst="leftBrace">
              <a:avLst>
                <a:gd name="adj1" fmla="val 115482"/>
                <a:gd name="adj2" fmla="val 31377"/>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09590" y="2480543"/>
              <a:ext cx="2395928" cy="2474282"/>
              <a:chOff x="257222" y="1641943"/>
              <a:chExt cx="2395928" cy="2474282"/>
            </a:xfrm>
          </p:grpSpPr>
          <p:grpSp>
            <p:nvGrpSpPr>
              <p:cNvPr id="75" name="群組 74"/>
              <p:cNvGrpSpPr/>
              <p:nvPr/>
            </p:nvGrpSpPr>
            <p:grpSpPr>
              <a:xfrm>
                <a:off x="267855" y="1641943"/>
                <a:ext cx="2346184" cy="2474282"/>
                <a:chOff x="215736" y="1644707"/>
                <a:chExt cx="2511140" cy="2396643"/>
              </a:xfrm>
            </p:grpSpPr>
            <p:sp>
              <p:nvSpPr>
                <p:cNvPr id="78" name="圓角化同側角落矩形 77"/>
                <p:cNvSpPr/>
                <p:nvPr/>
              </p:nvSpPr>
              <p:spPr>
                <a:xfrm>
                  <a:off x="218151" y="1645098"/>
                  <a:ext cx="2497344"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15736" y="1644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257222" y="1852305"/>
                <a:ext cx="2395927" cy="954107"/>
              </a:xfrm>
              <a:prstGeom prst="rect">
                <a:avLst/>
              </a:prstGeom>
            </p:spPr>
            <p:txBody>
              <a:bodyPr wrap="square">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適性學習</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a:r>
                  <a:rPr lang="zh-TW" altLang="en-US" sz="2800" b="1" dirty="0">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463998" y="3127543"/>
                <a:ext cx="2189152" cy="830997"/>
              </a:xfrm>
              <a:prstGeom prst="rect">
                <a:avLst/>
              </a:prstGeom>
            </p:spPr>
            <p:txBody>
              <a:bodyPr wrap="square">
                <a:spAutoFit/>
              </a:bodyPr>
              <a:lstStyle/>
              <a:p>
                <a:r>
                  <a:rPr lang="zh-TW" altLang="en-US" sz="2400" dirty="0">
                    <a:solidFill>
                      <a:srgbClr val="E65100"/>
                    </a:solidFill>
                    <a:latin typeface="微軟正黑體" panose="020B0604030504040204" pitchFamily="34" charset="-120"/>
                    <a:ea typeface="微軟正黑體" panose="020B0604030504040204" pitchFamily="34" charset="-120"/>
                  </a:rPr>
                  <a:t>學生適性學習</a:t>
                </a:r>
              </a:p>
              <a:p>
                <a:r>
                  <a:rPr lang="zh-TW" altLang="en-US" sz="2400" dirty="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116183" y="2886065"/>
            <a:ext cx="2916816" cy="2507424"/>
            <a:chOff x="75192" y="2046796"/>
            <a:chExt cx="3089930" cy="2507424"/>
          </a:xfrm>
        </p:grpSpPr>
        <p:sp>
          <p:nvSpPr>
            <p:cNvPr id="70" name="左大括弧 69"/>
            <p:cNvSpPr/>
            <p:nvPr/>
          </p:nvSpPr>
          <p:spPr>
            <a:xfrm>
              <a:off x="2430793" y="2046796"/>
              <a:ext cx="734329" cy="2447373"/>
            </a:xfrm>
            <a:prstGeom prst="leftBrace">
              <a:avLst>
                <a:gd name="adj1" fmla="val 86703"/>
                <a:gd name="adj2" fmla="val 55840"/>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75192" y="2079938"/>
              <a:ext cx="2395928" cy="2474282"/>
              <a:chOff x="170426" y="2088434"/>
              <a:chExt cx="2395928" cy="2474282"/>
            </a:xfrm>
          </p:grpSpPr>
          <p:grpSp>
            <p:nvGrpSpPr>
              <p:cNvPr id="66" name="群組 65"/>
              <p:cNvGrpSpPr/>
              <p:nvPr/>
            </p:nvGrpSpPr>
            <p:grpSpPr>
              <a:xfrm>
                <a:off x="181059" y="2088434"/>
                <a:ext cx="2346184" cy="2474282"/>
                <a:chOff x="122837" y="2077188"/>
                <a:chExt cx="2511140" cy="2396643"/>
              </a:xfrm>
            </p:grpSpPr>
            <p:sp>
              <p:nvSpPr>
                <p:cNvPr id="85" name="圓角化同側角落矩形 84"/>
                <p:cNvSpPr/>
                <p:nvPr/>
              </p:nvSpPr>
              <p:spPr>
                <a:xfrm>
                  <a:off x="125252" y="2077579"/>
                  <a:ext cx="2497343" cy="2396252"/>
                </a:xfrm>
                <a:prstGeom prst="round2SameRect">
                  <a:avLst>
                    <a:gd name="adj1" fmla="val 6529"/>
                    <a:gd name="adj2" fmla="val 0"/>
                  </a:avLst>
                </a:prstGeom>
                <a:solidFill>
                  <a:schemeClr val="accent6">
                    <a:lumMod val="20000"/>
                    <a:lumOff val="80000"/>
                  </a:schemeClr>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122837" y="2077188"/>
                  <a:ext cx="2511140" cy="1317708"/>
                </a:xfrm>
                <a:prstGeom prst="round2SameRect">
                  <a:avLst>
                    <a:gd name="adj1" fmla="val 12155"/>
                    <a:gd name="adj2" fmla="val 0"/>
                  </a:avLst>
                </a:prstGeom>
                <a:solidFill>
                  <a:schemeClr val="accent6">
                    <a:lumMod val="75000"/>
                  </a:schemeClr>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170426" y="2298796"/>
                <a:ext cx="2395927" cy="954107"/>
              </a:xfrm>
              <a:prstGeom prst="rect">
                <a:avLst/>
              </a:prstGeom>
            </p:spPr>
            <p:txBody>
              <a:bodyPr wrap="square">
                <a:spAutoFit/>
              </a:bodyP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跨領域探究</a:t>
                </a:r>
                <a:br>
                  <a:rPr lang="zh-TW" altLang="en-US" sz="2800" b="1" dirty="0">
                    <a:solidFill>
                      <a:schemeClr val="bg1"/>
                    </a:solidFill>
                    <a:latin typeface="微軟正黑體" panose="020B0604030504040204" pitchFamily="34" charset="-120"/>
                    <a:ea typeface="微軟正黑體" panose="020B0604030504040204" pitchFamily="34" charset="-120"/>
                  </a:rPr>
                </a:br>
                <a:r>
                  <a:rPr lang="zh-TW" altLang="en-US" sz="2800" b="1" dirty="0">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377202" y="3574034"/>
                <a:ext cx="2189152" cy="830997"/>
              </a:xfrm>
              <a:prstGeom prst="rect">
                <a:avLst/>
              </a:prstGeom>
            </p:spPr>
            <p:txBody>
              <a:bodyPr wrap="square">
                <a:spAutoFit/>
              </a:bodyPr>
              <a:lstStyle/>
              <a:p>
                <a:r>
                  <a:rPr lang="zh-TW" altLang="en-US" sz="2400" dirty="0">
                    <a:solidFill>
                      <a:schemeClr val="accent6">
                        <a:lumMod val="50000"/>
                      </a:schemeClr>
                    </a:solidFill>
                    <a:latin typeface="微軟正黑體" panose="020B0604030504040204" pitchFamily="34" charset="-120"/>
                    <a:ea typeface="微軟正黑體" panose="020B0604030504040204" pitchFamily="34" charset="-120"/>
                  </a:rPr>
                  <a:t>發展學校特色</a:t>
                </a:r>
              </a:p>
              <a:p>
                <a:r>
                  <a:rPr lang="zh-TW" altLang="en-US" sz="2400" dirty="0">
                    <a:solidFill>
                      <a:schemeClr val="accent6">
                        <a:lumMod val="50000"/>
                      </a:schemeClr>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27</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5229729" y="4654147"/>
            <a:ext cx="877163"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其他類</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課程</a:t>
            </a:r>
          </a:p>
        </p:txBody>
      </p:sp>
      <p:sp>
        <p:nvSpPr>
          <p:cNvPr id="92" name="文字方塊 91"/>
          <p:cNvSpPr txBox="1"/>
          <p:nvPr/>
        </p:nvSpPr>
        <p:spPr>
          <a:xfrm>
            <a:off x="2853372" y="4879936"/>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dirty="0">
                <a:solidFill>
                  <a:schemeClr val="bg1"/>
                </a:solidFill>
                <a:latin typeface="微軟正黑體" panose="020B0604030504040204" pitchFamily="34" charset="-120"/>
                <a:ea typeface="微軟正黑體" panose="020B0604030504040204" pitchFamily="34" charset="-120"/>
              </a:rPr>
              <a:t>技藝課程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pic>
        <p:nvPicPr>
          <p:cNvPr id="40" name="圖片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743" y="2075279"/>
            <a:ext cx="1465818" cy="1538468"/>
          </a:xfrm>
          <a:prstGeom prst="rect">
            <a:avLst/>
          </a:prstGeom>
        </p:spPr>
      </p:pic>
      <p:sp>
        <p:nvSpPr>
          <p:cNvPr id="41" name="文字方塊 40"/>
          <p:cNvSpPr txBox="1"/>
          <p:nvPr/>
        </p:nvSpPr>
        <p:spPr>
          <a:xfrm>
            <a:off x="2976743" y="2624658"/>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統整性</a:t>
            </a:r>
            <a:br>
              <a:rPr lang="zh-TW" altLang="en-US" b="1" dirty="0">
                <a:solidFill>
                  <a:schemeClr val="bg1"/>
                </a:solidFill>
                <a:latin typeface="微軟正黑體" panose="020B0604030504040204" pitchFamily="34" charset="-120"/>
                <a:ea typeface="微軟正黑體" panose="020B0604030504040204" pitchFamily="34" charset="-120"/>
              </a:rPr>
            </a:br>
            <a:r>
              <a:rPr lang="zh-TW" altLang="en-US" b="1" dirty="0">
                <a:solidFill>
                  <a:schemeClr val="bg1"/>
                </a:solidFill>
                <a:latin typeface="微軟正黑體" panose="020B0604030504040204" pitchFamily="34" charset="-120"/>
                <a:ea typeface="微軟正黑體" panose="020B0604030504040204" pitchFamily="34" charset="-120"/>
              </a:rPr>
              <a:t>探究課程</a:t>
            </a:r>
          </a:p>
        </p:txBody>
      </p:sp>
      <p:pic>
        <p:nvPicPr>
          <p:cNvPr id="42" name="圖片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334" y="4065201"/>
            <a:ext cx="1402845" cy="1472374"/>
          </a:xfrm>
          <a:prstGeom prst="rect">
            <a:avLst/>
          </a:prstGeom>
        </p:spPr>
      </p:pic>
      <p:sp>
        <p:nvSpPr>
          <p:cNvPr id="43" name="文字方塊 42"/>
          <p:cNvSpPr txBox="1"/>
          <p:nvPr/>
        </p:nvSpPr>
        <p:spPr>
          <a:xfrm>
            <a:off x="2775036" y="4572735"/>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社團活</a:t>
            </a:r>
          </a:p>
          <a:p>
            <a:pPr algn="ctr"/>
            <a:r>
              <a:rPr lang="zh-TW" altLang="en-US" b="1" dirty="0">
                <a:solidFill>
                  <a:schemeClr val="bg1"/>
                </a:solidFill>
                <a:latin typeface="微軟正黑體" panose="020B0604030504040204" pitchFamily="34" charset="-120"/>
                <a:ea typeface="微軟正黑體" panose="020B0604030504040204" pitchFamily="34" charset="-120"/>
              </a:rPr>
              <a:t>技藝課程</a:t>
            </a:r>
          </a:p>
        </p:txBody>
      </p:sp>
      <p:pic>
        <p:nvPicPr>
          <p:cNvPr id="44" name="圖片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2674" y="2106607"/>
            <a:ext cx="1402845" cy="1472374"/>
          </a:xfrm>
          <a:prstGeom prst="rect">
            <a:avLst/>
          </a:prstGeom>
        </p:spPr>
      </p:pic>
      <p:sp>
        <p:nvSpPr>
          <p:cNvPr id="45" name="文字方塊 44"/>
          <p:cNvSpPr txBox="1"/>
          <p:nvPr/>
        </p:nvSpPr>
        <p:spPr>
          <a:xfrm>
            <a:off x="4982674" y="2671691"/>
            <a:ext cx="1107996"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特殊需求</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領域課程</a:t>
            </a:r>
          </a:p>
        </p:txBody>
      </p:sp>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143" y="3964088"/>
            <a:ext cx="1402845" cy="1472374"/>
          </a:xfrm>
          <a:prstGeom prst="rect">
            <a:avLst/>
          </a:prstGeom>
        </p:spPr>
      </p:pic>
      <p:sp>
        <p:nvSpPr>
          <p:cNvPr id="47" name="文字方塊 46"/>
          <p:cNvSpPr txBox="1"/>
          <p:nvPr/>
        </p:nvSpPr>
        <p:spPr>
          <a:xfrm>
            <a:off x="5256822" y="4554795"/>
            <a:ext cx="877163"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其他類</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zh-TW" altLang="en-US" b="1" dirty="0">
                <a:solidFill>
                  <a:schemeClr val="bg1"/>
                </a:solidFill>
                <a:latin typeface="微軟正黑體" panose="020B0604030504040204" pitchFamily="34" charset="-120"/>
                <a:ea typeface="微軟正黑體" panose="020B0604030504040204" pitchFamily="34" charset="-120"/>
              </a:rPr>
              <a:t>課程</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756090006"/>
              </p:ext>
            </p:extLst>
          </p:nvPr>
        </p:nvGraphicFramePr>
        <p:xfrm>
          <a:off x="158417" y="1340772"/>
          <a:ext cx="8820473" cy="5400862"/>
        </p:xfrm>
        <a:graphic>
          <a:graphicData uri="http://schemas.openxmlformats.org/drawingml/2006/table">
            <a:tbl>
              <a:tblPr firstRow="1" bandRow="1">
                <a:tableStyleId>{93296810-A885-4BE3-A3E7-6D5BEEA58F35}</a:tableStyleId>
              </a:tblPr>
              <a:tblGrid>
                <a:gridCol w="823800">
                  <a:extLst>
                    <a:ext uri="{9D8B030D-6E8A-4147-A177-3AD203B41FA5}">
                      <a16:colId xmlns="" xmlns:a16="http://schemas.microsoft.com/office/drawing/2014/main" val="4160749867"/>
                    </a:ext>
                  </a:extLst>
                </a:gridCol>
                <a:gridCol w="3388161">
                  <a:extLst>
                    <a:ext uri="{9D8B030D-6E8A-4147-A177-3AD203B41FA5}">
                      <a16:colId xmlns="" xmlns:a16="http://schemas.microsoft.com/office/drawing/2014/main" val="1419308308"/>
                    </a:ext>
                  </a:extLst>
                </a:gridCol>
                <a:gridCol w="4608512">
                  <a:extLst>
                    <a:ext uri="{9D8B030D-6E8A-4147-A177-3AD203B41FA5}">
                      <a16:colId xmlns="" xmlns:a16="http://schemas.microsoft.com/office/drawing/2014/main" val="2664741494"/>
                    </a:ext>
                  </a:extLst>
                </a:gridCol>
              </a:tblGrid>
              <a:tr h="413007">
                <a:tc>
                  <a:txBody>
                    <a:bodyPr/>
                    <a:lstStyle/>
                    <a:p>
                      <a:pPr algn="ctr"/>
                      <a:endParaRPr lang="zh-TW" altLang="en-US" sz="2000" b="0" dirty="0">
                        <a:latin typeface="微軟正黑體" panose="020B0604030504040204" pitchFamily="34" charset="-120"/>
                        <a:ea typeface="微軟正黑體" panose="020B0604030504040204" pitchFamily="34" charset="-120"/>
                      </a:endParaRPr>
                    </a:p>
                  </a:txBody>
                  <a:tcPr anchor="ctr">
                    <a:solidFill>
                      <a:srgbClr val="E65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Arial" charset="0"/>
                          <a:sym typeface="Arial" charset="0"/>
                        </a:rPr>
                        <a:t>九年一貫</a:t>
                      </a:r>
                    </a:p>
                  </a:txBody>
                  <a:tcPr>
                    <a:solidFill>
                      <a:srgbClr val="E65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cap="none" normalizeH="0" baseline="0">
                          <a:ln>
                            <a:noFill/>
                          </a:ln>
                          <a:solidFill>
                            <a:srgbClr val="FFFFFF"/>
                          </a:solidFill>
                          <a:effectLst/>
                          <a:latin typeface="微軟正黑體" panose="020B0604030504040204" pitchFamily="34" charset="-120"/>
                          <a:ea typeface="微軟正黑體" panose="020B0604030504040204" pitchFamily="34" charset="-120"/>
                          <a:cs typeface="Arial" charset="0"/>
                          <a:sym typeface="Arial" charset="0"/>
                        </a:rPr>
                        <a:t>十二年國教</a:t>
                      </a:r>
                      <a:endParaRPr kumimoji="0" lang="en-US" altLang="zh-TW" sz="2000" b="0" i="0" u="none" strike="noStrike" cap="none" normalizeH="0" baseline="0">
                        <a:ln>
                          <a:noFill/>
                        </a:ln>
                        <a:solidFill>
                          <a:schemeClr val="bg1"/>
                        </a:solidFill>
                        <a:effectLst/>
                        <a:latin typeface="微軟正黑體" panose="020B0604030504040204" pitchFamily="34" charset="-120"/>
                        <a:ea typeface="微軟正黑體" panose="020B0604030504040204" pitchFamily="34" charset="-120"/>
                        <a:cs typeface="Arial" charset="0"/>
                        <a:sym typeface="Arial" charset="0"/>
                      </a:endParaRPr>
                    </a:p>
                  </a:txBody>
                  <a:tcPr>
                    <a:solidFill>
                      <a:srgbClr val="E65100"/>
                    </a:solidFill>
                  </a:tcPr>
                </a:tc>
                <a:extLst>
                  <a:ext uri="{0D108BD9-81ED-4DB2-BD59-A6C34878D82A}">
                    <a16:rowId xmlns="" xmlns:a16="http://schemas.microsoft.com/office/drawing/2014/main" val="1141503390"/>
                  </a:ext>
                </a:extLst>
              </a:tr>
              <a:tr h="730705">
                <a:tc>
                  <a:txBody>
                    <a:bodyPr/>
                    <a:lstStyle/>
                    <a:p>
                      <a:pPr algn="ctr"/>
                      <a:r>
                        <a:rPr lang="zh-TW" altLang="en-US" sz="2000">
                          <a:latin typeface="微軟正黑體" panose="020B0604030504040204" pitchFamily="34" charset="-120"/>
                          <a:ea typeface="微軟正黑體" panose="020B0604030504040204" pitchFamily="34" charset="-120"/>
                        </a:rPr>
                        <a:t>課程理念</a:t>
                      </a:r>
                    </a:p>
                  </a:txBody>
                  <a:tcPr anchor="ct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十大</a:t>
                      </a: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基本能力</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rPr>
                        <a:t>能力指標</a:t>
                      </a: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三面九項</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核心素養</a:t>
                      </a:r>
                      <a:endPar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學習重點</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a:t>
                      </a: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學習內容、學習表現</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rPr>
                        <a:t>)</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E8F5E9"/>
                    </a:solidFill>
                  </a:tcPr>
                </a:tc>
                <a:extLst>
                  <a:ext uri="{0D108BD9-81ED-4DB2-BD59-A6C34878D82A}">
                    <a16:rowId xmlns="" xmlns:a16="http://schemas.microsoft.com/office/drawing/2014/main" val="724125526"/>
                  </a:ext>
                </a:extLst>
              </a:tr>
              <a:tr h="413007">
                <a:tc rowSpan="7">
                  <a:txBody>
                    <a:bodyPr/>
                    <a:lstStyle/>
                    <a:p>
                      <a:pPr algn="ctr"/>
                      <a:r>
                        <a:rPr lang="zh-TW" altLang="en-US" sz="2000">
                          <a:latin typeface="微軟正黑體" panose="020B0604030504040204" pitchFamily="34" charset="-120"/>
                          <a:ea typeface="微軟正黑體" panose="020B0604030504040204" pitchFamily="34" charset="-120"/>
                        </a:rPr>
                        <a:t>課程</a:t>
                      </a:r>
                    </a:p>
                  </a:txBody>
                  <a:tcPr anchor="ct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(七大)</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學習</a:t>
                      </a: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領域</a:t>
                      </a:r>
                      <a:endPar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八</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大領域</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extLst>
                  <a:ext uri="{0D108BD9-81ED-4DB2-BD59-A6C34878D82A}">
                    <a16:rowId xmlns="" xmlns:a16="http://schemas.microsoft.com/office/drawing/2014/main" val="3662671220"/>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indent="-342900">
                        <a:buFont typeface="Arial" panose="020B0604020202020204" pitchFamily="34" charset="0"/>
                        <a:buChar char="•"/>
                      </a:pPr>
                      <a:r>
                        <a:rPr lang="zh-TW" altLang="en-US" sz="2000">
                          <a:latin typeface="微軟正黑體" panose="020B0604030504040204" pitchFamily="34" charset="-120"/>
                          <a:ea typeface="微軟正黑體" panose="020B0604030504040204" pitchFamily="34" charset="-120"/>
                        </a:rPr>
                        <a:t>語文領域</a:t>
                      </a: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語文領域新增</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「新住民語文」</a:t>
                      </a:r>
                      <a:r>
                        <a:rPr kumimoji="0" lang="zh-TW" altLang="en-US"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選項</a:t>
                      </a:r>
                      <a:endPar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endParaRPr>
                    </a:p>
                  </a:txBody>
                  <a:tcPr>
                    <a:solidFill>
                      <a:srgbClr val="E8F5E9"/>
                    </a:solidFill>
                  </a:tcPr>
                </a:tc>
                <a:extLst>
                  <a:ext uri="{0D108BD9-81ED-4DB2-BD59-A6C34878D82A}">
                    <a16:rowId xmlns="" xmlns:a16="http://schemas.microsoft.com/office/drawing/2014/main" val="3077237047"/>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原為</a:t>
                      </a: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自然與生活科技</a:t>
                      </a:r>
                      <a:r>
                        <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分為</a:t>
                      </a:r>
                      <a:r>
                        <a:rPr kumimoji="0" lang="en-US" altLang="zh-TW" sz="2000" b="1" i="0"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「自然科學」及「科技」</a:t>
                      </a: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領域</a:t>
                      </a:r>
                      <a:endParaRPr kumimoji="0" lang="zh-TW" altLang="en-US"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extLst>
                  <a:ext uri="{0D108BD9-81ED-4DB2-BD59-A6C34878D82A}">
                    <a16:rowId xmlns="" xmlns:a16="http://schemas.microsoft.com/office/drawing/2014/main" val="1821573569"/>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低年級「生活課程」與「綜合活動」分設</a:t>
                      </a: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低年級</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「綜合活動」融入「生活課程」</a:t>
                      </a:r>
                    </a:p>
                  </a:txBody>
                  <a:tcPr>
                    <a:solidFill>
                      <a:srgbClr val="E8F5E9"/>
                    </a:solidFill>
                  </a:tcPr>
                </a:tc>
                <a:extLst>
                  <a:ext uri="{0D108BD9-81ED-4DB2-BD59-A6C34878D82A}">
                    <a16:rowId xmlns="" xmlns:a16="http://schemas.microsoft.com/office/drawing/2014/main" val="2208037882"/>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原為藝術與人文領域</a:t>
                      </a:r>
                    </a:p>
                  </a:txBody>
                  <a:tcP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改名稱為</a:t>
                      </a:r>
                      <a:r>
                        <a:rPr kumimoji="0" lang="zh-TW" altLang="en-US"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藝術</a:t>
                      </a: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領域</a:t>
                      </a:r>
                    </a:p>
                  </a:txBody>
                  <a:tcPr>
                    <a:solidFill>
                      <a:srgbClr val="C8E6C9"/>
                    </a:solidFill>
                  </a:tcPr>
                </a:tc>
                <a:extLst>
                  <a:ext uri="{0D108BD9-81ED-4DB2-BD59-A6C34878D82A}">
                    <a16:rowId xmlns="" xmlns:a16="http://schemas.microsoft.com/office/drawing/2014/main" val="224663303"/>
                  </a:ext>
                </a:extLst>
              </a:tr>
              <a:tr h="730705">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彈性學習「節數」，其使用無明確規範</a:t>
                      </a: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彈性學習</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「課程」</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，其使用</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有</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明確規範</a:t>
                      </a:r>
                      <a:endPar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endParaRPr>
                    </a:p>
                  </a:txBody>
                  <a:tcPr>
                    <a:solidFill>
                      <a:srgbClr val="E8F5E9"/>
                    </a:solidFill>
                  </a:tcPr>
                </a:tc>
                <a:extLst>
                  <a:ext uri="{0D108BD9-81ED-4DB2-BD59-A6C34878D82A}">
                    <a16:rowId xmlns="" xmlns:a16="http://schemas.microsoft.com/office/drawing/2014/main" val="3898236309"/>
                  </a:ext>
                </a:extLst>
              </a:tr>
              <a:tr h="413007">
                <a:tc vMerge="1">
                  <a:txBody>
                    <a:bodyPr/>
                    <a:lstStyle/>
                    <a:p>
                      <a:endParaRPr lang="zh-TW" altLang="en-US" sz="2000">
                        <a:latin typeface="微軟正黑體" panose="020B0604030504040204" pitchFamily="34" charset="-120"/>
                        <a:ea typeface="微軟正黑體" panose="020B0604030504040204" pitchFamily="34" charset="-12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重大議題設置課綱</a:t>
                      </a:r>
                      <a:endPar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時事</a:t>
                      </a:r>
                      <a:r>
                        <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議題</a:t>
                      </a:r>
                      <a:r>
                        <a:rPr kumimoji="0" lang="en-US" altLang="zh-TW" sz="2000" b="1"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融入各領域</a:t>
                      </a:r>
                    </a:p>
                  </a:txBody>
                  <a:tcPr>
                    <a:solidFill>
                      <a:srgbClr val="C8E6C9"/>
                    </a:solidFill>
                  </a:tcPr>
                </a:tc>
                <a:extLst>
                  <a:ext uri="{0D108BD9-81ED-4DB2-BD59-A6C34878D82A}">
                    <a16:rowId xmlns="" xmlns:a16="http://schemas.microsoft.com/office/drawing/2014/main" val="3806657420"/>
                  </a:ext>
                </a:extLst>
              </a:tr>
              <a:tr h="730705">
                <a:tc>
                  <a:txBody>
                    <a:bodyPr/>
                    <a:lstStyle/>
                    <a:p>
                      <a:pPr algn="ctr"/>
                      <a:r>
                        <a:rPr lang="zh-TW" altLang="en-US" sz="2000">
                          <a:latin typeface="微軟正黑體" panose="020B0604030504040204" pitchFamily="34" charset="-120"/>
                          <a:ea typeface="微軟正黑體" panose="020B0604030504040204" pitchFamily="34" charset="-120"/>
                        </a:rPr>
                        <a:t>學習節數</a:t>
                      </a:r>
                    </a:p>
                  </a:txBody>
                  <a:tcPr anchor="ctr">
                    <a:solidFill>
                      <a:srgbClr val="C8E6C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sym typeface="Arial" charset="0"/>
                        </a:rPr>
                        <a:t>節數採彈性比例制</a:t>
                      </a:r>
                      <a:endPar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Arial" charset="0"/>
                      </a:endParaRPr>
                    </a:p>
                  </a:txBody>
                  <a:tcPr>
                    <a:solidFill>
                      <a:srgbClr val="E8F5E9"/>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節數採</a:t>
                      </a:r>
                      <a:r>
                        <a:rPr kumimoji="0" lang="en-US" altLang="zh-TW" sz="2000" b="1" i="0" u="none" strike="noStrike" cap="none" normalizeH="0" baseline="0" dirty="0" err="1">
                          <a:ln>
                            <a:noFill/>
                          </a:ln>
                          <a:solidFill>
                            <a:srgbClr val="FF0000"/>
                          </a:solidFill>
                          <a:effectLst/>
                          <a:latin typeface="微軟正黑體" panose="020B0604030504040204" pitchFamily="34" charset="-120"/>
                          <a:ea typeface="微軟正黑體" panose="020B0604030504040204" pitchFamily="34" charset="-120"/>
                          <a:cs typeface="Arial" charset="0"/>
                          <a:sym typeface="Arial" charset="0"/>
                        </a:rPr>
                        <a:t>固定</a:t>
                      </a:r>
                      <a:r>
                        <a:rPr kumimoji="0" lang="en-US" altLang="zh-TW" sz="2000" b="0" i="0" u="none" strike="noStrike" cap="none" normalizeH="0" baseline="0" dirty="0" err="1">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rPr>
                        <a:t>制</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charset="0"/>
                        <a:sym typeface="Arial"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000" dirty="0">
                          <a:latin typeface="微軟正黑體" panose="020B0604030504040204" pitchFamily="34" charset="-120"/>
                          <a:ea typeface="微軟正黑體" panose="020B0604030504040204" pitchFamily="34" charset="-120"/>
                        </a:rPr>
                        <a:t>學習總節數不變</a:t>
                      </a:r>
                    </a:p>
                  </a:txBody>
                  <a:tcPr>
                    <a:solidFill>
                      <a:srgbClr val="E8F5E9"/>
                    </a:solidFill>
                  </a:tcPr>
                </a:tc>
                <a:extLst>
                  <a:ext uri="{0D108BD9-81ED-4DB2-BD59-A6C34878D82A}">
                    <a16:rowId xmlns="" xmlns:a16="http://schemas.microsoft.com/office/drawing/2014/main" val="1970807779"/>
                  </a:ext>
                </a:extLst>
              </a:tr>
            </a:tbl>
          </a:graphicData>
        </a:graphic>
      </p:graphicFrame>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28</a:t>
            </a:fld>
            <a:endParaRPr lang="zh-TW" altLang="en-US"/>
          </a:p>
        </p:txBody>
      </p:sp>
      <p:sp>
        <p:nvSpPr>
          <p:cNvPr id="18" name="文字方塊 1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3-5-3</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19"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8" name="矩形 8"/>
          <p:cNvSpPr>
            <a:spLocks noChangeArrowheads="1"/>
          </p:cNvSpPr>
          <p:nvPr/>
        </p:nvSpPr>
        <p:spPr bwMode="auto">
          <a:xfrm>
            <a:off x="3686250" y="444027"/>
            <a:ext cx="5472608" cy="461665"/>
          </a:xfrm>
          <a:prstGeom prst="rect">
            <a:avLst/>
          </a:prstGeom>
          <a:noFill/>
          <a:ln w="9525">
            <a:noFill/>
            <a:miter lim="800000"/>
            <a:headEnd/>
            <a:tailEnd/>
          </a:ln>
        </p:spPr>
        <p:txBody>
          <a:bodyPr wrap="square">
            <a:spAutoFit/>
          </a:bodyPr>
          <a:lstStyle/>
          <a:p>
            <a:pPr defTabSz="1422400">
              <a:spcAft>
                <a:spcPct val="35000"/>
              </a:spcAft>
            </a:pPr>
            <a:r>
              <a:rPr lang="en-US" altLang="zh-TW" sz="2400" spc="-70">
                <a:solidFill>
                  <a:schemeClr val="bg1"/>
                </a:solidFill>
                <a:latin typeface="微軟正黑體" pitchFamily="34" charset="-120"/>
                <a:ea typeface="微軟正黑體" pitchFamily="34" charset="-120"/>
              </a:rPr>
              <a:t>(</a:t>
            </a:r>
            <a:r>
              <a:rPr lang="zh-TW" altLang="en-US" sz="2400" spc="-70">
                <a:solidFill>
                  <a:schemeClr val="bg1"/>
                </a:solidFill>
                <a:latin typeface="微軟正黑體" pitchFamily="34" charset="-120"/>
                <a:ea typeface="微軟正黑體" pitchFamily="34" charset="-120"/>
              </a:rPr>
              <a:t>三</a:t>
            </a:r>
            <a:r>
              <a:rPr lang="en-US" altLang="zh-TW" sz="2400" spc="-70">
                <a:solidFill>
                  <a:schemeClr val="bg1"/>
                </a:solidFill>
                <a:latin typeface="微軟正黑體" pitchFamily="34" charset="-120"/>
                <a:ea typeface="微軟正黑體" pitchFamily="34" charset="-120"/>
              </a:rPr>
              <a:t>)</a:t>
            </a:r>
            <a:r>
              <a:rPr lang="zh-TW" altLang="en-US" sz="2400" spc="-70">
                <a:solidFill>
                  <a:schemeClr val="bg1"/>
                </a:solidFill>
                <a:latin typeface="微軟正黑體" pitchFamily="34" charset="-120"/>
                <a:ea typeface="微軟正黑體" pitchFamily="34" charset="-120"/>
              </a:rPr>
              <a:t>九年一貫課綱及十二年國教課綱比較</a:t>
            </a:r>
          </a:p>
        </p:txBody>
      </p:sp>
      <p:grpSp>
        <p:nvGrpSpPr>
          <p:cNvPr id="9" name="群組 8"/>
          <p:cNvGrpSpPr/>
          <p:nvPr/>
        </p:nvGrpSpPr>
        <p:grpSpPr>
          <a:xfrm>
            <a:off x="7782401" y="5445224"/>
            <a:ext cx="726613" cy="1221710"/>
            <a:chOff x="3457972" y="1196752"/>
            <a:chExt cx="2895227" cy="4867968"/>
          </a:xfrm>
          <a:solidFill>
            <a:srgbClr val="E65100"/>
          </a:solidFill>
        </p:grpSpPr>
        <p:sp>
          <p:nvSpPr>
            <p:cNvPr id="10" name="流程圖: 接點 9"/>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 name="圓角矩形 10"/>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 name="圓角矩形 11"/>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 name="圓角矩形 12"/>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3457972" y="2264172"/>
              <a:ext cx="1591573" cy="453107"/>
              <a:chOff x="723609" y="2530960"/>
              <a:chExt cx="1591573" cy="453107"/>
            </a:xfrm>
            <a:grpFill/>
          </p:grpSpPr>
          <p:sp>
            <p:nvSpPr>
              <p:cNvPr id="16" name="圓角矩形 15"/>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圓角矩形 16"/>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28042984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900"/>
                                        <p:tgtEl>
                                          <p:spTgt spid="9"/>
                                        </p:tgtEl>
                                      </p:cBhvr>
                                    </p:animEffect>
                                  </p:childTnLst>
                                </p:cTn>
                              </p:par>
                            </p:childTnLst>
                          </p:cTn>
                        </p:par>
                        <p:par>
                          <p:cTn id="8" fill="hold">
                            <p:stCondLst>
                              <p:cond delay="9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2</a:t>
            </a:fld>
            <a:endParaRPr lang="zh-TW" altLang="en-US"/>
          </a:p>
        </p:txBody>
      </p:sp>
      <p:graphicFrame>
        <p:nvGraphicFramePr>
          <p:cNvPr id="14" name="內容版面配置區 4"/>
          <p:cNvGraphicFramePr>
            <a:graphicFrameLocks noGrp="1"/>
          </p:cNvGraphicFramePr>
          <p:nvPr>
            <p:ph idx="4294967295"/>
            <p:extLst>
              <p:ext uri="{D42A27DB-BD31-4B8C-83A1-F6EECF244321}">
                <p14:modId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 xmlns:a16="http://schemas.microsoft.com/office/drawing/2014/main" val="20000"/>
                    </a:ext>
                  </a:extLst>
                </a:gridCol>
                <a:gridCol w="1973963">
                  <a:extLst>
                    <a:ext uri="{9D8B030D-6E8A-4147-A177-3AD203B41FA5}">
                      <a16:colId xmlns="" xmlns:a16="http://schemas.microsoft.com/office/drawing/2014/main" val="20001"/>
                    </a:ext>
                  </a:extLst>
                </a:gridCol>
                <a:gridCol w="1973963">
                  <a:extLst>
                    <a:ext uri="{9D8B030D-6E8A-4147-A177-3AD203B41FA5}">
                      <a16:colId xmlns="" xmlns:a16="http://schemas.microsoft.com/office/drawing/2014/main" val="20002"/>
                    </a:ext>
                  </a:extLst>
                </a:gridCol>
                <a:gridCol w="1973963">
                  <a:extLst>
                    <a:ext uri="{9D8B030D-6E8A-4147-A177-3AD203B41FA5}">
                      <a16:colId xmlns="" xmlns:a16="http://schemas.microsoft.com/office/drawing/2014/main"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 xmlns:a16="http://schemas.microsoft.com/office/drawing/2014/main"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 xmlns:a16="http://schemas.microsoft.com/office/drawing/2014/main"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 xmlns:a16="http://schemas.microsoft.com/office/drawing/2014/main"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 xmlns:a16="http://schemas.microsoft.com/office/drawing/2014/main"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 xmlns:a16="http://schemas.microsoft.com/office/drawing/2014/main"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a:solidFill>
                  <a:srgbClr val="F9BFD2"/>
                </a:solidFill>
              </a:rPr>
              <a:t>1-1-1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914335667"/>
              </p:ext>
            </p:extLst>
          </p:nvPr>
        </p:nvGraphicFramePr>
        <p:xfrm>
          <a:off x="395610" y="2001518"/>
          <a:ext cx="8424862" cy="4534853"/>
        </p:xfrm>
        <a:graphic>
          <a:graphicData uri="http://schemas.openxmlformats.org/drawingml/2006/table">
            <a:tbl>
              <a:tblPr/>
              <a:tblGrid>
                <a:gridCol w="1692275">
                  <a:extLst>
                    <a:ext uri="{9D8B030D-6E8A-4147-A177-3AD203B41FA5}">
                      <a16:colId xmlns="" xmlns:a16="http://schemas.microsoft.com/office/drawing/2014/main" val="20000"/>
                    </a:ext>
                  </a:extLst>
                </a:gridCol>
                <a:gridCol w="1511300">
                  <a:extLst>
                    <a:ext uri="{9D8B030D-6E8A-4147-A177-3AD203B41FA5}">
                      <a16:colId xmlns="" xmlns:a16="http://schemas.microsoft.com/office/drawing/2014/main" val="20001"/>
                    </a:ext>
                  </a:extLst>
                </a:gridCol>
                <a:gridCol w="1512887">
                  <a:extLst>
                    <a:ext uri="{9D8B030D-6E8A-4147-A177-3AD203B41FA5}">
                      <a16:colId xmlns="" xmlns:a16="http://schemas.microsoft.com/office/drawing/2014/main" val="20002"/>
                    </a:ext>
                  </a:extLst>
                </a:gridCol>
                <a:gridCol w="1584325">
                  <a:extLst>
                    <a:ext uri="{9D8B030D-6E8A-4147-A177-3AD203B41FA5}">
                      <a16:colId xmlns="" xmlns:a16="http://schemas.microsoft.com/office/drawing/2014/main" val="20003"/>
                    </a:ext>
                  </a:extLst>
                </a:gridCol>
                <a:gridCol w="2124075">
                  <a:extLst>
                    <a:ext uri="{9D8B030D-6E8A-4147-A177-3AD203B41FA5}">
                      <a16:colId xmlns="" xmlns:a16="http://schemas.microsoft.com/office/drawing/2014/main" val="20004"/>
                    </a:ext>
                  </a:extLst>
                </a:gridCol>
              </a:tblGrid>
              <a:tr h="900113">
                <a:tc>
                  <a:txBody>
                    <a:bodyPr/>
                    <a:lstStyle/>
                    <a:p>
                      <a:pPr marL="0" marR="0" lvl="0" indent="0" algn="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學習階段</a:t>
                      </a:r>
                    </a:p>
                    <a:p>
                      <a:pPr marL="0" marR="0" lvl="0" indent="0" algn="l" defTabSz="914400" rtl="0" eaLnBrk="0" fontAlgn="base" latinLnBrk="0" hangingPunct="0">
                        <a:lnSpc>
                          <a:spcPct val="110000"/>
                        </a:lnSpc>
                        <a:spcBef>
                          <a:spcPct val="0"/>
                        </a:spcBef>
                        <a:spcAft>
                          <a:spcPct val="0"/>
                        </a:spcAft>
                        <a:buClrTx/>
                        <a:buSzTx/>
                        <a:buFontTx/>
                        <a:buNone/>
                        <a:tabLst/>
                      </a:pPr>
                      <a:endParaRPr kumimoji="0" lang="en-US" altLang="zh-TW" sz="2000" b="1"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學習節數</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C8E6C9"/>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rPr>
                        <a:t>一</a:t>
                      </a:r>
                      <a:endParaRPr kumimoji="0" 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rPr>
                        <a:t>二</a:t>
                      </a:r>
                      <a:endParaRPr kumimoji="0" 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rPr>
                        <a:t>三</a:t>
                      </a:r>
                      <a:endParaRPr kumimoji="0" lang="en-US" sz="2800" b="1" i="0" u="none" strike="noStrike" cap="none" normalizeH="0" baseline="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00000"/>
                        </a:lnSpc>
                        <a:spcBef>
                          <a:spcPct val="0"/>
                        </a:spcBef>
                        <a:spcAft>
                          <a:spcPct val="0"/>
                        </a:spcAft>
                        <a:buClrTx/>
                        <a:buSzPct val="25000"/>
                        <a:buFontTx/>
                        <a:buNone/>
                        <a:tabLst/>
                      </a:pPr>
                      <a:r>
                        <a:rPr kumimoji="0" lang="zh-TW" alt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rPr>
                        <a:t>四</a:t>
                      </a:r>
                      <a:endParaRPr kumimoji="0" lang="en-US" sz="2800" b="1" i="0" u="none" strike="noStrike" cap="none" normalizeH="0" baseline="0" dirty="0">
                        <a:ln>
                          <a:noFill/>
                        </a:ln>
                        <a:solidFill>
                          <a:srgbClr val="002060"/>
                        </a:solidFill>
                        <a:effectLst/>
                        <a:latin typeface="微軟正黑體" pitchFamily="34" charset="-120"/>
                        <a:ea typeface="微軟正黑體" pitchFamily="34" charset="-120"/>
                        <a:cs typeface="Arial" charset="0"/>
                        <a:sym typeface="Arial" charset="0"/>
                      </a:endParaRPr>
                    </a:p>
                  </a:txBody>
                  <a:tcPr marL="91455" marR="91455"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extLst>
                  <a:ext uri="{0D108BD9-81ED-4DB2-BD59-A6C34878D82A}">
                    <a16:rowId xmlns="" xmlns:a16="http://schemas.microsoft.com/office/drawing/2014/main" val="10000"/>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領域學習課程每週節數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20</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25</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27</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26</a:t>
                      </a: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0"/>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29</a:t>
                      </a: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0"/>
                    </a:solidFill>
                  </a:tcPr>
                </a:tc>
                <a:extLst>
                  <a:ext uri="{0D108BD9-81ED-4DB2-BD59-A6C34878D82A}">
                    <a16:rowId xmlns="" xmlns:a16="http://schemas.microsoft.com/office/drawing/2014/main" val="10001"/>
                  </a:ext>
                </a:extLst>
              </a:tr>
              <a:tr h="1260475">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彈性學習課程</a:t>
                      </a:r>
                      <a:endParaRPr kumimoji="0" lang="en-US" altLang="zh-TW"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2-4</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endParaRPr kumimoji="0" lang="en-US" altLang="zh-TW" sz="20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改為</a:t>
                      </a:r>
                      <a:r>
                        <a:rPr kumimoji="0" lang="en-US" altLang="zh-TW"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4-7</a:t>
                      </a:r>
                      <a:r>
                        <a:rPr kumimoji="0" lang="zh-TW" altLang="en-US" sz="2000" b="1" i="0" u="none" strike="noStrike" cap="none" normalizeH="0" baseline="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0"/>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原</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4-6</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年級</a:t>
                      </a:r>
                      <a:r>
                        <a:rPr kumimoji="0" lang="en-US" altLang="zh-TW"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3-5</a:t>
                      </a:r>
                      <a:r>
                        <a:rPr kumimoji="0" lang="zh-TW" altLang="en-US" sz="20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皆改為</a:t>
                      </a:r>
                      <a:r>
                        <a:rPr kumimoji="0" lang="en-US" altLang="zh-TW"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3-6</a:t>
                      </a:r>
                      <a:r>
                        <a:rPr kumimoji="0" lang="zh-TW" altLang="en-US" sz="20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E0"/>
                    </a:solidFill>
                  </a:tcPr>
                </a:tc>
                <a:extLst>
                  <a:ext uri="{0D108BD9-81ED-4DB2-BD59-A6C34878D82A}">
                    <a16:rowId xmlns="" xmlns:a16="http://schemas.microsoft.com/office/drawing/2014/main" val="10002"/>
                  </a:ext>
                </a:extLst>
              </a:tr>
              <a:tr h="1008063">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每週</a:t>
                      </a:r>
                    </a:p>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總學習節數</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6C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22-24</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28-31</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30-33</a:t>
                      </a:r>
                      <a:r>
                        <a:rPr kumimoji="0" lang="zh-TW" altLang="en-US" sz="20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tc>
                  <a:txBody>
                    <a:body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維持</a:t>
                      </a:r>
                      <a:endPar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32-35</a:t>
                      </a:r>
                      <a:r>
                        <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F5E9"/>
                    </a:solidFill>
                  </a:tcPr>
                </a:tc>
                <a:extLst>
                  <a:ext uri="{0D108BD9-81ED-4DB2-BD59-A6C34878D82A}">
                    <a16:rowId xmlns="" xmlns:a16="http://schemas.microsoft.com/office/drawing/2014/main" val="10003"/>
                  </a:ext>
                </a:extLst>
              </a:tr>
            </a:tbl>
          </a:graphicData>
        </a:graphic>
      </p:graphicFrame>
      <p:sp>
        <p:nvSpPr>
          <p:cNvPr id="2" name="矩形 1"/>
          <p:cNvSpPr/>
          <p:nvPr/>
        </p:nvSpPr>
        <p:spPr>
          <a:xfrm>
            <a:off x="783134" y="1354216"/>
            <a:ext cx="6741860" cy="461665"/>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九年一貫課綱及十二年國教新課綱學習節數更動</a:t>
            </a:r>
          </a:p>
        </p:txBody>
      </p:sp>
      <p:grpSp>
        <p:nvGrpSpPr>
          <p:cNvPr id="10" name="群組 9"/>
          <p:cNvGrpSpPr/>
          <p:nvPr/>
        </p:nvGrpSpPr>
        <p:grpSpPr>
          <a:xfrm>
            <a:off x="8015064" y="1494086"/>
            <a:ext cx="730788" cy="507432"/>
            <a:chOff x="4187222" y="395028"/>
            <a:chExt cx="1944212" cy="1349989"/>
          </a:xfrm>
          <a:solidFill>
            <a:srgbClr val="92D050"/>
          </a:solidFill>
        </p:grpSpPr>
        <p:sp>
          <p:nvSpPr>
            <p:cNvPr id="1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29</a:t>
            </a:fld>
            <a:endParaRPr lang="zh-TW" altLang="en-US"/>
          </a:p>
        </p:txBody>
      </p:sp>
      <p:sp>
        <p:nvSpPr>
          <p:cNvPr id="20" name="文字方塊 1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3-5-3</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1"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22" name="矩形 8"/>
          <p:cNvSpPr>
            <a:spLocks noChangeArrowheads="1"/>
          </p:cNvSpPr>
          <p:nvPr/>
        </p:nvSpPr>
        <p:spPr bwMode="auto">
          <a:xfrm>
            <a:off x="3686250" y="444027"/>
            <a:ext cx="5472608" cy="461665"/>
          </a:xfrm>
          <a:prstGeom prst="rect">
            <a:avLst/>
          </a:prstGeom>
          <a:noFill/>
          <a:ln w="9525">
            <a:noFill/>
            <a:miter lim="800000"/>
            <a:headEnd/>
            <a:tailEnd/>
          </a:ln>
        </p:spPr>
        <p:txBody>
          <a:bodyPr wrap="square">
            <a:spAutoFit/>
          </a:bodyPr>
          <a:lstStyle/>
          <a:p>
            <a:pPr defTabSz="1422400">
              <a:spcAft>
                <a:spcPct val="35000"/>
              </a:spcAft>
            </a:pPr>
            <a:r>
              <a:rPr lang="en-US" altLang="zh-TW" sz="2400" spc="-70">
                <a:solidFill>
                  <a:schemeClr val="bg1"/>
                </a:solidFill>
                <a:latin typeface="微軟正黑體" pitchFamily="34" charset="-120"/>
                <a:ea typeface="微軟正黑體" pitchFamily="34" charset="-120"/>
              </a:rPr>
              <a:t>(</a:t>
            </a:r>
            <a:r>
              <a:rPr lang="zh-TW" altLang="en-US" sz="2400" spc="-70">
                <a:solidFill>
                  <a:schemeClr val="bg1"/>
                </a:solidFill>
                <a:latin typeface="微軟正黑體" pitchFamily="34" charset="-120"/>
                <a:ea typeface="微軟正黑體" pitchFamily="34" charset="-120"/>
              </a:rPr>
              <a:t>三</a:t>
            </a:r>
            <a:r>
              <a:rPr lang="en-US" altLang="zh-TW" sz="2400" spc="-70">
                <a:solidFill>
                  <a:schemeClr val="bg1"/>
                </a:solidFill>
                <a:latin typeface="微軟正黑體" pitchFamily="34" charset="-120"/>
                <a:ea typeface="微軟正黑體" pitchFamily="34" charset="-120"/>
              </a:rPr>
              <a:t>)</a:t>
            </a:r>
            <a:r>
              <a:rPr lang="zh-TW" altLang="en-US" sz="2400" spc="-70">
                <a:solidFill>
                  <a:schemeClr val="bg1"/>
                </a:solidFill>
                <a:latin typeface="微軟正黑體" pitchFamily="34" charset="-120"/>
                <a:ea typeface="微軟正黑體" pitchFamily="34" charset="-120"/>
              </a:rPr>
              <a:t>九年一貫課綱及十二年國教課綱比較</a:t>
            </a:r>
          </a:p>
        </p:txBody>
      </p:sp>
    </p:spTree>
    <p:extLst>
      <p:ext uri="{BB962C8B-B14F-4D97-AF65-F5344CB8AC3E}">
        <p14:creationId xmlns:p14="http://schemas.microsoft.com/office/powerpoint/2010/main" val="663003440"/>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8"/>
          <p:cNvSpPr>
            <a:spLocks noChangeArrowheads="1"/>
          </p:cNvSpPr>
          <p:nvPr/>
        </p:nvSpPr>
        <p:spPr bwMode="auto">
          <a:xfrm>
            <a:off x="782398" y="1367187"/>
            <a:ext cx="7469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四</a:t>
            </a: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領域課程可依學校需求彈性組合</a:t>
            </a:r>
          </a:p>
        </p:txBody>
      </p:sp>
      <p:grpSp>
        <p:nvGrpSpPr>
          <p:cNvPr id="5" name="群組 4"/>
          <p:cNvGrpSpPr/>
          <p:nvPr/>
        </p:nvGrpSpPr>
        <p:grpSpPr>
          <a:xfrm>
            <a:off x="611560" y="2276872"/>
            <a:ext cx="4289050" cy="1222891"/>
            <a:chOff x="611560" y="2276872"/>
            <a:chExt cx="4289050" cy="1222891"/>
          </a:xfrm>
        </p:grpSpPr>
        <p:sp>
          <p:nvSpPr>
            <p:cNvPr id="10" name="矩形 9"/>
            <p:cNvSpPr/>
            <p:nvPr/>
          </p:nvSpPr>
          <p:spPr>
            <a:xfrm>
              <a:off x="1913437" y="2525995"/>
              <a:ext cx="2987173"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以週為單位</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每週</a:t>
              </a:r>
              <a:r>
                <a:rPr lang="en-US" altLang="zh-TW" sz="2400">
                  <a:latin typeface="微軟正黑體" panose="020B0604030504040204" pitchFamily="34" charset="-120"/>
                  <a:ea typeface="微軟正黑體" panose="020B0604030504040204" pitchFamily="34" charset="-120"/>
                </a:rPr>
                <a:t>1</a:t>
              </a:r>
              <a:r>
                <a:rPr lang="zh-TW" altLang="en-US" sz="2400">
                  <a:latin typeface="微軟正黑體" panose="020B0604030504040204" pitchFamily="34" charset="-120"/>
                  <a:ea typeface="微軟正黑體" panose="020B0604030504040204" pitchFamily="34" charset="-120"/>
                </a:rPr>
                <a:t>節或隔週</a:t>
              </a:r>
              <a:r>
                <a:rPr lang="en-US" altLang="zh-TW" sz="2400">
                  <a:latin typeface="微軟正黑體" panose="020B0604030504040204" pitchFamily="34" charset="-120"/>
                  <a:ea typeface="微軟正黑體" panose="020B0604030504040204" pitchFamily="34" charset="-120"/>
                </a:rPr>
                <a:t>2</a:t>
              </a:r>
              <a:r>
                <a:rPr lang="zh-TW" altLang="en-US" sz="2400">
                  <a:latin typeface="微軟正黑體" panose="020B0604030504040204" pitchFamily="34" charset="-120"/>
                  <a:ea typeface="微軟正黑體" panose="020B0604030504040204" pitchFamily="34" charset="-120"/>
                </a:rPr>
                <a:t>節</a:t>
              </a:r>
            </a:p>
          </p:txBody>
        </p:sp>
        <p:grpSp>
          <p:nvGrpSpPr>
            <p:cNvPr id="20" name="群組 19"/>
            <p:cNvGrpSpPr/>
            <p:nvPr/>
          </p:nvGrpSpPr>
          <p:grpSpPr>
            <a:xfrm>
              <a:off x="611560" y="2276872"/>
              <a:ext cx="1204807" cy="1222891"/>
              <a:chOff x="715437" y="2276872"/>
              <a:chExt cx="1204807" cy="1222891"/>
            </a:xfrm>
            <a:solidFill>
              <a:srgbClr val="7B1FA2"/>
            </a:solidFill>
          </p:grpSpPr>
          <p:sp>
            <p:nvSpPr>
              <p:cNvPr id="2" name="橢圓 1"/>
              <p:cNvSpPr/>
              <p:nvPr/>
            </p:nvSpPr>
            <p:spPr>
              <a:xfrm>
                <a:off x="715437" y="2276872"/>
                <a:ext cx="1204807" cy="1204807"/>
              </a:xfrm>
              <a:prstGeom prst="ellipse">
                <a:avLst/>
              </a:prstGeom>
              <a:solidFill>
                <a:srgbClr val="AD1457"/>
              </a:solidFill>
            </p:spPr>
            <p:txBody>
              <a:bodyPr wrap="non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753327" y="2299434"/>
                <a:ext cx="1107996" cy="1200329"/>
              </a:xfrm>
              <a:prstGeom prst="rect">
                <a:avLst/>
              </a:prstGeom>
              <a:noFill/>
            </p:spPr>
            <p:txBody>
              <a:bodyPr wrap="non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週</a:t>
                </a:r>
              </a:p>
            </p:txBody>
          </p:sp>
        </p:grpSp>
      </p:grpSp>
      <p:grpSp>
        <p:nvGrpSpPr>
          <p:cNvPr id="6" name="群組 5"/>
          <p:cNvGrpSpPr/>
          <p:nvPr/>
        </p:nvGrpSpPr>
        <p:grpSpPr>
          <a:xfrm>
            <a:off x="611560" y="3689857"/>
            <a:ext cx="4289050" cy="1231983"/>
            <a:chOff x="611560" y="3689857"/>
            <a:chExt cx="4289050" cy="1231983"/>
          </a:xfrm>
        </p:grpSpPr>
        <p:sp>
          <p:nvSpPr>
            <p:cNvPr id="34" name="矩形 33"/>
            <p:cNvSpPr/>
            <p:nvPr/>
          </p:nvSpPr>
          <p:spPr>
            <a:xfrm>
              <a:off x="1913437" y="3894147"/>
              <a:ext cx="2987173"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以學期為單位</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上下學期各排</a:t>
              </a:r>
              <a:r>
                <a:rPr lang="en-US" altLang="zh-TW" sz="2400">
                  <a:latin typeface="微軟正黑體" panose="020B0604030504040204" pitchFamily="34" charset="-120"/>
                  <a:ea typeface="微軟正黑體" panose="020B0604030504040204" pitchFamily="34" charset="-120"/>
                </a:rPr>
                <a:t>2</a:t>
              </a:r>
              <a:r>
                <a:rPr lang="zh-TW" altLang="en-US" sz="2400">
                  <a:latin typeface="微軟正黑體" panose="020B0604030504040204" pitchFamily="34" charset="-120"/>
                  <a:ea typeface="微軟正黑體" panose="020B0604030504040204" pitchFamily="34" charset="-120"/>
                </a:rPr>
                <a:t>節</a:t>
              </a:r>
            </a:p>
          </p:txBody>
        </p:sp>
        <p:grpSp>
          <p:nvGrpSpPr>
            <p:cNvPr id="42" name="群組 41"/>
            <p:cNvGrpSpPr/>
            <p:nvPr/>
          </p:nvGrpSpPr>
          <p:grpSpPr>
            <a:xfrm>
              <a:off x="611560" y="3689857"/>
              <a:ext cx="1204807" cy="1231983"/>
              <a:chOff x="683568" y="3714726"/>
              <a:chExt cx="1204807" cy="1231983"/>
            </a:xfrm>
            <a:solidFill>
              <a:srgbClr val="E65100"/>
            </a:solidFill>
          </p:grpSpPr>
          <p:sp>
            <p:nvSpPr>
              <p:cNvPr id="32" name="橢圓 31"/>
              <p:cNvSpPr/>
              <p:nvPr/>
            </p:nvSpPr>
            <p:spPr>
              <a:xfrm>
                <a:off x="683568" y="3714726"/>
                <a:ext cx="1204807" cy="1204807"/>
              </a:xfrm>
              <a:prstGeom prst="ellipse">
                <a:avLst/>
              </a:prstGeom>
              <a:grpFill/>
            </p:spPr>
            <p:txBody>
              <a:bodyPr wrap="non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740130" y="3746380"/>
                <a:ext cx="1107996" cy="1200329"/>
              </a:xfrm>
              <a:prstGeom prst="rect">
                <a:avLst/>
              </a:prstGeom>
              <a:noFill/>
            </p:spPr>
            <p:txBody>
              <a:bodyPr wrap="non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期</a:t>
                </a:r>
              </a:p>
            </p:txBody>
          </p:sp>
        </p:grpSp>
      </p:grpSp>
      <p:grpSp>
        <p:nvGrpSpPr>
          <p:cNvPr id="7" name="群組 6"/>
          <p:cNvGrpSpPr/>
          <p:nvPr/>
        </p:nvGrpSpPr>
        <p:grpSpPr>
          <a:xfrm>
            <a:off x="611560" y="5111934"/>
            <a:ext cx="4289050" cy="1229958"/>
            <a:chOff x="611560" y="5111934"/>
            <a:chExt cx="4289050" cy="1229958"/>
          </a:xfrm>
        </p:grpSpPr>
        <p:sp>
          <p:nvSpPr>
            <p:cNvPr id="35" name="矩形 34"/>
            <p:cNvSpPr/>
            <p:nvPr/>
          </p:nvSpPr>
          <p:spPr>
            <a:xfrm>
              <a:off x="1913437" y="5307512"/>
              <a:ext cx="2987173"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跨階段彈性開課</a:t>
              </a:r>
            </a:p>
            <a:p>
              <a:r>
                <a:rPr lang="zh-TW" altLang="en-US" sz="2400">
                  <a:latin typeface="微軟正黑體" panose="020B0604030504040204" pitchFamily="34" charset="-120"/>
                  <a:ea typeface="微軟正黑體" panose="020B0604030504040204" pitchFamily="34" charset="-120"/>
                </a:rPr>
                <a:t>依學習階段調整</a:t>
              </a:r>
            </a:p>
          </p:txBody>
        </p:sp>
        <p:grpSp>
          <p:nvGrpSpPr>
            <p:cNvPr id="43" name="群組 42"/>
            <p:cNvGrpSpPr/>
            <p:nvPr/>
          </p:nvGrpSpPr>
          <p:grpSpPr>
            <a:xfrm>
              <a:off x="611560" y="5111934"/>
              <a:ext cx="1204807" cy="1229958"/>
              <a:chOff x="683569" y="5111934"/>
              <a:chExt cx="1204807" cy="1229958"/>
            </a:xfrm>
            <a:solidFill>
              <a:srgbClr val="1B5E20"/>
            </a:solidFill>
          </p:grpSpPr>
          <p:sp>
            <p:nvSpPr>
              <p:cNvPr id="33" name="橢圓 32"/>
              <p:cNvSpPr/>
              <p:nvPr/>
            </p:nvSpPr>
            <p:spPr>
              <a:xfrm>
                <a:off x="683569" y="5111934"/>
                <a:ext cx="1204807" cy="1204807"/>
              </a:xfrm>
              <a:prstGeom prst="ellipse">
                <a:avLst/>
              </a:prstGeom>
              <a:grpFill/>
            </p:spPr>
            <p:txBody>
              <a:bodyPr wrap="non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743907" y="5141563"/>
                <a:ext cx="1107996" cy="1200329"/>
              </a:xfrm>
              <a:prstGeom prst="rect">
                <a:avLst/>
              </a:prstGeom>
              <a:noFill/>
            </p:spPr>
            <p:txBody>
              <a:bodyPr wrap="non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段</a:t>
                </a:r>
              </a:p>
            </p:txBody>
          </p:sp>
        </p:grpSp>
      </p:grpSp>
      <p:grpSp>
        <p:nvGrpSpPr>
          <p:cNvPr id="14" name="群組 13"/>
          <p:cNvGrpSpPr/>
          <p:nvPr/>
        </p:nvGrpSpPr>
        <p:grpSpPr>
          <a:xfrm>
            <a:off x="4764431" y="3789040"/>
            <a:ext cx="4229355" cy="1200329"/>
            <a:chOff x="4764431" y="3789040"/>
            <a:chExt cx="4229355" cy="1200329"/>
          </a:xfrm>
        </p:grpSpPr>
        <p:sp>
          <p:nvSpPr>
            <p:cNvPr id="37" name="矩形 36"/>
            <p:cNvSpPr/>
            <p:nvPr/>
          </p:nvSpPr>
          <p:spPr>
            <a:xfrm>
              <a:off x="6006613" y="3966155"/>
              <a:ext cx="2987173"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第四階段領域內跨科</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含數個科目之領域</a:t>
              </a:r>
            </a:p>
          </p:txBody>
        </p:sp>
        <p:grpSp>
          <p:nvGrpSpPr>
            <p:cNvPr id="12" name="群組 11"/>
            <p:cNvGrpSpPr/>
            <p:nvPr/>
          </p:nvGrpSpPr>
          <p:grpSpPr>
            <a:xfrm>
              <a:off x="4764431" y="3789040"/>
              <a:ext cx="1061650" cy="1200329"/>
              <a:chOff x="4815734" y="4220806"/>
              <a:chExt cx="1061650" cy="1200329"/>
            </a:xfrm>
            <a:solidFill>
              <a:srgbClr val="771EA0"/>
            </a:solidFill>
          </p:grpSpPr>
          <p:sp>
            <p:nvSpPr>
              <p:cNvPr id="4" name="矩形 3"/>
              <p:cNvSpPr/>
              <p:nvPr/>
            </p:nvSpPr>
            <p:spPr>
              <a:xfrm>
                <a:off x="4855984" y="4286112"/>
                <a:ext cx="1021400" cy="1021400"/>
              </a:xfrm>
              <a:prstGeom prst="rect">
                <a:avLst/>
              </a:prstGeom>
              <a:grpFill/>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4815734" y="4220806"/>
                <a:ext cx="1035465" cy="1200329"/>
              </a:xfrm>
              <a:prstGeom prst="rect">
                <a:avLst/>
              </a:prstGeom>
              <a:noFill/>
            </p:spPr>
            <p:txBody>
              <a:bodyPr wrap="squar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科</a:t>
                </a:r>
              </a:p>
            </p:txBody>
          </p:sp>
        </p:grpSp>
      </p:grpSp>
      <p:grpSp>
        <p:nvGrpSpPr>
          <p:cNvPr id="23" name="群組 22"/>
          <p:cNvGrpSpPr/>
          <p:nvPr/>
        </p:nvGrpSpPr>
        <p:grpSpPr>
          <a:xfrm>
            <a:off x="7886507" y="1481408"/>
            <a:ext cx="730788" cy="507432"/>
            <a:chOff x="4187222" y="395028"/>
            <a:chExt cx="1944212" cy="1349989"/>
          </a:xfrm>
          <a:solidFill>
            <a:srgbClr val="92D050"/>
          </a:solidFill>
        </p:grpSpPr>
        <p:sp>
          <p:nvSpPr>
            <p:cNvPr id="2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4756594" y="2348880"/>
            <a:ext cx="4237192" cy="1200329"/>
            <a:chOff x="4756594" y="2348880"/>
            <a:chExt cx="4237192" cy="1200329"/>
          </a:xfrm>
        </p:grpSpPr>
        <p:sp>
          <p:nvSpPr>
            <p:cNvPr id="36" name="矩形 35"/>
            <p:cNvSpPr/>
            <p:nvPr/>
          </p:nvSpPr>
          <p:spPr>
            <a:xfrm>
              <a:off x="6006613" y="2348880"/>
              <a:ext cx="2987173" cy="1200329"/>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跨領域統整</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總節數不超過</a:t>
              </a:r>
              <a:r>
                <a:rPr lang="en-US" altLang="zh-TW" sz="2400">
                  <a:latin typeface="微軟正黑體" panose="020B0604030504040204" pitchFamily="34" charset="-120"/>
                  <a:ea typeface="微軟正黑體" panose="020B0604030504040204" pitchFamily="34" charset="-120"/>
                </a:rPr>
                <a:t>1/5</a:t>
              </a:r>
              <a:r>
                <a:rPr lang="zh-TW" altLang="en-US" sz="2400">
                  <a:latin typeface="微軟正黑體" panose="020B0604030504040204" pitchFamily="34" charset="-120"/>
                  <a:ea typeface="微軟正黑體" panose="020B0604030504040204" pitchFamily="34" charset="-120"/>
                </a:rPr>
                <a:t>，可協同</a:t>
              </a:r>
            </a:p>
          </p:txBody>
        </p:sp>
        <p:grpSp>
          <p:nvGrpSpPr>
            <p:cNvPr id="9" name="群組 8"/>
            <p:cNvGrpSpPr/>
            <p:nvPr/>
          </p:nvGrpSpPr>
          <p:grpSpPr>
            <a:xfrm>
              <a:off x="4756594" y="2348880"/>
              <a:ext cx="1115231" cy="1200329"/>
              <a:chOff x="4870665" y="5097095"/>
              <a:chExt cx="1115231" cy="1200329"/>
            </a:xfrm>
            <a:solidFill>
              <a:srgbClr val="1565C0"/>
            </a:solidFill>
          </p:grpSpPr>
          <p:sp>
            <p:nvSpPr>
              <p:cNvPr id="8" name="八邊形 7"/>
              <p:cNvSpPr/>
              <p:nvPr/>
            </p:nvSpPr>
            <p:spPr>
              <a:xfrm>
                <a:off x="4879893" y="5104209"/>
                <a:ext cx="1106003" cy="1106003"/>
              </a:xfrm>
              <a:prstGeom prst="octagon">
                <a:avLst/>
              </a:prstGeom>
              <a:grp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4870665" y="5097095"/>
                <a:ext cx="1107996" cy="1200329"/>
              </a:xfrm>
              <a:prstGeom prst="rect">
                <a:avLst/>
              </a:prstGeom>
              <a:noFill/>
            </p:spPr>
            <p:txBody>
              <a:bodyPr wrap="none" rtlCol="0">
                <a:spAutoFit/>
              </a:bodyPr>
              <a:lstStyle/>
              <a:p>
                <a:r>
                  <a:rPr lang="zh-TW" altLang="en-US" sz="7200">
                    <a:solidFill>
                      <a:schemeClr val="bg1"/>
                    </a:solidFill>
                    <a:latin typeface="微軟正黑體" panose="020B0604030504040204" pitchFamily="34" charset="-120"/>
                    <a:ea typeface="微軟正黑體" panose="020B0604030504040204" pitchFamily="34" charset="-120"/>
                  </a:rPr>
                  <a:t>領</a:t>
                </a:r>
              </a:p>
            </p:txBody>
          </p:sp>
        </p:gr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30</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5"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cxnSp>
        <p:nvCxnSpPr>
          <p:cNvPr id="46" name="直線接點 45"/>
          <p:cNvCxnSpPr/>
          <p:nvPr/>
        </p:nvCxnSpPr>
        <p:spPr>
          <a:xfrm>
            <a:off x="659142" y="1988840"/>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2051720" y="3645024"/>
            <a:ext cx="2448272"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2051720" y="5099777"/>
            <a:ext cx="2448272"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6156176" y="3645024"/>
            <a:ext cx="2448272"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5749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圓角矩形 51"/>
          <p:cNvSpPr/>
          <p:nvPr/>
        </p:nvSpPr>
        <p:spPr>
          <a:xfrm>
            <a:off x="5036960" y="2333251"/>
            <a:ext cx="3881840" cy="3123374"/>
          </a:xfrm>
          <a:prstGeom prst="roundRect">
            <a:avLst>
              <a:gd name="adj" fmla="val 4365"/>
            </a:avLst>
          </a:prstGeom>
          <a:solidFill>
            <a:srgbClr val="E3F2FD"/>
          </a:solidFill>
          <a:ln w="38100" cap="rnd">
            <a:noFill/>
          </a:ln>
        </p:spPr>
        <p:txBody>
          <a:bodyPr rtlCol="0" anchor="ctr"/>
          <a:lstStyle/>
          <a:p>
            <a:pPr algn="ctr"/>
            <a:endParaRPr lang="zh-TW" altLang="en-US"/>
          </a:p>
        </p:txBody>
      </p:sp>
      <p:sp>
        <p:nvSpPr>
          <p:cNvPr id="2" name="圓角矩形 1"/>
          <p:cNvSpPr/>
          <p:nvPr/>
        </p:nvSpPr>
        <p:spPr>
          <a:xfrm>
            <a:off x="1187624" y="4653028"/>
            <a:ext cx="3881840" cy="599829"/>
          </a:xfrm>
          <a:prstGeom prst="roundRect">
            <a:avLst/>
          </a:prstGeom>
          <a:solidFill>
            <a:srgbClr val="E3F2FD"/>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1976D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66224" y="4671749"/>
            <a:ext cx="4690692"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肆、政府層級的整備與推動</a:t>
            </a:r>
          </a:p>
        </p:txBody>
      </p:sp>
      <p:sp>
        <p:nvSpPr>
          <p:cNvPr id="28" name="文字方塊 27"/>
          <p:cNvSpPr txBox="1"/>
          <p:nvPr/>
        </p:nvSpPr>
        <p:spPr>
          <a:xfrm>
            <a:off x="1293955" y="5372908"/>
            <a:ext cx="5393562"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伍、學校實踐新課綱的第一哩路</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7043718" y="5316771"/>
            <a:ext cx="1155281" cy="1455354"/>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64B5F6"/>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64B5F6"/>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441" y="4412839"/>
            <a:ext cx="1062340" cy="1075845"/>
          </a:xfrm>
          <a:prstGeom prst="rect">
            <a:avLst/>
          </a:prstGeom>
          <a:effectLst>
            <a:outerShdw blurRad="50800" dist="38100" dir="5400000" algn="t" rotWithShape="0">
              <a:prstClr val="black">
                <a:alpha val="10000"/>
              </a:prstClr>
            </a:outerShdw>
          </a:effectLst>
        </p:spPr>
      </p:pic>
      <p:sp>
        <p:nvSpPr>
          <p:cNvPr id="53" name="文字方塊 52"/>
          <p:cNvSpPr txBox="1"/>
          <p:nvPr/>
        </p:nvSpPr>
        <p:spPr>
          <a:xfrm>
            <a:off x="5343810" y="2391051"/>
            <a:ext cx="3770736" cy="3139321"/>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一、教育部國教署面對</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新課綱的作為</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二、地方政府面對新課綱</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的因應與準備</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三、地方政府推動新課綱</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的法規轉化與支持配  </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套措施</a:t>
            </a:r>
          </a:p>
        </p:txBody>
      </p:sp>
    </p:spTree>
    <p:extLst>
      <p:ext uri="{BB962C8B-B14F-4D97-AF65-F5344CB8AC3E}">
        <p14:creationId xmlns:p14="http://schemas.microsoft.com/office/powerpoint/2010/main" val="263530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 grpId="0" animBg="1"/>
      <p:bldP spid="5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資料庫圖表 11"/>
          <p:cNvGraphicFramePr/>
          <p:nvPr/>
        </p:nvGraphicFramePr>
        <p:xfrm>
          <a:off x="-90487" y="1628800"/>
          <a:ext cx="460851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utoShape 2"/>
          <p:cNvSpPr>
            <a:spLocks noChangeArrowheads="1"/>
          </p:cNvSpPr>
          <p:nvPr/>
        </p:nvSpPr>
        <p:spPr bwMode="auto">
          <a:xfrm>
            <a:off x="5553170" y="1340768"/>
            <a:ext cx="3478169" cy="5400599"/>
          </a:xfrm>
          <a:prstGeom prst="roundRect">
            <a:avLst>
              <a:gd name="adj" fmla="val 6125"/>
            </a:avLst>
          </a:prstGeom>
          <a:solidFill>
            <a:schemeClr val="bg1"/>
          </a:solidFill>
          <a:ln w="57150" algn="ctr">
            <a:solidFill>
              <a:srgbClr val="006699"/>
            </a:solidFill>
            <a:prstDash val="sysDot"/>
            <a:round/>
            <a:headEnd/>
            <a:tailEnd/>
          </a:ln>
          <a:effectLst/>
        </p:spPr>
        <p:txBody>
          <a:bodyPr wrap="none" lIns="90000" tIns="46800" rIns="90000" bIns="46800" anchor="ctr"/>
          <a:lstStyle/>
          <a:p>
            <a:endParaRPr lang="zh-TW" altLang="en-US"/>
          </a:p>
        </p:txBody>
      </p:sp>
      <p:grpSp>
        <p:nvGrpSpPr>
          <p:cNvPr id="6" name="群組 5"/>
          <p:cNvGrpSpPr/>
          <p:nvPr/>
        </p:nvGrpSpPr>
        <p:grpSpPr>
          <a:xfrm>
            <a:off x="3002831" y="1653513"/>
            <a:ext cx="2605648" cy="4775107"/>
            <a:chOff x="3002831" y="1653513"/>
            <a:chExt cx="2605648" cy="4775107"/>
          </a:xfrm>
        </p:grpSpPr>
        <p:sp>
          <p:nvSpPr>
            <p:cNvPr id="26" name="AutoShape 9"/>
            <p:cNvSpPr>
              <a:spLocks noChangeArrowheads="1"/>
            </p:cNvSpPr>
            <p:nvPr/>
          </p:nvSpPr>
          <p:spPr bwMode="gray">
            <a:xfrm>
              <a:off x="5032860" y="1914035"/>
              <a:ext cx="513899" cy="350108"/>
            </a:xfrm>
            <a:prstGeom prst="rightArrow">
              <a:avLst>
                <a:gd name="adj1" fmla="val 57620"/>
                <a:gd name="adj2" fmla="val 109582"/>
              </a:avLst>
            </a:prstGeom>
            <a:solidFill>
              <a:srgbClr val="9E0000"/>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grpSp>
          <p:nvGrpSpPr>
            <p:cNvPr id="2" name="Group 2"/>
            <p:cNvGrpSpPr>
              <a:grpSpLocks/>
            </p:cNvGrpSpPr>
            <p:nvPr/>
          </p:nvGrpSpPr>
          <p:grpSpPr bwMode="auto">
            <a:xfrm>
              <a:off x="3002831" y="1653513"/>
              <a:ext cx="2605648" cy="4775107"/>
              <a:chOff x="-16" y="313"/>
              <a:chExt cx="2544" cy="3678"/>
            </a:xfrm>
          </p:grpSpPr>
          <p:sp>
            <p:nvSpPr>
              <p:cNvPr id="17" name="AutoShape 3"/>
              <p:cNvSpPr>
                <a:spLocks noChangeArrowheads="1"/>
              </p:cNvSpPr>
              <p:nvPr/>
            </p:nvSpPr>
            <p:spPr bwMode="gray">
              <a:xfrm>
                <a:off x="1981" y="1508"/>
                <a:ext cx="547" cy="282"/>
              </a:xfrm>
              <a:prstGeom prst="rightArrow">
                <a:avLst>
                  <a:gd name="adj1" fmla="val 57620"/>
                  <a:gd name="adj2" fmla="val 109582"/>
                </a:avLst>
              </a:prstGeom>
              <a:solidFill>
                <a:srgbClr val="680068"/>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18" name="AutoShape 4"/>
              <p:cNvSpPr>
                <a:spLocks noChangeArrowheads="1"/>
              </p:cNvSpPr>
              <p:nvPr/>
            </p:nvSpPr>
            <p:spPr bwMode="gray">
              <a:xfrm>
                <a:off x="1997" y="2571"/>
                <a:ext cx="477" cy="282"/>
              </a:xfrm>
              <a:prstGeom prst="rightArrow">
                <a:avLst>
                  <a:gd name="adj1" fmla="val 57620"/>
                  <a:gd name="adj2" fmla="val 109582"/>
                </a:avLst>
              </a:prstGeom>
              <a:solidFill>
                <a:srgbClr val="006600"/>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19" name="AutoShape 5"/>
              <p:cNvSpPr>
                <a:spLocks noChangeArrowheads="1"/>
              </p:cNvSpPr>
              <p:nvPr/>
            </p:nvSpPr>
            <p:spPr bwMode="gray">
              <a:xfrm>
                <a:off x="1966" y="3519"/>
                <a:ext cx="474" cy="282"/>
              </a:xfrm>
              <a:prstGeom prst="rightArrow">
                <a:avLst>
                  <a:gd name="adj1" fmla="val 57620"/>
                  <a:gd name="adj2" fmla="val 109582"/>
                </a:avLst>
              </a:prstGeom>
              <a:solidFill>
                <a:srgbClr val="0000FF"/>
              </a:solidFill>
              <a:ln w="25400" algn="ctr">
                <a:noFill/>
                <a:miter lim="800000"/>
                <a:headEnd/>
                <a:tailEnd/>
              </a:ln>
              <a:effectLst>
                <a:outerShdw dist="107763" dir="2700000" algn="ctr" rotWithShape="0">
                  <a:schemeClr val="bg2">
                    <a:alpha val="50000"/>
                  </a:schemeClr>
                </a:outerShdw>
              </a:effectLst>
            </p:spPr>
            <p:txBody>
              <a:bodyPr lIns="45720" tIns="44450" rIns="45720" bIns="44450" anchor="ctr" anchorCtr="1"/>
              <a:lstStyle/>
              <a:p>
                <a:pPr>
                  <a:defRPr/>
                </a:pPr>
                <a:endParaRPr lang="zh-TW" altLang="en-US">
                  <a:latin typeface="Arial" charset="0"/>
                </a:endParaRPr>
              </a:p>
            </p:txBody>
          </p:sp>
          <p:sp>
            <p:nvSpPr>
              <p:cNvPr id="20" name="Oval 6"/>
              <p:cNvSpPr>
                <a:spLocks noChangeArrowheads="1"/>
              </p:cNvSpPr>
              <p:nvPr/>
            </p:nvSpPr>
            <p:spPr bwMode="gray">
              <a:xfrm>
                <a:off x="1" y="1181"/>
                <a:ext cx="1977" cy="887"/>
              </a:xfrm>
              <a:prstGeom prst="ellipse">
                <a:avLst/>
              </a:prstGeom>
              <a:solidFill>
                <a:srgbClr val="680068"/>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lgn="ctr">
                  <a:defRPr/>
                </a:pPr>
                <a:r>
                  <a:rPr lang="zh-TW" altLang="en-US" sz="14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課程實施</a:t>
                </a:r>
                <a:endParaRPr lang="en-US" altLang="zh-TW" sz="14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14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教學實踐   </a:t>
                </a:r>
                <a:endParaRPr lang="en-US" altLang="zh-TW" sz="14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協力試行</a:t>
                </a:r>
                <a:endParaRPr lang="en-US" altLang="zh-TW"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新住民語文教學</a:t>
                </a:r>
                <a:endParaRPr lang="en-US" altLang="zh-TW"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本土語文教學</a:t>
                </a:r>
                <a:endParaRPr lang="zh-TW" altLang="zh-TW" sz="1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2" name="Oval 8"/>
              <p:cNvSpPr>
                <a:spLocks noChangeArrowheads="1"/>
              </p:cNvSpPr>
              <p:nvPr/>
            </p:nvSpPr>
            <p:spPr bwMode="gray">
              <a:xfrm>
                <a:off x="-16" y="3325"/>
                <a:ext cx="1987" cy="666"/>
              </a:xfrm>
              <a:prstGeom prst="ellipse">
                <a:avLst/>
              </a:prstGeom>
              <a:solidFill>
                <a:srgbClr val="0000FF"/>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lgn="ctr">
                  <a:defRPr/>
                </a:pPr>
                <a:r>
                  <a:rPr lang="zh-TW" altLang="en-US" sz="1600" b="1" u="sng" dirty="0">
                    <a:solidFill>
                      <a:schemeClr val="bg1"/>
                    </a:solidFill>
                    <a:latin typeface="微軟正黑體" pitchFamily="34" charset="-120"/>
                    <a:ea typeface="微軟正黑體" pitchFamily="34" charset="-120"/>
                  </a:rPr>
                  <a:t>盤整資源</a:t>
                </a:r>
                <a:endParaRPr lang="en-US" altLang="zh-TW" sz="1600" b="1" u="sng" dirty="0">
                  <a:solidFill>
                    <a:schemeClr val="bg1"/>
                  </a:solidFill>
                  <a:latin typeface="微軟正黑體" pitchFamily="34" charset="-120"/>
                  <a:ea typeface="微軟正黑體" pitchFamily="34" charset="-120"/>
                </a:endParaRPr>
              </a:p>
              <a:p>
                <a:pPr algn="ctr">
                  <a:defRPr/>
                </a:pPr>
                <a:r>
                  <a:rPr lang="zh-TW" altLang="en-US" sz="1600" b="1" dirty="0">
                    <a:solidFill>
                      <a:schemeClr val="bg1"/>
                    </a:solidFill>
                    <a:latin typeface="微軟正黑體" pitchFamily="34" charset="-120"/>
                    <a:ea typeface="微軟正黑體" pitchFamily="34" charset="-120"/>
                  </a:rPr>
                  <a:t>充實設備</a:t>
                </a:r>
                <a:endParaRPr lang="en-US" altLang="zh-TW" sz="1600" b="1" dirty="0">
                  <a:solidFill>
                    <a:schemeClr val="bg1"/>
                  </a:solidFill>
                  <a:latin typeface="微軟正黑體" pitchFamily="34" charset="-120"/>
                  <a:ea typeface="微軟正黑體" pitchFamily="34" charset="-120"/>
                </a:endParaRPr>
              </a:p>
              <a:p>
                <a:pPr algn="ctr">
                  <a:defRPr/>
                </a:pPr>
                <a:r>
                  <a:rPr lang="zh-TW" altLang="en-US" sz="1600" b="1" dirty="0">
                    <a:solidFill>
                      <a:schemeClr val="bg1"/>
                    </a:solidFill>
                    <a:latin typeface="微軟正黑體" pitchFamily="34" charset="-120"/>
                    <a:ea typeface="微軟正黑體" pitchFamily="34" charset="-120"/>
                  </a:rPr>
                  <a:t>提供參考資源</a:t>
                </a:r>
              </a:p>
            </p:txBody>
          </p:sp>
          <p:sp>
            <p:nvSpPr>
              <p:cNvPr id="24" name="Oval 10"/>
              <p:cNvSpPr>
                <a:spLocks noChangeArrowheads="1"/>
              </p:cNvSpPr>
              <p:nvPr/>
            </p:nvSpPr>
            <p:spPr bwMode="gray">
              <a:xfrm>
                <a:off x="12" y="313"/>
                <a:ext cx="1969" cy="671"/>
              </a:xfrm>
              <a:prstGeom prst="ellipse">
                <a:avLst/>
              </a:prstGeom>
              <a:solidFill>
                <a:srgbClr val="9E0000"/>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lgn="ctr" eaLnBrk="0" hangingPunct="0">
                  <a:lnSpc>
                    <a:spcPct val="85000"/>
                  </a:lnSpc>
                  <a:spcBef>
                    <a:spcPct val="30000"/>
                  </a:spcBef>
                  <a:defRPr/>
                </a:pPr>
                <a:endParaRPr kumimoji="0" lang="en-US" altLang="zh-TW" sz="1600" b="1" u="sng" dirty="0">
                  <a:solidFill>
                    <a:srgbClr val="FFFFFF"/>
                  </a:solidFill>
                  <a:latin typeface="微軟正黑體" pitchFamily="34" charset="-120"/>
                  <a:ea typeface="微軟正黑體" pitchFamily="34" charset="-120"/>
                </a:endParaRPr>
              </a:p>
              <a:p>
                <a:pPr algn="ctr" eaLnBrk="0" hangingPunct="0">
                  <a:lnSpc>
                    <a:spcPct val="85000"/>
                  </a:lnSpc>
                  <a:spcBef>
                    <a:spcPct val="30000"/>
                  </a:spcBef>
                  <a:defRPr/>
                </a:pPr>
                <a:r>
                  <a:rPr kumimoji="0" lang="zh-TW" altLang="en-US" b="1" u="sng"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組織運作</a:t>
                </a:r>
                <a:endParaRPr kumimoji="0" lang="en-US" altLang="zh-TW" b="1" u="sng"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lnSpc>
                    <a:spcPct val="85000"/>
                  </a:lnSpc>
                  <a:spcBef>
                    <a:spcPct val="30000"/>
                  </a:spcBef>
                  <a:defRPr/>
                </a:pPr>
                <a:r>
                  <a:rPr kumimoji="0" lang="zh-TW" altLang="en-US"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rPr>
                  <a:t>法規研修</a:t>
                </a:r>
                <a:endParaRPr kumimoji="0" lang="en-US" altLang="zh-TW"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eaLnBrk="0" hangingPunct="0">
                  <a:lnSpc>
                    <a:spcPct val="85000"/>
                  </a:lnSpc>
                  <a:spcBef>
                    <a:spcPct val="30000"/>
                  </a:spcBef>
                  <a:defRPr/>
                </a:pPr>
                <a:endParaRPr kumimoji="0" lang="zh-TW" altLang="zh-TW" b="1" dirty="0">
                  <a:solidFill>
                    <a:srgbClr val="FFFFFF"/>
                  </a:solidFill>
                  <a:latin typeface="微軟正黑體" pitchFamily="34" charset="-120"/>
                  <a:ea typeface="微軟正黑體" pitchFamily="34" charset="-120"/>
                </a:endParaRPr>
              </a:p>
            </p:txBody>
          </p:sp>
        </p:grpSp>
        <p:sp>
          <p:nvSpPr>
            <p:cNvPr id="25" name="Oval 8"/>
            <p:cNvSpPr>
              <a:spLocks noChangeArrowheads="1"/>
            </p:cNvSpPr>
            <p:nvPr/>
          </p:nvSpPr>
          <p:spPr bwMode="gray">
            <a:xfrm>
              <a:off x="3065317" y="4365104"/>
              <a:ext cx="1999311" cy="816918"/>
            </a:xfrm>
            <a:prstGeom prst="ellipse">
              <a:avLst/>
            </a:prstGeom>
            <a:solidFill>
              <a:srgbClr val="006600"/>
            </a:solidFill>
            <a:ln w="25400" algn="ctr">
              <a:solidFill>
                <a:srgbClr val="FFFFFF"/>
              </a:solidFill>
              <a:round/>
              <a:headEnd/>
              <a:tailEnd/>
            </a:ln>
            <a:effectLst>
              <a:outerShdw dist="107763" dir="2700000" algn="ctr" rotWithShape="0">
                <a:schemeClr val="bg2">
                  <a:alpha val="50000"/>
                </a:schemeClr>
              </a:outerShdw>
            </a:effectLst>
          </p:spPr>
          <p:txBody>
            <a:bodyPr lIns="45720" tIns="44450" rIns="45720" bIns="44450" anchor="ctr" anchorCtr="1"/>
            <a:lstStyle/>
            <a:p>
              <a:pPr algn="ctr">
                <a:defRPr/>
              </a:pP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培力支持體系</a:t>
              </a:r>
              <a:endParaRPr lang="en-US" altLang="zh-TW"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分階宣導</a:t>
              </a:r>
              <a:endParaRPr lang="en-US" altLang="zh-TW"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zh-TW" altLang="en-US"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深入增能</a:t>
              </a:r>
              <a:endParaRPr lang="en-US" altLang="zh-TW" sz="1600" b="1" u="sng"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27" name="標題 1"/>
          <p:cNvSpPr txBox="1">
            <a:spLocks/>
          </p:cNvSpPr>
          <p:nvPr/>
        </p:nvSpPr>
        <p:spPr bwMode="auto">
          <a:xfrm>
            <a:off x="5608479" y="1408225"/>
            <a:ext cx="3505875" cy="53331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nSpc>
                <a:spcPts val="1500"/>
              </a:lnSpc>
            </a:pPr>
            <a:r>
              <a:rPr lang="en-US" altLang="zh-TW" sz="1300" b="1" dirty="0">
                <a:solidFill>
                  <a:srgbClr val="C00000"/>
                </a:solidFill>
                <a:latin typeface="微軟正黑體" panose="020B0604030504040204" pitchFamily="34" charset="-120"/>
                <a:ea typeface="微軟正黑體" panose="020B0604030504040204" pitchFamily="34" charset="-120"/>
              </a:rPr>
              <a:t>1.</a:t>
            </a:r>
            <a:r>
              <a:rPr lang="zh-TW" altLang="en-US" sz="1300" b="1" dirty="0">
                <a:solidFill>
                  <a:srgbClr val="C00000"/>
                </a:solidFill>
                <a:latin typeface="微軟正黑體" panose="020B0604030504040204" pitchFamily="34" charset="-120"/>
                <a:ea typeface="微軟正黑體" panose="020B0604030504040204" pitchFamily="34" charset="-120"/>
              </a:rPr>
              <a:t>組成任務小組推動各項工作</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C00000"/>
                </a:solidFill>
                <a:latin typeface="微軟正黑體" panose="020B0604030504040204" pitchFamily="34" charset="-120"/>
                <a:ea typeface="微軟正黑體" panose="020B0604030504040204" pitchFamily="34" charset="-120"/>
              </a:rPr>
              <a:t>2.</a:t>
            </a:r>
            <a:r>
              <a:rPr lang="zh-TW" altLang="en-US" sz="1300" b="1" dirty="0">
                <a:solidFill>
                  <a:srgbClr val="C00000"/>
                </a:solidFill>
                <a:latin typeface="微軟正黑體" panose="020B0604030504040204" pitchFamily="34" charset="-120"/>
                <a:ea typeface="微軟正黑體" panose="020B0604030504040204" pitchFamily="34" charset="-120"/>
              </a:rPr>
              <a:t>強化輔導團輔導效能</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C00000"/>
                </a:solidFill>
                <a:latin typeface="微軟正黑體" panose="020B0604030504040204" pitchFamily="34" charset="-120"/>
                <a:ea typeface="微軟正黑體" panose="020B0604030504040204" pitchFamily="34" charset="-120"/>
              </a:rPr>
              <a:t>3.</a:t>
            </a:r>
            <a:r>
              <a:rPr lang="zh-TW" altLang="en-US" sz="1300" b="1" dirty="0">
                <a:solidFill>
                  <a:srgbClr val="C00000"/>
                </a:solidFill>
                <a:latin typeface="微軟正黑體" panose="020B0604030504040204" pitchFamily="34" charset="-120"/>
                <a:ea typeface="微軟正黑體" panose="020B0604030504040204" pitchFamily="34" charset="-120"/>
              </a:rPr>
              <a:t>設立科技領域輔導團</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C00000"/>
                </a:solidFill>
                <a:latin typeface="微軟正黑體" panose="020B0604030504040204" pitchFamily="34" charset="-120"/>
                <a:ea typeface="微軟正黑體" panose="020B0604030504040204" pitchFamily="34" charset="-120"/>
              </a:rPr>
              <a:t>4.</a:t>
            </a:r>
            <a:r>
              <a:rPr lang="zh-TW" altLang="en-US" sz="1300" b="1" dirty="0">
                <a:solidFill>
                  <a:srgbClr val="C00000"/>
                </a:solidFill>
                <a:latin typeface="微軟正黑體" panose="020B0604030504040204" pitchFamily="34" charset="-120"/>
                <a:ea typeface="微軟正黑體" panose="020B0604030504040204" pitchFamily="34" charset="-120"/>
              </a:rPr>
              <a:t>研議設立新住民語文輔導團</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C00000"/>
                </a:solidFill>
                <a:latin typeface="微軟正黑體" panose="020B0604030504040204" pitchFamily="34" charset="-120"/>
                <a:ea typeface="微軟正黑體" panose="020B0604030504040204" pitchFamily="34" charset="-120"/>
              </a:rPr>
              <a:t>5.</a:t>
            </a:r>
            <a:r>
              <a:rPr lang="zh-TW" altLang="en-US" sz="1300" b="1" dirty="0">
                <a:solidFill>
                  <a:srgbClr val="C00000"/>
                </a:solidFill>
                <a:latin typeface="微軟正黑體" panose="020B0604030504040204" pitchFamily="34" charset="-120"/>
                <a:ea typeface="微軟正黑體" panose="020B0604030504040204" pitchFamily="34" charset="-120"/>
              </a:rPr>
              <a:t>訂定規定</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C00000"/>
                </a:solidFill>
                <a:latin typeface="微軟正黑體" panose="020B0604030504040204" pitchFamily="34" charset="-120"/>
                <a:ea typeface="微軟正黑體" panose="020B0604030504040204" pitchFamily="34" charset="-120"/>
              </a:rPr>
              <a:t>6.</a:t>
            </a:r>
            <a:r>
              <a:rPr lang="zh-TW" altLang="en-US" sz="1300" b="1" dirty="0">
                <a:solidFill>
                  <a:srgbClr val="C00000"/>
                </a:solidFill>
                <a:latin typeface="微軟正黑體" panose="020B0604030504040204" pitchFamily="34" charset="-120"/>
                <a:ea typeface="微軟正黑體" panose="020B0604030504040204" pitchFamily="34" charset="-120"/>
              </a:rPr>
              <a:t>修訂規定</a:t>
            </a:r>
            <a:endParaRPr lang="en-US" altLang="zh-TW" sz="1300" b="1" dirty="0">
              <a:solidFill>
                <a:srgbClr val="C00000"/>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1.</a:t>
            </a:r>
            <a:r>
              <a:rPr lang="zh-TW" altLang="en-US" sz="1300" b="1" dirty="0">
                <a:solidFill>
                  <a:srgbClr val="680068"/>
                </a:solidFill>
                <a:latin typeface="微軟正黑體" panose="020B0604030504040204" pitchFamily="34" charset="-120"/>
                <a:ea typeface="微軟正黑體" panose="020B0604030504040204" pitchFamily="34" charset="-120"/>
              </a:rPr>
              <a:t>建置課程計畫實施機制</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2.</a:t>
            </a:r>
            <a:r>
              <a:rPr lang="zh-TW" altLang="en-US" sz="1300" b="1" dirty="0">
                <a:solidFill>
                  <a:srgbClr val="680068"/>
                </a:solidFill>
                <a:latin typeface="微軟正黑體" panose="020B0604030504040204" pitchFamily="34" charset="-120"/>
                <a:ea typeface="微軟正黑體" panose="020B0604030504040204" pitchFamily="34" charset="-120"/>
              </a:rPr>
              <a:t>研訂總綱實施要點之相關補充說明</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3.</a:t>
            </a:r>
            <a:r>
              <a:rPr lang="zh-TW" altLang="en-US" sz="1300" b="1" dirty="0">
                <a:solidFill>
                  <a:srgbClr val="680068"/>
                </a:solidFill>
                <a:latin typeface="微軟正黑體" panose="020B0604030504040204" pitchFamily="34" charset="-120"/>
                <a:ea typeface="微軟正黑體" panose="020B0604030504040204" pitchFamily="34" charset="-120"/>
              </a:rPr>
              <a:t>強化教科用書品質</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4.</a:t>
            </a:r>
            <a:r>
              <a:rPr lang="zh-TW" altLang="en-US" sz="1300" b="1" dirty="0">
                <a:solidFill>
                  <a:srgbClr val="680068"/>
                </a:solidFill>
                <a:latin typeface="微軟正黑體" panose="020B0604030504040204" pitchFamily="34" charset="-120"/>
                <a:ea typeface="微軟正黑體" panose="020B0604030504040204" pitchFamily="34" charset="-120"/>
              </a:rPr>
              <a:t>研發核心素養導向教學與評量示例</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5.</a:t>
            </a:r>
            <a:r>
              <a:rPr lang="zh-TW" altLang="en-US" sz="1300" b="1" dirty="0">
                <a:solidFill>
                  <a:srgbClr val="680068"/>
                </a:solidFill>
                <a:latin typeface="微軟正黑體" panose="020B0604030504040204" pitchFamily="34" charset="-120"/>
                <a:ea typeface="微軟正黑體" panose="020B0604030504040204" pitchFamily="34" charset="-120"/>
              </a:rPr>
              <a:t>推廣科技領域以減少落差</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6.</a:t>
            </a:r>
            <a:r>
              <a:rPr lang="zh-TW" altLang="en-US" sz="1300" b="1" dirty="0">
                <a:solidFill>
                  <a:srgbClr val="680068"/>
                </a:solidFill>
                <a:latin typeface="微軟正黑體" panose="020B0604030504040204" pitchFamily="34" charset="-120"/>
                <a:ea typeface="微軟正黑體" panose="020B0604030504040204" pitchFamily="34" charset="-120"/>
              </a:rPr>
              <a:t>規劃新課綱支持性銜接之配套方案</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7.</a:t>
            </a:r>
            <a:r>
              <a:rPr lang="zh-TW" altLang="en-US" sz="1300" b="1" dirty="0">
                <a:solidFill>
                  <a:srgbClr val="680068"/>
                </a:solidFill>
                <a:latin typeface="微軟正黑體" panose="020B0604030504040204" pitchFamily="34" charset="-120"/>
                <a:ea typeface="微軟正黑體" panose="020B0604030504040204" pitchFamily="34" charset="-120"/>
              </a:rPr>
              <a:t>推動前導學校</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8.</a:t>
            </a:r>
            <a:r>
              <a:rPr lang="zh-TW" altLang="en-US" sz="1300" b="1" dirty="0">
                <a:solidFill>
                  <a:srgbClr val="680068"/>
                </a:solidFill>
                <a:latin typeface="微軟正黑體" panose="020B0604030504040204" pitchFamily="34" charset="-120"/>
                <a:ea typeface="微軟正黑體" panose="020B0604030504040204" pitchFamily="34" charset="-120"/>
              </a:rPr>
              <a:t>規劃新住民語文多元開課模式</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9.</a:t>
            </a:r>
            <a:r>
              <a:rPr lang="zh-TW" altLang="en-US" sz="1300" b="1" dirty="0">
                <a:solidFill>
                  <a:srgbClr val="680068"/>
                </a:solidFill>
                <a:latin typeface="微軟正黑體" panose="020B0604030504040204" pitchFamily="34" charset="-120"/>
                <a:ea typeface="微軟正黑體" panose="020B0604030504040204" pitchFamily="34" charset="-120"/>
              </a:rPr>
              <a:t>充實新住民語文教學人力</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10.</a:t>
            </a:r>
            <a:r>
              <a:rPr lang="zh-TW" altLang="en-US" sz="1300" b="1" dirty="0">
                <a:solidFill>
                  <a:srgbClr val="680068"/>
                </a:solidFill>
                <a:latin typeface="微軟正黑體" panose="020B0604030504040204" pitchFamily="34" charset="-120"/>
                <a:ea typeface="微軟正黑體" panose="020B0604030504040204" pitchFamily="34" charset="-120"/>
              </a:rPr>
              <a:t>研發新住民語文教材</a:t>
            </a:r>
            <a:endParaRPr lang="en-US" altLang="zh-TW" sz="1300" b="1" dirty="0">
              <a:solidFill>
                <a:srgbClr val="680068"/>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680068"/>
                </a:solidFill>
                <a:latin typeface="微軟正黑體" panose="020B0604030504040204" pitchFamily="34" charset="-120"/>
                <a:ea typeface="微軟正黑體" panose="020B0604030504040204" pitchFamily="34" charset="-120"/>
              </a:rPr>
              <a:t>11.</a:t>
            </a:r>
            <a:r>
              <a:rPr lang="zh-TW" altLang="en-US" sz="1300" b="1" dirty="0">
                <a:solidFill>
                  <a:srgbClr val="680068"/>
                </a:solidFill>
                <a:latin typeface="微軟正黑體" panose="020B0604030504040204" pitchFamily="34" charset="-120"/>
                <a:ea typeface="微軟正黑體" panose="020B0604030504040204" pitchFamily="34" charset="-120"/>
              </a:rPr>
              <a:t>強化本土語文教學品質</a:t>
            </a:r>
            <a:endParaRPr lang="en-US" altLang="zh-TW" sz="1300" b="1" dirty="0">
              <a:solidFill>
                <a:srgbClr val="006600"/>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006600"/>
                </a:solidFill>
                <a:latin typeface="微軟正黑體" panose="020B0604030504040204" pitchFamily="34" charset="-120"/>
                <a:ea typeface="微軟正黑體" panose="020B0604030504040204" pitchFamily="34" charset="-120"/>
              </a:rPr>
              <a:t>1.</a:t>
            </a:r>
            <a:r>
              <a:rPr lang="zh-TW" altLang="en-US" sz="1300" b="1" dirty="0">
                <a:solidFill>
                  <a:srgbClr val="006600"/>
                </a:solidFill>
                <a:latin typeface="微軟正黑體" panose="020B0604030504040204" pitchFamily="34" charset="-120"/>
                <a:ea typeface="微軟正黑體" panose="020B0604030504040204" pitchFamily="34" charset="-120"/>
              </a:rPr>
              <a:t>結合輔導團體系之專業支持系統增能</a:t>
            </a:r>
            <a:endParaRPr lang="en-US" altLang="zh-TW" sz="1300" b="1" dirty="0">
              <a:solidFill>
                <a:srgbClr val="006600"/>
              </a:solidFill>
              <a:latin typeface="微軟正黑體" panose="020B0604030504040204" pitchFamily="34" charset="-120"/>
              <a:ea typeface="微軟正黑體" panose="020B0604030504040204" pitchFamily="34" charset="-120"/>
            </a:endParaRPr>
          </a:p>
          <a:p>
            <a:pPr lvl="0">
              <a:lnSpc>
                <a:spcPts val="1500"/>
              </a:lnSpc>
            </a:pPr>
            <a:r>
              <a:rPr lang="en-US" altLang="zh-TW" sz="1300" b="1" spc="-70" dirty="0">
                <a:solidFill>
                  <a:srgbClr val="006600"/>
                </a:solidFill>
                <a:latin typeface="微軟正黑體" panose="020B0604030504040204" pitchFamily="34" charset="-120"/>
                <a:ea typeface="微軟正黑體" panose="020B0604030504040204" pitchFamily="34" charset="-120"/>
              </a:rPr>
              <a:t>2.</a:t>
            </a:r>
            <a:r>
              <a:rPr lang="zh-TW" altLang="en-US" sz="1300" b="1" spc="-70" dirty="0">
                <a:solidFill>
                  <a:srgbClr val="006600"/>
                </a:solidFill>
                <a:latin typeface="微軟正黑體" panose="020B0604030504040204" pitchFamily="34" charset="-120"/>
                <a:ea typeface="微軟正黑體" panose="020B0604030504040204" pitchFamily="34" charset="-120"/>
              </a:rPr>
              <a:t>結合活化教學與社群之陪伴人力協助教師增能</a:t>
            </a:r>
            <a:endParaRPr lang="en-US" altLang="zh-TW" sz="1300" b="1" spc="-70" dirty="0">
              <a:solidFill>
                <a:srgbClr val="006600"/>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006600"/>
                </a:solidFill>
                <a:latin typeface="微軟正黑體" panose="020B0604030504040204" pitchFamily="34" charset="-120"/>
                <a:ea typeface="微軟正黑體" panose="020B0604030504040204" pitchFamily="34" charset="-120"/>
              </a:rPr>
              <a:t>3.</a:t>
            </a:r>
            <a:r>
              <a:rPr lang="zh-TW" altLang="en-US" sz="1300" b="1" dirty="0">
                <a:solidFill>
                  <a:srgbClr val="006600"/>
                </a:solidFill>
                <a:latin typeface="微軟正黑體" panose="020B0604030504040204" pitchFamily="34" charset="-120"/>
                <a:ea typeface="微軟正黑體" panose="020B0604030504040204" pitchFamily="34" charset="-120"/>
              </a:rPr>
              <a:t>教育行政人員之增能</a:t>
            </a:r>
            <a:endParaRPr lang="en-US" altLang="zh-TW" sz="1300" b="1" dirty="0">
              <a:solidFill>
                <a:srgbClr val="006600"/>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006600"/>
                </a:solidFill>
                <a:latin typeface="微軟正黑體" panose="020B0604030504040204" pitchFamily="34" charset="-120"/>
                <a:ea typeface="微軟正黑體" panose="020B0604030504040204" pitchFamily="34" charset="-120"/>
              </a:rPr>
              <a:t>4.</a:t>
            </a:r>
            <a:r>
              <a:rPr lang="zh-TW" altLang="en-US" sz="1300" b="1" dirty="0">
                <a:solidFill>
                  <a:srgbClr val="006600"/>
                </a:solidFill>
                <a:latin typeface="微軟正黑體" panose="020B0604030504040204" pitchFamily="34" charset="-120"/>
                <a:ea typeface="微軟正黑體" panose="020B0604030504040204" pitchFamily="34" charset="-120"/>
              </a:rPr>
              <a:t>辦理課綱宣導工作</a:t>
            </a:r>
            <a:endParaRPr lang="en-US" altLang="zh-TW" sz="1300" b="1" dirty="0">
              <a:solidFill>
                <a:srgbClr val="006600"/>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006600"/>
                </a:solidFill>
                <a:latin typeface="微軟正黑體" panose="020B0604030504040204" pitchFamily="34" charset="-120"/>
                <a:ea typeface="微軟正黑體" panose="020B0604030504040204" pitchFamily="34" charset="-120"/>
              </a:rPr>
              <a:t>5.</a:t>
            </a:r>
            <a:r>
              <a:rPr lang="zh-TW" altLang="en-US" sz="1300" b="1" dirty="0">
                <a:solidFill>
                  <a:srgbClr val="006600"/>
                </a:solidFill>
                <a:latin typeface="微軟正黑體" panose="020B0604030504040204" pitchFamily="34" charset="-120"/>
                <a:ea typeface="微軟正黑體" panose="020B0604030504040204" pitchFamily="34" charset="-120"/>
              </a:rPr>
              <a:t>推廣運用素養導向教學與評量示例</a:t>
            </a:r>
            <a:endParaRPr lang="en-US" altLang="zh-TW" sz="1300" b="1" dirty="0">
              <a:solidFill>
                <a:srgbClr val="006600"/>
              </a:solidFill>
              <a:latin typeface="微軟正黑體" panose="020B0604030504040204" pitchFamily="34" charset="-120"/>
              <a:ea typeface="微軟正黑體" panose="020B0604030504040204" pitchFamily="34" charset="-120"/>
            </a:endParaRPr>
          </a:p>
          <a:p>
            <a:pPr>
              <a:lnSpc>
                <a:spcPts val="1500"/>
              </a:lnSpc>
            </a:pPr>
            <a:r>
              <a:rPr lang="en-US" altLang="zh-TW" sz="1300" b="1" dirty="0">
                <a:solidFill>
                  <a:srgbClr val="0000FF"/>
                </a:solidFill>
                <a:latin typeface="微軟正黑體" panose="020B0604030504040204" pitchFamily="34" charset="-120"/>
                <a:ea typeface="微軟正黑體" panose="020B0604030504040204" pitchFamily="34" charset="-120"/>
              </a:rPr>
              <a:t>1.</a:t>
            </a:r>
            <a:r>
              <a:rPr lang="zh-TW" altLang="en-US" sz="1300" b="1" dirty="0">
                <a:solidFill>
                  <a:srgbClr val="0000FF"/>
                </a:solidFill>
                <a:latin typeface="微軟正黑體" panose="020B0604030504040204" pitchFamily="34" charset="-120"/>
                <a:ea typeface="微軟正黑體" panose="020B0604030504040204" pitchFamily="34" charset="-120"/>
              </a:rPr>
              <a:t>人力因應</a:t>
            </a:r>
            <a:endParaRPr lang="en-US" altLang="zh-TW" sz="1300" b="1" dirty="0">
              <a:solidFill>
                <a:srgbClr val="0000FF"/>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0000FF"/>
                </a:solidFill>
                <a:latin typeface="微軟正黑體" panose="020B0604030504040204" pitchFamily="34" charset="-120"/>
                <a:ea typeface="微軟正黑體" panose="020B0604030504040204" pitchFamily="34" charset="-120"/>
              </a:rPr>
              <a:t>2.</a:t>
            </a:r>
            <a:r>
              <a:rPr lang="zh-TW" altLang="en-US" sz="1300" b="1" dirty="0">
                <a:solidFill>
                  <a:srgbClr val="0000FF"/>
                </a:solidFill>
                <a:latin typeface="微軟正黑體" panose="020B0604030504040204" pitchFamily="34" charset="-120"/>
                <a:ea typeface="微軟正黑體" panose="020B0604030504040204" pitchFamily="34" charset="-120"/>
              </a:rPr>
              <a:t>整合國民中小學課程與教學資源網站</a:t>
            </a:r>
            <a:endParaRPr lang="en-US" altLang="zh-TW" sz="1300" b="1" dirty="0">
              <a:solidFill>
                <a:srgbClr val="0000FF"/>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0000FF"/>
                </a:solidFill>
                <a:latin typeface="微軟正黑體" panose="020B0604030504040204" pitchFamily="34" charset="-120"/>
                <a:ea typeface="微軟正黑體" panose="020B0604030504040204" pitchFamily="34" charset="-120"/>
              </a:rPr>
              <a:t>3.</a:t>
            </a:r>
            <a:r>
              <a:rPr lang="zh-TW" altLang="en-US" sz="1300" b="1" dirty="0">
                <a:solidFill>
                  <a:srgbClr val="0000FF"/>
                </a:solidFill>
                <a:latin typeface="微軟正黑體" panose="020B0604030504040204" pitchFamily="34" charset="-120"/>
                <a:ea typeface="微軟正黑體" panose="020B0604030504040204" pitchFamily="34" charset="-120"/>
              </a:rPr>
              <a:t>研析設備需求</a:t>
            </a:r>
            <a:endParaRPr lang="en-US" altLang="zh-TW" sz="1300" b="1" dirty="0">
              <a:solidFill>
                <a:srgbClr val="0000FF"/>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0000FF"/>
                </a:solidFill>
                <a:latin typeface="微軟正黑體" panose="020B0604030504040204" pitchFamily="34" charset="-120"/>
                <a:ea typeface="微軟正黑體" panose="020B0604030504040204" pitchFamily="34" charset="-120"/>
              </a:rPr>
              <a:t>4.</a:t>
            </a:r>
            <a:r>
              <a:rPr lang="zh-TW" altLang="en-US" sz="1300" b="1" dirty="0">
                <a:solidFill>
                  <a:srgbClr val="0000FF"/>
                </a:solidFill>
                <a:latin typeface="微軟正黑體" panose="020B0604030504040204" pitchFamily="34" charset="-120"/>
                <a:ea typeface="微軟正黑體" panose="020B0604030504040204" pitchFamily="34" charset="-120"/>
              </a:rPr>
              <a:t>充實教學設備資源</a:t>
            </a:r>
            <a:endParaRPr lang="en-US" altLang="zh-TW" sz="1300" b="1" dirty="0">
              <a:solidFill>
                <a:srgbClr val="0000FF"/>
              </a:solidFill>
              <a:latin typeface="微軟正黑體" panose="020B0604030504040204" pitchFamily="34" charset="-120"/>
              <a:ea typeface="微軟正黑體" panose="020B0604030504040204" pitchFamily="34" charset="-120"/>
            </a:endParaRPr>
          </a:p>
          <a:p>
            <a:pPr lvl="0">
              <a:lnSpc>
                <a:spcPts val="1500"/>
              </a:lnSpc>
            </a:pPr>
            <a:r>
              <a:rPr lang="en-US" altLang="zh-TW" sz="1300" b="1" dirty="0">
                <a:solidFill>
                  <a:srgbClr val="0000FF"/>
                </a:solidFill>
                <a:latin typeface="微軟正黑體" panose="020B0604030504040204" pitchFamily="34" charset="-120"/>
                <a:ea typeface="微軟正黑體" panose="020B0604030504040204" pitchFamily="34" charset="-120"/>
              </a:rPr>
              <a:t>5.</a:t>
            </a:r>
            <a:r>
              <a:rPr lang="zh-TW" altLang="en-US" sz="1300" b="1" dirty="0">
                <a:solidFill>
                  <a:srgbClr val="0000FF"/>
                </a:solidFill>
                <a:latin typeface="微軟正黑體" panose="020B0604030504040204" pitchFamily="34" charset="-120"/>
                <a:ea typeface="微軟正黑體" panose="020B0604030504040204" pitchFamily="34" charset="-120"/>
              </a:rPr>
              <a:t>研發各式參考文件及數位課程</a:t>
            </a:r>
            <a:endParaRPr kumimoji="0" lang="zh-TW" altLang="en-US" sz="4000"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j-cs"/>
            </a:endParaRPr>
          </a:p>
        </p:txBody>
      </p:sp>
      <p:sp>
        <p:nvSpPr>
          <p:cNvPr id="3" name="向右箭號圖說文字 2"/>
          <p:cNvSpPr/>
          <p:nvPr/>
        </p:nvSpPr>
        <p:spPr>
          <a:xfrm>
            <a:off x="236609" y="1574346"/>
            <a:ext cx="864096" cy="4734974"/>
          </a:xfrm>
          <a:prstGeom prst="rightArrowCallout">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4000" b="1" dirty="0">
                <a:solidFill>
                  <a:schemeClr val="tx1"/>
                </a:solidFill>
                <a:latin typeface="微軟正黑體" panose="020B0604030504040204" pitchFamily="34" charset="-120"/>
                <a:ea typeface="微軟正黑體" panose="020B0604030504040204" pitchFamily="34" charset="-120"/>
              </a:rPr>
              <a:t>配套計畫</a:t>
            </a:r>
          </a:p>
        </p:txBody>
      </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32</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一、教育部國教署面對新課綱的作為</a:t>
            </a:r>
          </a:p>
        </p:txBody>
      </p:sp>
      <p:graphicFrame>
        <p:nvGraphicFramePr>
          <p:cNvPr id="5" name="資料庫圖表 4"/>
          <p:cNvGraphicFramePr/>
          <p:nvPr>
            <p:extLst>
              <p:ext uri="{D42A27DB-BD31-4B8C-83A1-F6EECF244321}">
                <p14:modId xmlns:p14="http://schemas.microsoft.com/office/powerpoint/2010/main" val="1552059355"/>
              </p:ext>
            </p:extLst>
          </p:nvPr>
        </p:nvGraphicFramePr>
        <p:xfrm>
          <a:off x="-876138" y="984677"/>
          <a:ext cx="9793088" cy="487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745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4" grpId="0" animBg="1"/>
      <p:bldP spid="27" grpId="0"/>
      <p:bldP spid="3" grpId="0" animBg="1"/>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4-1-1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矩形 23"/>
          <p:cNvSpPr/>
          <p:nvPr/>
        </p:nvSpPr>
        <p:spPr>
          <a:xfrm>
            <a:off x="730029" y="1311151"/>
            <a:ext cx="6600566" cy="960263"/>
          </a:xfrm>
          <a:prstGeom prst="rect">
            <a:avLst/>
          </a:prstGeom>
        </p:spPr>
        <p:txBody>
          <a:bodyPr wrap="square">
            <a:spAutoFit/>
          </a:bodyPr>
          <a:lstStyle/>
          <a:p>
            <a:pPr defTabSz="1422400">
              <a:spcAft>
                <a:spcPct val="35000"/>
              </a:spcAft>
            </a:pP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一</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相關法規研修情形</a:t>
            </a:r>
            <a:r>
              <a:rPr lang="en-US" altLang="zh-TW" sz="2400" dirty="0">
                <a:latin typeface="微軟正黑體" pitchFamily="34" charset="-120"/>
                <a:ea typeface="微軟正黑體" pitchFamily="34" charset="-120"/>
              </a:rPr>
              <a:t>-1</a:t>
            </a:r>
          </a:p>
          <a:p>
            <a:pPr defTabSz="1422400">
              <a:spcAft>
                <a:spcPct val="35000"/>
              </a:spcAft>
            </a:pPr>
            <a:endParaRPr lang="zh-TW" altLang="en-US" sz="2400" dirty="0">
              <a:latin typeface="微軟正黑體" pitchFamily="34" charset="-120"/>
              <a:ea typeface="微軟正黑體" pitchFamily="34" charset="-120"/>
            </a:endParaRPr>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一、教育部國教署面對新課綱的作為</a:t>
            </a:r>
          </a:p>
        </p:txBody>
      </p:sp>
      <p:graphicFrame>
        <p:nvGraphicFramePr>
          <p:cNvPr id="8" name="內容版面配置區 10"/>
          <p:cNvGraphicFramePr>
            <a:graphicFrameLocks/>
          </p:cNvGraphicFramePr>
          <p:nvPr>
            <p:extLst>
              <p:ext uri="{D42A27DB-BD31-4B8C-83A1-F6EECF244321}">
                <p14:modId xmlns:p14="http://schemas.microsoft.com/office/powerpoint/2010/main" val="2712269249"/>
              </p:ext>
            </p:extLst>
          </p:nvPr>
        </p:nvGraphicFramePr>
        <p:xfrm>
          <a:off x="247476" y="2120245"/>
          <a:ext cx="8641547" cy="4300887"/>
        </p:xfrm>
        <a:graphic>
          <a:graphicData uri="http://schemas.openxmlformats.org/drawingml/2006/table">
            <a:tbl>
              <a:tblPr firstRow="1" bandRow="1">
                <a:tableStyleId>{5C22544A-7EE6-4342-B048-85BDC9FD1C3A}</a:tableStyleId>
              </a:tblPr>
              <a:tblGrid>
                <a:gridCol w="1396055">
                  <a:extLst>
                    <a:ext uri="{9D8B030D-6E8A-4147-A177-3AD203B41FA5}">
                      <a16:colId xmlns="" xmlns:a16="http://schemas.microsoft.com/office/drawing/2014/main" val="20000"/>
                    </a:ext>
                  </a:extLst>
                </a:gridCol>
                <a:gridCol w="7245492">
                  <a:extLst>
                    <a:ext uri="{9D8B030D-6E8A-4147-A177-3AD203B41FA5}">
                      <a16:colId xmlns="" xmlns:a16="http://schemas.microsoft.com/office/drawing/2014/main" val="20001"/>
                    </a:ext>
                  </a:extLst>
                </a:gridCol>
              </a:tblGrid>
              <a:tr h="589714">
                <a:tc>
                  <a:txBody>
                    <a:bodyPr/>
                    <a:lstStyle/>
                    <a:p>
                      <a:pPr algn="ctr"/>
                      <a:r>
                        <a:rPr lang="zh-TW" altLang="en-US" sz="2000" dirty="0">
                          <a:latin typeface="微軟正黑體" panose="020B0604030504040204" pitchFamily="34" charset="-120"/>
                          <a:ea typeface="微軟正黑體" panose="020B0604030504040204" pitchFamily="34" charset="-120"/>
                        </a:rPr>
                        <a:t>類別</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相關法規</a:t>
                      </a:r>
                    </a:p>
                  </a:txBody>
                  <a:tcPr anchor="ctr"/>
                </a:tc>
                <a:extLst>
                  <a:ext uri="{0D108BD9-81ED-4DB2-BD59-A6C34878D82A}">
                    <a16:rowId xmlns="" xmlns:a16="http://schemas.microsoft.com/office/drawing/2014/main" val="10000"/>
                  </a:ext>
                </a:extLst>
              </a:tr>
              <a:tr h="1397599">
                <a:tc>
                  <a:txBody>
                    <a:bodyPr/>
                    <a:lstStyle/>
                    <a:p>
                      <a:pPr algn="ctr"/>
                      <a:r>
                        <a:rPr lang="zh-TW" altLang="en-US" sz="2000" dirty="0">
                          <a:latin typeface="微軟正黑體" panose="020B0604030504040204" pitchFamily="34" charset="-120"/>
                          <a:ea typeface="微軟正黑體" panose="020B0604030504040204" pitchFamily="34" charset="-120"/>
                        </a:rPr>
                        <a:t>課程類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國民中學及國民小學實施課程評鑑作業參考原則</a:t>
                      </a:r>
                    </a:p>
                    <a:p>
                      <a:r>
                        <a:rPr lang="zh-TW" altLang="en-US" sz="1800" dirty="0">
                          <a:latin typeface="微軟正黑體" panose="020B0604030504040204" pitchFamily="34" charset="-120"/>
                          <a:ea typeface="微軟正黑體" panose="020B0604030504040204" pitchFamily="34" charset="-120"/>
                        </a:rPr>
                        <a:t>國民中學及國民小學課程計畫備查作業參考原則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國民中小學開設新住民語文選修課程應注意事項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國民中小學開設本土語文選修課程應注意事項</a:t>
                      </a:r>
                      <a:endParaRPr lang="en-US" altLang="zh-TW" sz="1800" dirty="0">
                        <a:solidFill>
                          <a:schemeClr val="tx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 xmlns:a16="http://schemas.microsoft.com/office/drawing/2014/main" val="10001"/>
                  </a:ext>
                </a:extLst>
              </a:tr>
              <a:tr h="1475558">
                <a:tc>
                  <a:txBody>
                    <a:bodyPr/>
                    <a:lstStyle/>
                    <a:p>
                      <a:pPr algn="ctr"/>
                      <a:r>
                        <a:rPr lang="zh-TW" altLang="en-US" sz="2000" dirty="0">
                          <a:latin typeface="微軟正黑體" panose="020B0604030504040204" pitchFamily="34" charset="-120"/>
                          <a:ea typeface="微軟正黑體" panose="020B0604030504040204" pitchFamily="34" charset="-120"/>
                        </a:rPr>
                        <a:t>教學類</a:t>
                      </a:r>
                    </a:p>
                  </a:txBody>
                  <a:tcPr anchor="ctr"/>
                </a:tc>
                <a:tc>
                  <a:txBody>
                    <a:bodyPr/>
                    <a:lstStyle/>
                    <a:p>
                      <a:r>
                        <a:rPr lang="zh-TW" altLang="en-US" sz="1800" dirty="0">
                          <a:latin typeface="微軟正黑體" panose="020B0604030504040204" pitchFamily="34" charset="-120"/>
                          <a:ea typeface="微軟正黑體" panose="020B0604030504040204" pitchFamily="34" charset="-120"/>
                        </a:rPr>
                        <a:t>國民中小學教學正常化實施要點</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國民中小學教師授課節數訂定基準</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直轄市縣</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市</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立國民小學及國民中學合聘專任教師應注意事項</a:t>
                      </a:r>
                      <a:endParaRPr lang="en-US" altLang="zh-TW" sz="1800" dirty="0">
                        <a:latin typeface="微軟正黑體" panose="020B0604030504040204" pitchFamily="34" charset="-120"/>
                        <a:ea typeface="微軟正黑體" panose="020B0604030504040204" pitchFamily="34" charset="-120"/>
                      </a:endParaRPr>
                    </a:p>
                    <a:p>
                      <a:r>
                        <a:rPr lang="zh-TW" altLang="en-US" sz="1800" dirty="0">
                          <a:latin typeface="微軟正黑體" panose="020B0604030504040204" pitchFamily="34" charset="-120"/>
                          <a:ea typeface="微軟正黑體" panose="020B0604030504040204" pitchFamily="34" charset="-120"/>
                        </a:rPr>
                        <a:t>國民中學及國民小學實施跨領域或跨科目協同教學參考原則</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國民中小學實施校長及教師公開授課參考原則</a:t>
                      </a:r>
                      <a:endParaRPr lang="en-US" altLang="zh-TW" sz="1800" dirty="0">
                        <a:latin typeface="微軟正黑體" panose="020B0604030504040204" pitchFamily="34" charset="-120"/>
                        <a:ea typeface="微軟正黑體" panose="020B0604030504040204" pitchFamily="34" charset="-120"/>
                      </a:endParaRPr>
                    </a:p>
                  </a:txBody>
                  <a:tcPr/>
                </a:tc>
                <a:extLst>
                  <a:ext uri="{0D108BD9-81ED-4DB2-BD59-A6C34878D82A}">
                    <a16:rowId xmlns="" xmlns:a16="http://schemas.microsoft.com/office/drawing/2014/main" val="10002"/>
                  </a:ext>
                </a:extLst>
              </a:tr>
              <a:tr h="838016">
                <a:tc>
                  <a:txBody>
                    <a:bodyPr/>
                    <a:lstStyle/>
                    <a:p>
                      <a:pPr algn="ctr"/>
                      <a:r>
                        <a:rPr lang="zh-TW" altLang="en-US" sz="2000" dirty="0">
                          <a:latin typeface="微軟正黑體" panose="020B0604030504040204" pitchFamily="34" charset="-120"/>
                          <a:ea typeface="微軟正黑體" panose="020B0604030504040204" pitchFamily="34" charset="-120"/>
                        </a:rPr>
                        <a:t>評量類</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國民小學及國民中學學生成績評量準則</a:t>
                      </a: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25717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30029" y="1311151"/>
            <a:ext cx="6600566" cy="461665"/>
          </a:xfrm>
          <a:prstGeom prst="rect">
            <a:avLst/>
          </a:prstGeom>
        </p:spPr>
        <p:txBody>
          <a:bodyPr wrap="square">
            <a:spAutoFit/>
          </a:bodyPr>
          <a:lstStyle/>
          <a:p>
            <a:pPr defTabSz="1422400">
              <a:spcAft>
                <a:spcPct val="35000"/>
              </a:spcAft>
            </a:pP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一</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相關法規研修情形</a:t>
            </a:r>
            <a:r>
              <a:rPr lang="en-US" altLang="zh-TW" sz="2400" dirty="0">
                <a:latin typeface="微軟正黑體" pitchFamily="34" charset="-120"/>
                <a:ea typeface="微軟正黑體" pitchFamily="34" charset="-120"/>
              </a:rPr>
              <a:t>-2</a:t>
            </a:r>
            <a:endParaRPr lang="zh-TW" altLang="en-US" sz="2400" dirty="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34</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4-1-1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一、教育部國教署面對新課綱的作為</a:t>
            </a:r>
          </a:p>
        </p:txBody>
      </p:sp>
      <p:graphicFrame>
        <p:nvGraphicFramePr>
          <p:cNvPr id="7" name="內容版面配置區 3"/>
          <p:cNvGraphicFramePr>
            <a:graphicFrameLocks/>
          </p:cNvGraphicFramePr>
          <p:nvPr>
            <p:extLst>
              <p:ext uri="{D42A27DB-BD31-4B8C-83A1-F6EECF244321}">
                <p14:modId xmlns:p14="http://schemas.microsoft.com/office/powerpoint/2010/main" val="4150554267"/>
              </p:ext>
            </p:extLst>
          </p:nvPr>
        </p:nvGraphicFramePr>
        <p:xfrm>
          <a:off x="140949" y="1926124"/>
          <a:ext cx="8827205" cy="4722239"/>
        </p:xfrm>
        <a:graphic>
          <a:graphicData uri="http://schemas.openxmlformats.org/drawingml/2006/table">
            <a:tbl>
              <a:tblPr firstRow="1" bandRow="1"/>
              <a:tblGrid>
                <a:gridCol w="1599928">
                  <a:extLst>
                    <a:ext uri="{9D8B030D-6E8A-4147-A177-3AD203B41FA5}">
                      <a16:colId xmlns="" xmlns:a16="http://schemas.microsoft.com/office/drawing/2014/main" val="4017893496"/>
                    </a:ext>
                  </a:extLst>
                </a:gridCol>
                <a:gridCol w="7227277">
                  <a:extLst>
                    <a:ext uri="{9D8B030D-6E8A-4147-A177-3AD203B41FA5}">
                      <a16:colId xmlns="" xmlns:a16="http://schemas.microsoft.com/office/drawing/2014/main" val="2820803066"/>
                    </a:ext>
                  </a:extLst>
                </a:gridCol>
              </a:tblGrid>
              <a:tr h="43141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000" dirty="0">
                          <a:latin typeface="微軟正黑體" panose="020B0604030504040204" pitchFamily="34" charset="-120"/>
                          <a:ea typeface="微軟正黑體" panose="020B0604030504040204" pitchFamily="34" charset="-120"/>
                        </a:rPr>
                        <a:t>類別</a:t>
                      </a:r>
                    </a:p>
                  </a:txBody>
                  <a:tcPr marL="95481" marR="95481" marT="47740" marB="4774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2000" dirty="0">
                          <a:latin typeface="微軟正黑體" panose="020B0604030504040204" pitchFamily="34" charset="-120"/>
                          <a:ea typeface="微軟正黑體" panose="020B0604030504040204" pitchFamily="34" charset="-120"/>
                        </a:rPr>
                        <a:t>相關法規</a:t>
                      </a:r>
                    </a:p>
                  </a:txBody>
                  <a:tcPr marL="95481" marR="95481" marT="47740" marB="4774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 xmlns:a16="http://schemas.microsoft.com/office/drawing/2014/main" val="1756905654"/>
                  </a:ext>
                </a:extLst>
              </a:tr>
              <a:tr h="11098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0"/>
                        </a:spcBef>
                      </a:pPr>
                      <a:r>
                        <a:rPr lang="zh-TW" altLang="en-US" sz="2000" dirty="0">
                          <a:latin typeface="微軟正黑體" panose="020B0604030504040204" pitchFamily="34" charset="-120"/>
                          <a:ea typeface="微軟正黑體" panose="020B0604030504040204" pitchFamily="34" charset="-120"/>
                        </a:rPr>
                        <a:t>教科圖書類</a:t>
                      </a:r>
                    </a:p>
                  </a:txBody>
                  <a:tcPr marL="95481" marR="95481" marT="47740" marB="4774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國民小學及國民中學教科圖書審定辦法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國民小學及國民中學教科圖書選用注意事項</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教育部國民及學前教育署補助辦理國民小學及國民中學學校用書作業要點</a:t>
                      </a:r>
                    </a:p>
                  </a:txBody>
                  <a:tcPr marL="95481" marR="95481" marT="47740" marB="4774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1740486218"/>
                  </a:ext>
                </a:extLst>
              </a:tr>
              <a:tr h="12603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000" dirty="0">
                          <a:latin typeface="微軟正黑體" panose="020B0604030504040204" pitchFamily="34" charset="-120"/>
                          <a:ea typeface="微軟正黑體" panose="020B0604030504040204" pitchFamily="34" charset="-120"/>
                        </a:rPr>
                        <a:t>人事類</a:t>
                      </a:r>
                    </a:p>
                  </a:txBody>
                  <a:tcPr marL="95481" marR="95481" marT="47740" marB="477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偏遠地區學校教育發展條例施行細則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國民中小學校長主任教師甄選儲訓遷調及介聘辦法</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國民小學與國民中學班級編制及教職員員額編制準則</a:t>
                      </a:r>
                      <a:endParaRPr lang="en-US" altLang="zh-TW" sz="1900" dirty="0">
                        <a:solidFill>
                          <a:schemeClr val="tx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國民中小學教學支援工作人員聘任辦法</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2450303554"/>
                  </a:ext>
                </a:extLst>
              </a:tr>
              <a:tr h="942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000" dirty="0">
                          <a:latin typeface="微軟正黑體" panose="020B0604030504040204" pitchFamily="34" charset="-120"/>
                          <a:ea typeface="微軟正黑體" panose="020B0604030504040204" pitchFamily="34" charset="-120"/>
                        </a:rPr>
                        <a:t>設備類</a:t>
                      </a:r>
                    </a:p>
                  </a:txBody>
                  <a:tcPr marL="95481" marR="95481" marT="47740" marB="477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900" dirty="0">
                          <a:solidFill>
                            <a:schemeClr val="tx1"/>
                          </a:solidFill>
                          <a:latin typeface="微軟正黑體" panose="020B0604030504040204" pitchFamily="34" charset="-120"/>
                          <a:ea typeface="微軟正黑體" panose="020B0604030504040204" pitchFamily="34" charset="-120"/>
                        </a:rPr>
                        <a:t>國民小學及國民中學設施設備基準</a:t>
                      </a:r>
                      <a:endParaRPr lang="en-US" altLang="zh-TW" sz="1900" dirty="0">
                        <a:solidFill>
                          <a:schemeClr val="tx1"/>
                        </a:solidFill>
                        <a:latin typeface="微軟正黑體" panose="020B0604030504040204" pitchFamily="34" charset="-120"/>
                        <a:ea typeface="微軟正黑體" panose="020B0604030504040204" pitchFamily="34" charset="-120"/>
                      </a:endParaRPr>
                    </a:p>
                  </a:txBody>
                  <a:tcPr marL="95481" marR="95481" marT="47740" marB="4774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 xmlns:a16="http://schemas.microsoft.com/office/drawing/2014/main" val="2275275385"/>
                  </a:ext>
                </a:extLst>
              </a:tr>
              <a:tr h="83456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zh-TW" altLang="en-US" sz="2000" dirty="0">
                          <a:latin typeface="微軟正黑體" panose="020B0604030504040204" pitchFamily="34" charset="-120"/>
                          <a:ea typeface="微軟正黑體" panose="020B0604030504040204" pitchFamily="34" charset="-120"/>
                        </a:rPr>
                        <a:t>其他類</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spc="0" baseline="0" dirty="0">
                          <a:solidFill>
                            <a:schemeClr val="tx1"/>
                          </a:solidFill>
                          <a:latin typeface="微軟正黑體" panose="020B0604030504040204" pitchFamily="34" charset="-120"/>
                          <a:ea typeface="微軟正黑體" panose="020B0604030504040204" pitchFamily="34" charset="-120"/>
                        </a:rPr>
                        <a:t>教育部國民及學前教育署補助辦理新住民子女教育要點</a:t>
                      </a:r>
                      <a:endParaRPr lang="en-US" altLang="zh-TW" sz="1800" spc="0" baseline="0" dirty="0">
                        <a:solidFill>
                          <a:schemeClr val="tx1"/>
                        </a:solidFill>
                        <a:latin typeface="微軟正黑體" panose="020B0604030504040204" pitchFamily="34" charset="-120"/>
                        <a:ea typeface="微軟正黑體" panose="020B0604030504040204" pitchFamily="34" charset="-12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97857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53113" y="1358103"/>
            <a:ext cx="6600566" cy="461665"/>
          </a:xfrm>
          <a:prstGeom prst="rect">
            <a:avLst/>
          </a:prstGeom>
        </p:spPr>
        <p:txBody>
          <a:bodyPr wrap="square">
            <a:spAutoFit/>
          </a:bodyPr>
          <a:lstStyle/>
          <a:p>
            <a:pPr defTabSz="1422400">
              <a:spcAft>
                <a:spcPct val="35000"/>
              </a:spcAft>
            </a:pPr>
            <a:r>
              <a:rPr lang="zh-TW" altLang="en-US" sz="2400" dirty="0">
                <a:latin typeface="微軟正黑體" pitchFamily="34" charset="-120"/>
                <a:ea typeface="微軟正黑體" pitchFamily="34" charset="-120"/>
              </a:rPr>
              <a:t>（二）</a:t>
            </a:r>
            <a:r>
              <a:rPr lang="zh-TW" altLang="en-US" sz="2400" b="1" dirty="0">
                <a:latin typeface="微軟正黑體" pitchFamily="34" charset="-120"/>
                <a:ea typeface="微軟正黑體" pitchFamily="34" charset="-120"/>
              </a:rPr>
              <a:t>課程推動支持系統</a:t>
            </a:r>
          </a:p>
        </p:txBody>
      </p:sp>
      <p:grpSp>
        <p:nvGrpSpPr>
          <p:cNvPr id="13" name="群組 12"/>
          <p:cNvGrpSpPr/>
          <p:nvPr/>
        </p:nvGrpSpPr>
        <p:grpSpPr>
          <a:xfrm>
            <a:off x="6109166" y="2725786"/>
            <a:ext cx="2344877" cy="886397"/>
            <a:chOff x="6156177" y="2879932"/>
            <a:chExt cx="2344877" cy="886397"/>
          </a:xfrm>
        </p:grpSpPr>
        <p:grpSp>
          <p:nvGrpSpPr>
            <p:cNvPr id="3" name="群組 2"/>
            <p:cNvGrpSpPr/>
            <p:nvPr/>
          </p:nvGrpSpPr>
          <p:grpSpPr>
            <a:xfrm>
              <a:off x="6156177" y="2936614"/>
              <a:ext cx="494120" cy="627265"/>
              <a:chOff x="6156177" y="2936614"/>
              <a:chExt cx="494120" cy="627265"/>
            </a:xfrm>
          </p:grpSpPr>
          <p:sp>
            <p:nvSpPr>
              <p:cNvPr id="51" name="手繪多邊形 50"/>
              <p:cNvSpPr/>
              <p:nvPr/>
            </p:nvSpPr>
            <p:spPr>
              <a:xfrm>
                <a:off x="6156177" y="2936614"/>
                <a:ext cx="494120" cy="624427"/>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D050"/>
              </a:solidFill>
              <a:ln w="381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52" name="群組 51"/>
              <p:cNvGrpSpPr/>
              <p:nvPr/>
            </p:nvGrpSpPr>
            <p:grpSpPr>
              <a:xfrm>
                <a:off x="6176238" y="3241723"/>
                <a:ext cx="453504" cy="322156"/>
                <a:chOff x="4187222" y="395028"/>
                <a:chExt cx="1944212" cy="1349989"/>
              </a:xfrm>
              <a:solidFill>
                <a:schemeClr val="bg1"/>
              </a:solidFill>
            </p:grpSpPr>
            <p:sp>
              <p:nvSpPr>
                <p:cNvPr id="53"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 name="矩形 10"/>
            <p:cNvSpPr/>
            <p:nvPr/>
          </p:nvSpPr>
          <p:spPr>
            <a:xfrm>
              <a:off x="6516216" y="2879932"/>
              <a:ext cx="1984838" cy="886397"/>
            </a:xfrm>
            <a:prstGeom prst="rect">
              <a:avLst/>
            </a:prstGeom>
          </p:spPr>
          <p:txBody>
            <a:bodyPr wrap="square">
              <a:spAutoFit/>
            </a:bodyPr>
            <a:lstStyle/>
            <a:p>
              <a:pPr algn="ctr" defTabSz="622300">
                <a:lnSpc>
                  <a:spcPct val="90000"/>
                </a:lnSpc>
                <a:spcAft>
                  <a:spcPct val="35000"/>
                </a:spcAft>
                <a:defRPr/>
              </a:pPr>
              <a:r>
                <a:rPr lang="zh-TW" altLang="en-US" sz="2400" dirty="0">
                  <a:latin typeface="微軟正黑體" panose="020B0604030504040204" pitchFamily="34" charset="-120"/>
                  <a:ea typeface="微軟正黑體" panose="020B0604030504040204" pitchFamily="34" charset="-120"/>
                </a:rPr>
                <a:t>辦理新課綱</a:t>
              </a:r>
              <a:endParaRPr lang="en-US" altLang="zh-TW" sz="2400" dirty="0">
                <a:latin typeface="微軟正黑體" panose="020B0604030504040204" pitchFamily="34" charset="-120"/>
                <a:ea typeface="微軟正黑體" panose="020B0604030504040204" pitchFamily="34" charset="-120"/>
              </a:endParaRPr>
            </a:p>
            <a:p>
              <a:pPr algn="ctr" defTabSz="622300">
                <a:lnSpc>
                  <a:spcPct val="90000"/>
                </a:lnSpc>
                <a:spcAft>
                  <a:spcPct val="35000"/>
                </a:spcAft>
                <a:defRPr/>
              </a:pPr>
              <a:r>
                <a:rPr lang="zh-TW" altLang="en-US" sz="2400" dirty="0">
                  <a:latin typeface="微軟正黑體" panose="020B0604030504040204" pitchFamily="34" charset="-120"/>
                  <a:ea typeface="微軟正黑體" panose="020B0604030504040204" pitchFamily="34" charset="-120"/>
                </a:rPr>
                <a:t>前導學校</a:t>
              </a:r>
            </a:p>
          </p:txBody>
        </p:sp>
      </p:grpSp>
      <p:grpSp>
        <p:nvGrpSpPr>
          <p:cNvPr id="9" name="群組 8"/>
          <p:cNvGrpSpPr/>
          <p:nvPr/>
        </p:nvGrpSpPr>
        <p:grpSpPr>
          <a:xfrm>
            <a:off x="763115" y="2663288"/>
            <a:ext cx="2743987" cy="1089529"/>
            <a:chOff x="763115" y="2842138"/>
            <a:chExt cx="2743987" cy="1089529"/>
          </a:xfrm>
        </p:grpSpPr>
        <p:sp>
          <p:nvSpPr>
            <p:cNvPr id="10" name="矩形 9"/>
            <p:cNvSpPr/>
            <p:nvPr/>
          </p:nvSpPr>
          <p:spPr>
            <a:xfrm>
              <a:off x="1043527" y="2842138"/>
              <a:ext cx="2463575" cy="1089529"/>
            </a:xfrm>
            <a:prstGeom prst="rect">
              <a:avLst/>
            </a:prstGeom>
          </p:spPr>
          <p:txBody>
            <a:bodyPr wrap="square">
              <a:spAutoFit/>
            </a:bodyPr>
            <a:lstStyle/>
            <a:p>
              <a:pPr algn="ctr" defTabSz="622300">
                <a:lnSpc>
                  <a:spcPct val="90000"/>
                </a:lnSpc>
                <a:spcAft>
                  <a:spcPct val="35000"/>
                </a:spcAft>
                <a:defRPr/>
              </a:pPr>
              <a:r>
                <a:rPr lang="zh-TW" altLang="en-US" sz="2400" dirty="0">
                  <a:latin typeface="微軟正黑體" panose="020B0604030504040204" pitchFamily="34" charset="-120"/>
                  <a:ea typeface="微軟正黑體" panose="020B0604030504040204" pitchFamily="34" charset="-120"/>
                </a:rPr>
                <a:t>增能中央及</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地方輔導人才</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新課綱知能</a:t>
              </a:r>
            </a:p>
          </p:txBody>
        </p:sp>
        <p:grpSp>
          <p:nvGrpSpPr>
            <p:cNvPr id="64" name="群組 63"/>
            <p:cNvGrpSpPr/>
            <p:nvPr/>
          </p:nvGrpSpPr>
          <p:grpSpPr>
            <a:xfrm flipH="1">
              <a:off x="763115" y="2879932"/>
              <a:ext cx="631814" cy="1024723"/>
              <a:chOff x="-3122181" y="2317152"/>
              <a:chExt cx="1234034" cy="2001447"/>
            </a:xfrm>
            <a:solidFill>
              <a:srgbClr val="FFCC00"/>
            </a:solidFill>
          </p:grpSpPr>
          <p:grpSp>
            <p:nvGrpSpPr>
              <p:cNvPr id="65" name="群組 64"/>
              <p:cNvGrpSpPr/>
              <p:nvPr/>
            </p:nvGrpSpPr>
            <p:grpSpPr>
              <a:xfrm>
                <a:off x="-3078509" y="2317152"/>
                <a:ext cx="1190362" cy="2001447"/>
                <a:chOff x="3457972" y="1196752"/>
                <a:chExt cx="2895227" cy="4867968"/>
              </a:xfrm>
              <a:grpFill/>
            </p:grpSpPr>
            <p:sp>
              <p:nvSpPr>
                <p:cNvPr id="67" name="流程圖: 接點 66"/>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69"/>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72" name="群組 71"/>
                <p:cNvGrpSpPr/>
                <p:nvPr/>
              </p:nvGrpSpPr>
              <p:grpSpPr>
                <a:xfrm>
                  <a:off x="3457972" y="2264172"/>
                  <a:ext cx="1591573" cy="453107"/>
                  <a:chOff x="723609" y="2530960"/>
                  <a:chExt cx="1591573" cy="453107"/>
                </a:xfrm>
                <a:grpFill/>
              </p:grpSpPr>
              <p:sp>
                <p:nvSpPr>
                  <p:cNvPr id="73" name="圓角矩形 72"/>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圓角矩形 73"/>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66" name="圓角矩形 65"/>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cxnSp>
        <p:nvCxnSpPr>
          <p:cNvPr id="86" name="直線接點 85"/>
          <p:cNvCxnSpPr/>
          <p:nvPr/>
        </p:nvCxnSpPr>
        <p:spPr>
          <a:xfrm>
            <a:off x="1206339" y="4243771"/>
            <a:ext cx="7053547" cy="0"/>
          </a:xfrm>
          <a:prstGeom prst="line">
            <a:avLst/>
          </a:prstGeom>
          <a:ln w="19050">
            <a:solidFill>
              <a:srgbClr val="B6CBE4"/>
            </a:solidFill>
            <a:prstDash val="solid"/>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flipH="1">
            <a:off x="3505002" y="2796011"/>
            <a:ext cx="4370" cy="1367498"/>
          </a:xfrm>
          <a:prstGeom prst="line">
            <a:avLst/>
          </a:prstGeom>
          <a:ln w="19050">
            <a:solidFill>
              <a:srgbClr val="B6CBE4"/>
            </a:solidFill>
            <a:prstDash val="solid"/>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flipH="1">
            <a:off x="5915435" y="2765638"/>
            <a:ext cx="4370" cy="1367498"/>
          </a:xfrm>
          <a:prstGeom prst="line">
            <a:avLst/>
          </a:prstGeom>
          <a:ln w="19050">
            <a:solidFill>
              <a:srgbClr val="B6CBE4"/>
            </a:solidFill>
            <a:prstDash val="solid"/>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flipH="1">
            <a:off x="4558898" y="4293750"/>
            <a:ext cx="4370" cy="1367498"/>
          </a:xfrm>
          <a:prstGeom prst="line">
            <a:avLst/>
          </a:prstGeom>
          <a:ln w="19050">
            <a:solidFill>
              <a:srgbClr val="B6CBE4"/>
            </a:solidFill>
            <a:prstDash val="solid"/>
          </a:ln>
        </p:spPr>
        <p:style>
          <a:lnRef idx="1">
            <a:schemeClr val="accent1"/>
          </a:lnRef>
          <a:fillRef idx="0">
            <a:schemeClr val="accent1"/>
          </a:fillRef>
          <a:effectRef idx="0">
            <a:schemeClr val="accent1"/>
          </a:effectRef>
          <a:fontRef idx="minor">
            <a:schemeClr val="tx1"/>
          </a:fontRef>
        </p:style>
      </p:cxnSp>
      <p:grpSp>
        <p:nvGrpSpPr>
          <p:cNvPr id="12" name="群組 11"/>
          <p:cNvGrpSpPr/>
          <p:nvPr/>
        </p:nvGrpSpPr>
        <p:grpSpPr>
          <a:xfrm>
            <a:off x="3688109" y="2757846"/>
            <a:ext cx="2179766" cy="886397"/>
            <a:chOff x="3688378" y="2879932"/>
            <a:chExt cx="2179766" cy="886397"/>
          </a:xfrm>
        </p:grpSpPr>
        <p:sp>
          <p:nvSpPr>
            <p:cNvPr id="8" name="矩形 7"/>
            <p:cNvSpPr/>
            <p:nvPr/>
          </p:nvSpPr>
          <p:spPr>
            <a:xfrm>
              <a:off x="4237064" y="2879932"/>
              <a:ext cx="1631080" cy="886397"/>
            </a:xfrm>
            <a:prstGeom prst="rect">
              <a:avLst/>
            </a:prstGeom>
            <a:ln w="19050">
              <a:noFill/>
            </a:ln>
          </p:spPr>
          <p:txBody>
            <a:bodyPr wrap="square">
              <a:spAutoFit/>
            </a:bodyPr>
            <a:lstStyle/>
            <a:p>
              <a:pPr algn="ctr" defTabSz="622300">
                <a:lnSpc>
                  <a:spcPct val="90000"/>
                </a:lnSpc>
                <a:spcAft>
                  <a:spcPct val="35000"/>
                </a:spcAft>
                <a:defRPr/>
              </a:pPr>
              <a:r>
                <a:rPr lang="zh-TW" altLang="en-US" sz="2400" dirty="0">
                  <a:latin typeface="微軟正黑體" panose="020B0604030504040204" pitchFamily="34" charset="-120"/>
                  <a:ea typeface="微軟正黑體" panose="020B0604030504040204" pitchFamily="34" charset="-120"/>
                </a:rPr>
                <a:t>培訓總綱</a:t>
              </a:r>
              <a:endParaRPr lang="en-US" altLang="zh-TW" sz="2400" dirty="0">
                <a:latin typeface="微軟正黑體" panose="020B0604030504040204" pitchFamily="34" charset="-120"/>
                <a:ea typeface="微軟正黑體" panose="020B0604030504040204" pitchFamily="34" charset="-120"/>
              </a:endParaRPr>
            </a:p>
            <a:p>
              <a:pPr algn="ctr" defTabSz="622300">
                <a:lnSpc>
                  <a:spcPct val="90000"/>
                </a:lnSpc>
                <a:spcAft>
                  <a:spcPct val="35000"/>
                </a:spcAft>
                <a:defRPr/>
              </a:pPr>
              <a:r>
                <a:rPr lang="zh-TW" altLang="en-US" sz="2400" dirty="0">
                  <a:latin typeface="微軟正黑體" panose="020B0604030504040204" pitchFamily="34" charset="-120"/>
                  <a:ea typeface="微軟正黑體" panose="020B0604030504040204" pitchFamily="34" charset="-120"/>
                </a:rPr>
                <a:t>種子講師</a:t>
              </a:r>
            </a:p>
          </p:txBody>
        </p:sp>
        <p:grpSp>
          <p:nvGrpSpPr>
            <p:cNvPr id="109" name="群組 108"/>
            <p:cNvGrpSpPr/>
            <p:nvPr/>
          </p:nvGrpSpPr>
          <p:grpSpPr>
            <a:xfrm>
              <a:off x="3688378" y="3019185"/>
              <a:ext cx="704070" cy="624378"/>
              <a:chOff x="3879111" y="3270847"/>
              <a:chExt cx="506331" cy="455221"/>
            </a:xfrm>
          </p:grpSpPr>
          <p:grpSp>
            <p:nvGrpSpPr>
              <p:cNvPr id="5" name="群組 4"/>
              <p:cNvGrpSpPr/>
              <p:nvPr/>
            </p:nvGrpSpPr>
            <p:grpSpPr>
              <a:xfrm>
                <a:off x="3879111" y="3270847"/>
                <a:ext cx="506331" cy="455221"/>
                <a:chOff x="-3160544" y="5909740"/>
                <a:chExt cx="619742" cy="557184"/>
              </a:xfrm>
              <a:solidFill>
                <a:srgbClr val="FF66FF"/>
              </a:solidFill>
            </p:grpSpPr>
            <p:grpSp>
              <p:nvGrpSpPr>
                <p:cNvPr id="57" name="群組 56"/>
                <p:cNvGrpSpPr/>
                <p:nvPr/>
              </p:nvGrpSpPr>
              <p:grpSpPr>
                <a:xfrm>
                  <a:off x="-3029717" y="5909740"/>
                  <a:ext cx="488915" cy="339484"/>
                  <a:chOff x="4187222" y="395028"/>
                  <a:chExt cx="1944212" cy="1349989"/>
                </a:xfrm>
                <a:grpFill/>
              </p:grpSpPr>
              <p:sp>
                <p:nvSpPr>
                  <p:cNvPr id="59"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0"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a:ln w="19050">
                    <a:noFill/>
                  </a:ln>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1"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w="1905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橢圓 3"/>
                <p:cNvSpPr/>
                <p:nvPr/>
              </p:nvSpPr>
              <p:spPr>
                <a:xfrm>
                  <a:off x="-3160544" y="6135570"/>
                  <a:ext cx="445865" cy="331354"/>
                </a:xfrm>
                <a:prstGeom prst="ellipse">
                  <a:avLst/>
                </a:prstGeom>
                <a:grpFill/>
                <a:ln w="19050">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99" name="橢圓 98"/>
              <p:cNvSpPr/>
              <p:nvPr/>
            </p:nvSpPr>
            <p:spPr>
              <a:xfrm>
                <a:off x="3887647" y="3573016"/>
                <a:ext cx="351039" cy="136943"/>
              </a:xfrm>
              <a:custGeom>
                <a:avLst/>
                <a:gdLst>
                  <a:gd name="connsiteX0" fmla="*/ 0 w 348022"/>
                  <a:gd name="connsiteY0" fmla="*/ 76260 h 152520"/>
                  <a:gd name="connsiteX1" fmla="*/ 174011 w 348022"/>
                  <a:gd name="connsiteY1" fmla="*/ 0 h 152520"/>
                  <a:gd name="connsiteX2" fmla="*/ 348022 w 348022"/>
                  <a:gd name="connsiteY2" fmla="*/ 76260 h 152520"/>
                  <a:gd name="connsiteX3" fmla="*/ 174011 w 348022"/>
                  <a:gd name="connsiteY3" fmla="*/ 152520 h 152520"/>
                  <a:gd name="connsiteX4" fmla="*/ 0 w 348022"/>
                  <a:gd name="connsiteY4" fmla="*/ 76260 h 152520"/>
                  <a:gd name="connsiteX0" fmla="*/ 1 w 348023"/>
                  <a:gd name="connsiteY0" fmla="*/ 36752 h 113012"/>
                  <a:gd name="connsiteX1" fmla="*/ 171361 w 348023"/>
                  <a:gd name="connsiteY1" fmla="*/ 249 h 113012"/>
                  <a:gd name="connsiteX2" fmla="*/ 348023 w 348023"/>
                  <a:gd name="connsiteY2" fmla="*/ 36752 h 113012"/>
                  <a:gd name="connsiteX3" fmla="*/ 174012 w 348023"/>
                  <a:gd name="connsiteY3" fmla="*/ 113012 h 113012"/>
                  <a:gd name="connsiteX4" fmla="*/ 1 w 348023"/>
                  <a:gd name="connsiteY4" fmla="*/ 36752 h 113012"/>
                  <a:gd name="connsiteX0" fmla="*/ 1 w 350674"/>
                  <a:gd name="connsiteY0" fmla="*/ 11447 h 119992"/>
                  <a:gd name="connsiteX1" fmla="*/ 174012 w 350674"/>
                  <a:gd name="connsiteY1" fmla="*/ 6749 h 119992"/>
                  <a:gd name="connsiteX2" fmla="*/ 350674 w 350674"/>
                  <a:gd name="connsiteY2" fmla="*/ 43252 h 119992"/>
                  <a:gd name="connsiteX3" fmla="*/ 176663 w 350674"/>
                  <a:gd name="connsiteY3" fmla="*/ 119512 h 119992"/>
                  <a:gd name="connsiteX4" fmla="*/ 1 w 350674"/>
                  <a:gd name="connsiteY4" fmla="*/ 11447 h 119992"/>
                  <a:gd name="connsiteX0" fmla="*/ 1 w 350674"/>
                  <a:gd name="connsiteY0" fmla="*/ 10715 h 118915"/>
                  <a:gd name="connsiteX1" fmla="*/ 174012 w 350674"/>
                  <a:gd name="connsiteY1" fmla="*/ 6017 h 118915"/>
                  <a:gd name="connsiteX2" fmla="*/ 350674 w 350674"/>
                  <a:gd name="connsiteY2" fmla="*/ 29267 h 118915"/>
                  <a:gd name="connsiteX3" fmla="*/ 176663 w 350674"/>
                  <a:gd name="connsiteY3" fmla="*/ 118780 h 118915"/>
                  <a:gd name="connsiteX4" fmla="*/ 1 w 350674"/>
                  <a:gd name="connsiteY4" fmla="*/ 10715 h 118915"/>
                  <a:gd name="connsiteX0" fmla="*/ 34 w 350707"/>
                  <a:gd name="connsiteY0" fmla="*/ 11641 h 133066"/>
                  <a:gd name="connsiteX1" fmla="*/ 174045 w 350707"/>
                  <a:gd name="connsiteY1" fmla="*/ 6943 h 133066"/>
                  <a:gd name="connsiteX2" fmla="*/ 350707 w 350707"/>
                  <a:gd name="connsiteY2" fmla="*/ 30193 h 133066"/>
                  <a:gd name="connsiteX3" fmla="*/ 160794 w 350707"/>
                  <a:gd name="connsiteY3" fmla="*/ 132958 h 133066"/>
                  <a:gd name="connsiteX4" fmla="*/ 34 w 350707"/>
                  <a:gd name="connsiteY4" fmla="*/ 11641 h 133066"/>
                  <a:gd name="connsiteX0" fmla="*/ 118 w 350791"/>
                  <a:gd name="connsiteY0" fmla="*/ 11641 h 135837"/>
                  <a:gd name="connsiteX1" fmla="*/ 174129 w 350791"/>
                  <a:gd name="connsiteY1" fmla="*/ 6943 h 135837"/>
                  <a:gd name="connsiteX2" fmla="*/ 350791 w 350791"/>
                  <a:gd name="connsiteY2" fmla="*/ 30193 h 135837"/>
                  <a:gd name="connsiteX3" fmla="*/ 160878 w 350791"/>
                  <a:gd name="connsiteY3" fmla="*/ 132958 h 135837"/>
                  <a:gd name="connsiteX4" fmla="*/ 118 w 350791"/>
                  <a:gd name="connsiteY4" fmla="*/ 11641 h 135837"/>
                  <a:gd name="connsiteX0" fmla="*/ 118 w 350791"/>
                  <a:gd name="connsiteY0" fmla="*/ 11641 h 133066"/>
                  <a:gd name="connsiteX1" fmla="*/ 174129 w 350791"/>
                  <a:gd name="connsiteY1" fmla="*/ 6943 h 133066"/>
                  <a:gd name="connsiteX2" fmla="*/ 350791 w 350791"/>
                  <a:gd name="connsiteY2" fmla="*/ 30193 h 133066"/>
                  <a:gd name="connsiteX3" fmla="*/ 160878 w 350791"/>
                  <a:gd name="connsiteY3" fmla="*/ 132958 h 133066"/>
                  <a:gd name="connsiteX4" fmla="*/ 118 w 350791"/>
                  <a:gd name="connsiteY4" fmla="*/ 11641 h 133066"/>
                  <a:gd name="connsiteX0" fmla="*/ 118 w 350791"/>
                  <a:gd name="connsiteY0" fmla="*/ 11641 h 133066"/>
                  <a:gd name="connsiteX1" fmla="*/ 174129 w 350791"/>
                  <a:gd name="connsiteY1" fmla="*/ 6943 h 133066"/>
                  <a:gd name="connsiteX2" fmla="*/ 350791 w 350791"/>
                  <a:gd name="connsiteY2" fmla="*/ 30193 h 133066"/>
                  <a:gd name="connsiteX3" fmla="*/ 160878 w 350791"/>
                  <a:gd name="connsiteY3" fmla="*/ 132958 h 133066"/>
                  <a:gd name="connsiteX4" fmla="*/ 118 w 350791"/>
                  <a:gd name="connsiteY4" fmla="*/ 11641 h 133066"/>
                  <a:gd name="connsiteX0" fmla="*/ 2 w 350675"/>
                  <a:gd name="connsiteY0" fmla="*/ 12769 h 134194"/>
                  <a:gd name="connsiteX1" fmla="*/ 174013 w 350675"/>
                  <a:gd name="connsiteY1" fmla="*/ 8071 h 134194"/>
                  <a:gd name="connsiteX2" fmla="*/ 350675 w 350675"/>
                  <a:gd name="connsiteY2" fmla="*/ 31321 h 134194"/>
                  <a:gd name="connsiteX3" fmla="*/ 160762 w 350675"/>
                  <a:gd name="connsiteY3" fmla="*/ 134086 h 134194"/>
                  <a:gd name="connsiteX4" fmla="*/ 2 w 350675"/>
                  <a:gd name="connsiteY4" fmla="*/ 12769 h 134194"/>
                  <a:gd name="connsiteX0" fmla="*/ 2 w 350675"/>
                  <a:gd name="connsiteY0" fmla="*/ 10658 h 132083"/>
                  <a:gd name="connsiteX1" fmla="*/ 174013 w 350675"/>
                  <a:gd name="connsiteY1" fmla="*/ 5960 h 132083"/>
                  <a:gd name="connsiteX2" fmla="*/ 350675 w 350675"/>
                  <a:gd name="connsiteY2" fmla="*/ 29210 h 132083"/>
                  <a:gd name="connsiteX3" fmla="*/ 160762 w 350675"/>
                  <a:gd name="connsiteY3" fmla="*/ 131975 h 132083"/>
                  <a:gd name="connsiteX4" fmla="*/ 2 w 350675"/>
                  <a:gd name="connsiteY4" fmla="*/ 10658 h 132083"/>
                  <a:gd name="connsiteX0" fmla="*/ 2 w 350675"/>
                  <a:gd name="connsiteY0" fmla="*/ 12006 h 133431"/>
                  <a:gd name="connsiteX1" fmla="*/ 174013 w 350675"/>
                  <a:gd name="connsiteY1" fmla="*/ 7308 h 133431"/>
                  <a:gd name="connsiteX2" fmla="*/ 350675 w 350675"/>
                  <a:gd name="connsiteY2" fmla="*/ 30558 h 133431"/>
                  <a:gd name="connsiteX3" fmla="*/ 160762 w 350675"/>
                  <a:gd name="connsiteY3" fmla="*/ 133323 h 133431"/>
                  <a:gd name="connsiteX4" fmla="*/ 2 w 350675"/>
                  <a:gd name="connsiteY4" fmla="*/ 12006 h 133431"/>
                  <a:gd name="connsiteX0" fmla="*/ 2 w 350675"/>
                  <a:gd name="connsiteY0" fmla="*/ 29382 h 129497"/>
                  <a:gd name="connsiteX1" fmla="*/ 174013 w 350675"/>
                  <a:gd name="connsiteY1" fmla="*/ 3481 h 129497"/>
                  <a:gd name="connsiteX2" fmla="*/ 350675 w 350675"/>
                  <a:gd name="connsiteY2" fmla="*/ 26731 h 129497"/>
                  <a:gd name="connsiteX3" fmla="*/ 160762 w 350675"/>
                  <a:gd name="connsiteY3" fmla="*/ 129496 h 129497"/>
                  <a:gd name="connsiteX4" fmla="*/ 2 w 350675"/>
                  <a:gd name="connsiteY4" fmla="*/ 29382 h 129497"/>
                  <a:gd name="connsiteX0" fmla="*/ 2 w 350675"/>
                  <a:gd name="connsiteY0" fmla="*/ 29382 h 129552"/>
                  <a:gd name="connsiteX1" fmla="*/ 174013 w 350675"/>
                  <a:gd name="connsiteY1" fmla="*/ 3481 h 129552"/>
                  <a:gd name="connsiteX2" fmla="*/ 350675 w 350675"/>
                  <a:gd name="connsiteY2" fmla="*/ 26731 h 129552"/>
                  <a:gd name="connsiteX3" fmla="*/ 160762 w 350675"/>
                  <a:gd name="connsiteY3" fmla="*/ 129496 h 129552"/>
                  <a:gd name="connsiteX4" fmla="*/ 2 w 350675"/>
                  <a:gd name="connsiteY4" fmla="*/ 29382 h 129552"/>
                  <a:gd name="connsiteX0" fmla="*/ 2 w 350675"/>
                  <a:gd name="connsiteY0" fmla="*/ 29700 h 129870"/>
                  <a:gd name="connsiteX1" fmla="*/ 174013 w 350675"/>
                  <a:gd name="connsiteY1" fmla="*/ 3799 h 129870"/>
                  <a:gd name="connsiteX2" fmla="*/ 350675 w 350675"/>
                  <a:gd name="connsiteY2" fmla="*/ 27049 h 129870"/>
                  <a:gd name="connsiteX3" fmla="*/ 160762 w 350675"/>
                  <a:gd name="connsiteY3" fmla="*/ 129814 h 129870"/>
                  <a:gd name="connsiteX4" fmla="*/ 2 w 350675"/>
                  <a:gd name="connsiteY4" fmla="*/ 29700 h 129870"/>
                  <a:gd name="connsiteX0" fmla="*/ 405 w 351078"/>
                  <a:gd name="connsiteY0" fmla="*/ 29382 h 129552"/>
                  <a:gd name="connsiteX1" fmla="*/ 174416 w 351078"/>
                  <a:gd name="connsiteY1" fmla="*/ 3481 h 129552"/>
                  <a:gd name="connsiteX2" fmla="*/ 351078 w 351078"/>
                  <a:gd name="connsiteY2" fmla="*/ 26731 h 129552"/>
                  <a:gd name="connsiteX3" fmla="*/ 161165 w 351078"/>
                  <a:gd name="connsiteY3" fmla="*/ 129496 h 129552"/>
                  <a:gd name="connsiteX4" fmla="*/ 405 w 351078"/>
                  <a:gd name="connsiteY4" fmla="*/ 29382 h 129552"/>
                  <a:gd name="connsiteX0" fmla="*/ 0 w 350673"/>
                  <a:gd name="connsiteY0" fmla="*/ 29382 h 129552"/>
                  <a:gd name="connsiteX1" fmla="*/ 174011 w 350673"/>
                  <a:gd name="connsiteY1" fmla="*/ 3481 h 129552"/>
                  <a:gd name="connsiteX2" fmla="*/ 350673 w 350673"/>
                  <a:gd name="connsiteY2" fmla="*/ 26731 h 129552"/>
                  <a:gd name="connsiteX3" fmla="*/ 174012 w 350673"/>
                  <a:gd name="connsiteY3" fmla="*/ 129496 h 129552"/>
                  <a:gd name="connsiteX4" fmla="*/ 0 w 350673"/>
                  <a:gd name="connsiteY4" fmla="*/ 29382 h 129552"/>
                  <a:gd name="connsiteX0" fmla="*/ 366 w 351039"/>
                  <a:gd name="connsiteY0" fmla="*/ 36765 h 136935"/>
                  <a:gd name="connsiteX1" fmla="*/ 174377 w 351039"/>
                  <a:gd name="connsiteY1" fmla="*/ 10864 h 136935"/>
                  <a:gd name="connsiteX2" fmla="*/ 351039 w 351039"/>
                  <a:gd name="connsiteY2" fmla="*/ 34114 h 136935"/>
                  <a:gd name="connsiteX3" fmla="*/ 174378 w 351039"/>
                  <a:gd name="connsiteY3" fmla="*/ 136879 h 136935"/>
                  <a:gd name="connsiteX4" fmla="*/ 366 w 351039"/>
                  <a:gd name="connsiteY4" fmla="*/ 36765 h 136935"/>
                  <a:gd name="connsiteX0" fmla="*/ 366 w 351039"/>
                  <a:gd name="connsiteY0" fmla="*/ 36765 h 136935"/>
                  <a:gd name="connsiteX1" fmla="*/ 174377 w 351039"/>
                  <a:gd name="connsiteY1" fmla="*/ 10864 h 136935"/>
                  <a:gd name="connsiteX2" fmla="*/ 351039 w 351039"/>
                  <a:gd name="connsiteY2" fmla="*/ 34114 h 136935"/>
                  <a:gd name="connsiteX3" fmla="*/ 174378 w 351039"/>
                  <a:gd name="connsiteY3" fmla="*/ 136879 h 136935"/>
                  <a:gd name="connsiteX4" fmla="*/ 366 w 351039"/>
                  <a:gd name="connsiteY4" fmla="*/ 36765 h 136935"/>
                  <a:gd name="connsiteX0" fmla="*/ 366 w 351039"/>
                  <a:gd name="connsiteY0" fmla="*/ 36765 h 136943"/>
                  <a:gd name="connsiteX1" fmla="*/ 174377 w 351039"/>
                  <a:gd name="connsiteY1" fmla="*/ 10864 h 136943"/>
                  <a:gd name="connsiteX2" fmla="*/ 351039 w 351039"/>
                  <a:gd name="connsiteY2" fmla="*/ 34114 h 136943"/>
                  <a:gd name="connsiteX3" fmla="*/ 174378 w 351039"/>
                  <a:gd name="connsiteY3" fmla="*/ 136879 h 136943"/>
                  <a:gd name="connsiteX4" fmla="*/ 366 w 351039"/>
                  <a:gd name="connsiteY4" fmla="*/ 36765 h 136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39" h="136943">
                    <a:moveTo>
                      <a:pt x="366" y="36765"/>
                    </a:moveTo>
                    <a:cubicBezTo>
                      <a:pt x="-7585" y="-26644"/>
                      <a:pt x="115932" y="11306"/>
                      <a:pt x="174377" y="10864"/>
                    </a:cubicBezTo>
                    <a:cubicBezTo>
                      <a:pt x="232822" y="10422"/>
                      <a:pt x="345738" y="-15954"/>
                      <a:pt x="351039" y="34114"/>
                    </a:cubicBezTo>
                    <a:cubicBezTo>
                      <a:pt x="348388" y="84182"/>
                      <a:pt x="227522" y="139087"/>
                      <a:pt x="174378" y="136879"/>
                    </a:cubicBezTo>
                    <a:cubicBezTo>
                      <a:pt x="121234" y="134671"/>
                      <a:pt x="8317" y="100174"/>
                      <a:pt x="366" y="36765"/>
                    </a:cubicBezTo>
                    <a:close/>
                  </a:path>
                </a:pathLst>
              </a:custGeom>
              <a:solidFill>
                <a:srgbClr val="FF3BFF"/>
              </a:solidFill>
              <a:ln w="19050">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14" name="群組 13"/>
          <p:cNvGrpSpPr/>
          <p:nvPr/>
        </p:nvGrpSpPr>
        <p:grpSpPr>
          <a:xfrm>
            <a:off x="1123784" y="4610842"/>
            <a:ext cx="3246950" cy="830997"/>
            <a:chOff x="1131434" y="4659034"/>
            <a:chExt cx="3246950" cy="830997"/>
          </a:xfrm>
        </p:grpSpPr>
        <p:sp>
          <p:nvSpPr>
            <p:cNvPr id="7" name="矩形 6"/>
            <p:cNvSpPr/>
            <p:nvPr/>
          </p:nvSpPr>
          <p:spPr>
            <a:xfrm>
              <a:off x="2226566" y="4659034"/>
              <a:ext cx="2151818" cy="830997"/>
            </a:xfrm>
            <a:prstGeom prst="rect">
              <a:avLst/>
            </a:prstGeom>
          </p:spPr>
          <p:txBody>
            <a:bodyPr wrap="square">
              <a:spAutoFit/>
            </a:bodyPr>
            <a:lstStyle/>
            <a:p>
              <a:pPr algn="ctr"/>
              <a:r>
                <a:rPr lang="zh-TW" altLang="en-US" sz="2400" dirty="0">
                  <a:latin typeface="微軟正黑體" panose="020B0604030504040204" pitchFamily="34" charset="-120"/>
                  <a:ea typeface="微軟正黑體" panose="020B0604030504040204" pitchFamily="34" charset="-120"/>
                </a:rPr>
                <a:t>辦理領綱</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主題進階回流研習</a:t>
              </a:r>
            </a:p>
          </p:txBody>
        </p:sp>
        <p:grpSp>
          <p:nvGrpSpPr>
            <p:cNvPr id="23" name="群組 22"/>
            <p:cNvGrpSpPr/>
            <p:nvPr/>
          </p:nvGrpSpPr>
          <p:grpSpPr>
            <a:xfrm>
              <a:off x="1131434" y="4722718"/>
              <a:ext cx="1024483" cy="744639"/>
              <a:chOff x="1540209" y="5030043"/>
              <a:chExt cx="626242" cy="533042"/>
            </a:xfrm>
          </p:grpSpPr>
          <p:sp>
            <p:nvSpPr>
              <p:cNvPr id="111" name="矩形 110"/>
              <p:cNvSpPr/>
              <p:nvPr/>
            </p:nvSpPr>
            <p:spPr>
              <a:xfrm>
                <a:off x="1543466" y="5327577"/>
                <a:ext cx="27773" cy="231370"/>
              </a:xfrm>
              <a:prstGeom prst="rect">
                <a:avLst/>
              </a:prstGeom>
              <a:solidFill>
                <a:srgbClr val="C5D5E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13" name="矩形 112"/>
              <p:cNvSpPr/>
              <p:nvPr/>
            </p:nvSpPr>
            <p:spPr>
              <a:xfrm>
                <a:off x="2137332" y="5331715"/>
                <a:ext cx="27773" cy="231370"/>
              </a:xfrm>
              <a:prstGeom prst="rect">
                <a:avLst/>
              </a:prstGeom>
              <a:solidFill>
                <a:srgbClr val="C5D5E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12" name="圓角矩形 111"/>
              <p:cNvSpPr/>
              <p:nvPr/>
            </p:nvSpPr>
            <p:spPr>
              <a:xfrm>
                <a:off x="1540209" y="5030043"/>
                <a:ext cx="626242" cy="403630"/>
              </a:xfrm>
              <a:prstGeom prst="roundRect">
                <a:avLst>
                  <a:gd name="adj" fmla="val 6289"/>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16" name="矩形 115"/>
              <p:cNvSpPr/>
              <p:nvPr/>
            </p:nvSpPr>
            <p:spPr>
              <a:xfrm rot="16200000">
                <a:off x="1839360" y="5110011"/>
                <a:ext cx="29093" cy="625089"/>
              </a:xfrm>
              <a:prstGeom prst="rect">
                <a:avLst/>
              </a:prstGeom>
              <a:solidFill>
                <a:srgbClr val="C5D5E9"/>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118" name="群組 117"/>
              <p:cNvGrpSpPr/>
              <p:nvPr/>
            </p:nvGrpSpPr>
            <p:grpSpPr>
              <a:xfrm>
                <a:off x="1701277" y="5108451"/>
                <a:ext cx="271968" cy="246814"/>
                <a:chOff x="609107" y="2377826"/>
                <a:chExt cx="1451330" cy="1317094"/>
              </a:xfrm>
            </p:grpSpPr>
            <p:sp>
              <p:nvSpPr>
                <p:cNvPr id="119" name="平行四邊形 118"/>
                <p:cNvSpPr/>
                <p:nvPr/>
              </p:nvSpPr>
              <p:spPr>
                <a:xfrm>
                  <a:off x="931549" y="2381537"/>
                  <a:ext cx="864096" cy="1313383"/>
                </a:xfrm>
                <a:prstGeom prst="parallelogram">
                  <a:avLst>
                    <a:gd name="adj" fmla="val 47046"/>
                  </a:avLst>
                </a:prstGeom>
                <a:solidFill>
                  <a:schemeClr val="bg1"/>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20" name="平行四邊形 119"/>
                <p:cNvSpPr/>
                <p:nvPr/>
              </p:nvSpPr>
              <p:spPr>
                <a:xfrm rot="17222712" flipV="1">
                  <a:off x="931549" y="2381536"/>
                  <a:ext cx="864096" cy="1313383"/>
                </a:xfrm>
                <a:prstGeom prst="parallelogram">
                  <a:avLst>
                    <a:gd name="adj" fmla="val 47046"/>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21" name="矩形 120"/>
                <p:cNvSpPr/>
                <p:nvPr/>
              </p:nvSpPr>
              <p:spPr>
                <a:xfrm>
                  <a:off x="609107" y="3250810"/>
                  <a:ext cx="1370606" cy="45719"/>
                </a:xfrm>
                <a:prstGeom prst="rect">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22" name="平行四邊形 121"/>
                <p:cNvSpPr/>
                <p:nvPr/>
              </p:nvSpPr>
              <p:spPr>
                <a:xfrm>
                  <a:off x="937556" y="3250810"/>
                  <a:ext cx="610108" cy="439086"/>
                </a:xfrm>
                <a:prstGeom prst="parallelogram">
                  <a:avLst>
                    <a:gd name="adj" fmla="val 31173"/>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23" name="平行四邊形 122"/>
                <p:cNvSpPr/>
                <p:nvPr/>
              </p:nvSpPr>
              <p:spPr>
                <a:xfrm>
                  <a:off x="1175981" y="2377826"/>
                  <a:ext cx="610108" cy="439086"/>
                </a:xfrm>
                <a:prstGeom prst="parallelogram">
                  <a:avLst>
                    <a:gd name="adj" fmla="val 31173"/>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24" name="橢圓 123"/>
                <p:cNvSpPr/>
                <p:nvPr/>
              </p:nvSpPr>
              <p:spPr>
                <a:xfrm rot="20471904">
                  <a:off x="1116920" y="2853260"/>
                  <a:ext cx="481228" cy="352196"/>
                </a:xfrm>
                <a:prstGeom prst="ellipse">
                  <a:avLst/>
                </a:prstGeom>
                <a:solidFill>
                  <a:srgbClr val="CC99FF"/>
                </a:solidFill>
                <a:ln w="9525">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25" name="平行四邊形 40"/>
                <p:cNvSpPr/>
                <p:nvPr/>
              </p:nvSpPr>
              <p:spPr>
                <a:xfrm rot="6461641" flipH="1" flipV="1">
                  <a:off x="1800128" y="3050179"/>
                  <a:ext cx="498062" cy="22557"/>
                </a:xfrm>
                <a:custGeom>
                  <a:avLst/>
                  <a:gdLst>
                    <a:gd name="connsiteX0" fmla="*/ 0 w 421708"/>
                    <a:gd name="connsiteY0" fmla="*/ 55412 h 55412"/>
                    <a:gd name="connsiteX1" fmla="*/ 26069 w 421708"/>
                    <a:gd name="connsiteY1" fmla="*/ 0 h 55412"/>
                    <a:gd name="connsiteX2" fmla="*/ 421708 w 421708"/>
                    <a:gd name="connsiteY2" fmla="*/ 0 h 55412"/>
                    <a:gd name="connsiteX3" fmla="*/ 395639 w 421708"/>
                    <a:gd name="connsiteY3" fmla="*/ 55412 h 55412"/>
                    <a:gd name="connsiteX4" fmla="*/ 0 w 421708"/>
                    <a:gd name="connsiteY4" fmla="*/ 55412 h 55412"/>
                    <a:gd name="connsiteX0" fmla="*/ 0 w 438791"/>
                    <a:gd name="connsiteY0" fmla="*/ 17537 h 55412"/>
                    <a:gd name="connsiteX1" fmla="*/ 43152 w 438791"/>
                    <a:gd name="connsiteY1" fmla="*/ 0 h 55412"/>
                    <a:gd name="connsiteX2" fmla="*/ 438791 w 438791"/>
                    <a:gd name="connsiteY2" fmla="*/ 0 h 55412"/>
                    <a:gd name="connsiteX3" fmla="*/ 412722 w 438791"/>
                    <a:gd name="connsiteY3" fmla="*/ 55412 h 55412"/>
                    <a:gd name="connsiteX4" fmla="*/ 0 w 438791"/>
                    <a:gd name="connsiteY4" fmla="*/ 17537 h 55412"/>
                    <a:gd name="connsiteX0" fmla="*/ 0 w 498062"/>
                    <a:gd name="connsiteY0" fmla="*/ 19783 h 57658"/>
                    <a:gd name="connsiteX1" fmla="*/ 43152 w 498062"/>
                    <a:gd name="connsiteY1" fmla="*/ 2246 h 57658"/>
                    <a:gd name="connsiteX2" fmla="*/ 498062 w 498062"/>
                    <a:gd name="connsiteY2" fmla="*/ 0 h 57658"/>
                    <a:gd name="connsiteX3" fmla="*/ 412722 w 498062"/>
                    <a:gd name="connsiteY3" fmla="*/ 57658 h 57658"/>
                    <a:gd name="connsiteX4" fmla="*/ 0 w 498062"/>
                    <a:gd name="connsiteY4" fmla="*/ 19783 h 57658"/>
                    <a:gd name="connsiteX0" fmla="*/ 0 w 498062"/>
                    <a:gd name="connsiteY0" fmla="*/ 19783 h 22557"/>
                    <a:gd name="connsiteX1" fmla="*/ 43152 w 498062"/>
                    <a:gd name="connsiteY1" fmla="*/ 2246 h 22557"/>
                    <a:gd name="connsiteX2" fmla="*/ 498062 w 498062"/>
                    <a:gd name="connsiteY2" fmla="*/ 0 h 22557"/>
                    <a:gd name="connsiteX3" fmla="*/ 454846 w 498062"/>
                    <a:gd name="connsiteY3" fmla="*/ 22557 h 22557"/>
                    <a:gd name="connsiteX4" fmla="*/ 0 w 498062"/>
                    <a:gd name="connsiteY4" fmla="*/ 19783 h 2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62" h="22557">
                      <a:moveTo>
                        <a:pt x="0" y="19783"/>
                      </a:moveTo>
                      <a:lnTo>
                        <a:pt x="43152" y="2246"/>
                      </a:lnTo>
                      <a:lnTo>
                        <a:pt x="498062" y="0"/>
                      </a:lnTo>
                      <a:lnTo>
                        <a:pt x="454846" y="22557"/>
                      </a:lnTo>
                      <a:lnTo>
                        <a:pt x="0" y="19783"/>
                      </a:lnTo>
                      <a:close/>
                    </a:path>
                  </a:pathLst>
                </a:cu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grpSp>
        <p:nvGrpSpPr>
          <p:cNvPr id="15" name="群組 14"/>
          <p:cNvGrpSpPr/>
          <p:nvPr/>
        </p:nvGrpSpPr>
        <p:grpSpPr>
          <a:xfrm>
            <a:off x="5025803" y="4637710"/>
            <a:ext cx="2930573" cy="886397"/>
            <a:chOff x="5025803" y="4637710"/>
            <a:chExt cx="2930573" cy="886397"/>
          </a:xfrm>
        </p:grpSpPr>
        <p:sp>
          <p:nvSpPr>
            <p:cNvPr id="6" name="矩形 5"/>
            <p:cNvSpPr/>
            <p:nvPr/>
          </p:nvSpPr>
          <p:spPr>
            <a:xfrm>
              <a:off x="6089089" y="4637710"/>
              <a:ext cx="1867287" cy="886397"/>
            </a:xfrm>
            <a:prstGeom prst="rect">
              <a:avLst/>
            </a:prstGeom>
          </p:spPr>
          <p:txBody>
            <a:bodyPr wrap="square">
              <a:spAutoFit/>
            </a:bodyPr>
            <a:lstStyle/>
            <a:p>
              <a:pPr defTabSz="622300" eaLnBrk="1" hangingPunct="1">
                <a:lnSpc>
                  <a:spcPct val="90000"/>
                </a:lnSpc>
                <a:spcAft>
                  <a:spcPct val="35000"/>
                </a:spcAft>
                <a:defRPr/>
              </a:pPr>
              <a:r>
                <a:rPr lang="zh-TW" altLang="en-US" sz="2400" dirty="0">
                  <a:latin typeface="微軟正黑體" panose="020B0604030504040204" pitchFamily="34" charset="-120"/>
                  <a:ea typeface="微軟正黑體" panose="020B0604030504040204" pitchFamily="34" charset="-120"/>
                </a:rPr>
                <a:t>辦理家長</a:t>
              </a:r>
              <a:endParaRPr lang="en-US" altLang="zh-TW" sz="2400" dirty="0">
                <a:latin typeface="微軟正黑體" panose="020B0604030504040204" pitchFamily="34" charset="-120"/>
                <a:ea typeface="微軟正黑體" panose="020B0604030504040204" pitchFamily="34" charset="-120"/>
              </a:endParaRPr>
            </a:p>
            <a:p>
              <a:pPr defTabSz="622300" eaLnBrk="1" hangingPunct="1">
                <a:lnSpc>
                  <a:spcPct val="90000"/>
                </a:lnSpc>
                <a:spcAft>
                  <a:spcPct val="35000"/>
                </a:spcAft>
                <a:defRPr/>
              </a:pPr>
              <a:r>
                <a:rPr lang="zh-TW" altLang="en-US" sz="2400" dirty="0">
                  <a:latin typeface="微軟正黑體" panose="020B0604030504040204" pitchFamily="34" charset="-120"/>
                  <a:ea typeface="微軟正黑體" panose="020B0604030504040204" pitchFamily="34" charset="-120"/>
                </a:rPr>
                <a:t>宣講座談</a:t>
              </a:r>
            </a:p>
          </p:txBody>
        </p:sp>
        <p:grpSp>
          <p:nvGrpSpPr>
            <p:cNvPr id="127" name="群組 126"/>
            <p:cNvGrpSpPr/>
            <p:nvPr/>
          </p:nvGrpSpPr>
          <p:grpSpPr>
            <a:xfrm>
              <a:off x="5025803" y="4789697"/>
              <a:ext cx="889632" cy="573803"/>
              <a:chOff x="5063713" y="5106557"/>
              <a:chExt cx="613943" cy="340690"/>
            </a:xfrm>
            <a:solidFill>
              <a:srgbClr val="EC407A"/>
            </a:solidFill>
          </p:grpSpPr>
          <p:grpSp>
            <p:nvGrpSpPr>
              <p:cNvPr id="79" name="群組 78"/>
              <p:cNvGrpSpPr/>
              <p:nvPr/>
            </p:nvGrpSpPr>
            <p:grpSpPr>
              <a:xfrm>
                <a:off x="5063713" y="5106557"/>
                <a:ext cx="613943" cy="340690"/>
                <a:chOff x="4030065" y="2593699"/>
                <a:chExt cx="2086139" cy="1157644"/>
              </a:xfrm>
              <a:grpFill/>
            </p:grpSpPr>
            <p:sp>
              <p:nvSpPr>
                <p:cNvPr id="2" name="手繪多邊形 1"/>
                <p:cNvSpPr/>
                <p:nvPr/>
              </p:nvSpPr>
              <p:spPr>
                <a:xfrm>
                  <a:off x="4030065" y="2593699"/>
                  <a:ext cx="1392922" cy="1157644"/>
                </a:xfrm>
                <a:custGeom>
                  <a:avLst/>
                  <a:gdLst>
                    <a:gd name="connsiteX0" fmla="*/ 10633 w 797442"/>
                    <a:gd name="connsiteY0" fmla="*/ 63795 h 489098"/>
                    <a:gd name="connsiteX1" fmla="*/ 0 w 797442"/>
                    <a:gd name="connsiteY1" fmla="*/ 435935 h 489098"/>
                    <a:gd name="connsiteX2" fmla="*/ 255182 w 797442"/>
                    <a:gd name="connsiteY2" fmla="*/ 318977 h 489098"/>
                    <a:gd name="connsiteX3" fmla="*/ 797442 w 797442"/>
                    <a:gd name="connsiteY3" fmla="*/ 489098 h 489098"/>
                    <a:gd name="connsiteX4" fmla="*/ 797442 w 797442"/>
                    <a:gd name="connsiteY4" fmla="*/ 0 h 489098"/>
                    <a:gd name="connsiteX5" fmla="*/ 233917 w 797442"/>
                    <a:gd name="connsiteY5" fmla="*/ 170121 h 489098"/>
                    <a:gd name="connsiteX6" fmla="*/ 10633 w 797442"/>
                    <a:gd name="connsiteY6" fmla="*/ 63795 h 489098"/>
                    <a:gd name="connsiteX0" fmla="*/ 10633 w 797442"/>
                    <a:gd name="connsiteY0" fmla="*/ 63795 h 489098"/>
                    <a:gd name="connsiteX1" fmla="*/ 0 w 797442"/>
                    <a:gd name="connsiteY1" fmla="*/ 435935 h 489098"/>
                    <a:gd name="connsiteX2" fmla="*/ 236833 w 797442"/>
                    <a:gd name="connsiteY2" fmla="*/ 309802 h 489098"/>
                    <a:gd name="connsiteX3" fmla="*/ 797442 w 797442"/>
                    <a:gd name="connsiteY3" fmla="*/ 489098 h 489098"/>
                    <a:gd name="connsiteX4" fmla="*/ 797442 w 797442"/>
                    <a:gd name="connsiteY4" fmla="*/ 0 h 489098"/>
                    <a:gd name="connsiteX5" fmla="*/ 233917 w 797442"/>
                    <a:gd name="connsiteY5" fmla="*/ 170121 h 489098"/>
                    <a:gd name="connsiteX6" fmla="*/ 10633 w 797442"/>
                    <a:gd name="connsiteY6" fmla="*/ 63795 h 489098"/>
                    <a:gd name="connsiteX0" fmla="*/ 10633 w 797442"/>
                    <a:gd name="connsiteY0" fmla="*/ 63795 h 489098"/>
                    <a:gd name="connsiteX1" fmla="*/ 0 w 797442"/>
                    <a:gd name="connsiteY1" fmla="*/ 435935 h 489098"/>
                    <a:gd name="connsiteX2" fmla="*/ 236833 w 797442"/>
                    <a:gd name="connsiteY2" fmla="*/ 309802 h 489098"/>
                    <a:gd name="connsiteX3" fmla="*/ 797442 w 797442"/>
                    <a:gd name="connsiteY3" fmla="*/ 489098 h 489098"/>
                    <a:gd name="connsiteX4" fmla="*/ 797442 w 797442"/>
                    <a:gd name="connsiteY4" fmla="*/ 0 h 489098"/>
                    <a:gd name="connsiteX5" fmla="*/ 236975 w 797442"/>
                    <a:gd name="connsiteY5" fmla="*/ 194587 h 489098"/>
                    <a:gd name="connsiteX6" fmla="*/ 10633 w 797442"/>
                    <a:gd name="connsiteY6" fmla="*/ 63795 h 489098"/>
                    <a:gd name="connsiteX0" fmla="*/ 10633 w 797442"/>
                    <a:gd name="connsiteY0" fmla="*/ 115784 h 489098"/>
                    <a:gd name="connsiteX1" fmla="*/ 0 w 797442"/>
                    <a:gd name="connsiteY1" fmla="*/ 435935 h 489098"/>
                    <a:gd name="connsiteX2" fmla="*/ 236833 w 797442"/>
                    <a:gd name="connsiteY2" fmla="*/ 309802 h 489098"/>
                    <a:gd name="connsiteX3" fmla="*/ 797442 w 797442"/>
                    <a:gd name="connsiteY3" fmla="*/ 489098 h 489098"/>
                    <a:gd name="connsiteX4" fmla="*/ 797442 w 797442"/>
                    <a:gd name="connsiteY4" fmla="*/ 0 h 489098"/>
                    <a:gd name="connsiteX5" fmla="*/ 236975 w 797442"/>
                    <a:gd name="connsiteY5" fmla="*/ 194587 h 489098"/>
                    <a:gd name="connsiteX6" fmla="*/ 10633 w 797442"/>
                    <a:gd name="connsiteY6" fmla="*/ 115784 h 489098"/>
                    <a:gd name="connsiteX0" fmla="*/ 0 w 786809"/>
                    <a:gd name="connsiteY0" fmla="*/ 115784 h 489098"/>
                    <a:gd name="connsiteX1" fmla="*/ 4658 w 786809"/>
                    <a:gd name="connsiteY1" fmla="*/ 383946 h 489098"/>
                    <a:gd name="connsiteX2" fmla="*/ 226200 w 786809"/>
                    <a:gd name="connsiteY2" fmla="*/ 309802 h 489098"/>
                    <a:gd name="connsiteX3" fmla="*/ 786809 w 786809"/>
                    <a:gd name="connsiteY3" fmla="*/ 489098 h 489098"/>
                    <a:gd name="connsiteX4" fmla="*/ 786809 w 786809"/>
                    <a:gd name="connsiteY4" fmla="*/ 0 h 489098"/>
                    <a:gd name="connsiteX5" fmla="*/ 226342 w 786809"/>
                    <a:gd name="connsiteY5" fmla="*/ 194587 h 489098"/>
                    <a:gd name="connsiteX6" fmla="*/ 0 w 786809"/>
                    <a:gd name="connsiteY6" fmla="*/ 115784 h 489098"/>
                    <a:gd name="connsiteX0" fmla="*/ 0 w 816711"/>
                    <a:gd name="connsiteY0" fmla="*/ 115784 h 489098"/>
                    <a:gd name="connsiteX1" fmla="*/ 4658 w 816711"/>
                    <a:gd name="connsiteY1" fmla="*/ 383946 h 489098"/>
                    <a:gd name="connsiteX2" fmla="*/ 226200 w 816711"/>
                    <a:gd name="connsiteY2" fmla="*/ 309802 h 489098"/>
                    <a:gd name="connsiteX3" fmla="*/ 786809 w 816711"/>
                    <a:gd name="connsiteY3" fmla="*/ 489098 h 489098"/>
                    <a:gd name="connsiteX4" fmla="*/ 786809 w 816711"/>
                    <a:gd name="connsiteY4" fmla="*/ 0 h 489098"/>
                    <a:gd name="connsiteX5" fmla="*/ 226342 w 816711"/>
                    <a:gd name="connsiteY5" fmla="*/ 194587 h 489098"/>
                    <a:gd name="connsiteX6" fmla="*/ 0 w 816711"/>
                    <a:gd name="connsiteY6" fmla="*/ 115784 h 489098"/>
                    <a:gd name="connsiteX0" fmla="*/ 0 w 825653"/>
                    <a:gd name="connsiteY0" fmla="*/ 115784 h 489098"/>
                    <a:gd name="connsiteX1" fmla="*/ 4658 w 825653"/>
                    <a:gd name="connsiteY1" fmla="*/ 383946 h 489098"/>
                    <a:gd name="connsiteX2" fmla="*/ 226200 w 825653"/>
                    <a:gd name="connsiteY2" fmla="*/ 309802 h 489098"/>
                    <a:gd name="connsiteX3" fmla="*/ 786809 w 825653"/>
                    <a:gd name="connsiteY3" fmla="*/ 489098 h 489098"/>
                    <a:gd name="connsiteX4" fmla="*/ 786809 w 825653"/>
                    <a:gd name="connsiteY4" fmla="*/ 0 h 489098"/>
                    <a:gd name="connsiteX5" fmla="*/ 226342 w 825653"/>
                    <a:gd name="connsiteY5" fmla="*/ 194587 h 489098"/>
                    <a:gd name="connsiteX6" fmla="*/ 0 w 825653"/>
                    <a:gd name="connsiteY6" fmla="*/ 115784 h 489098"/>
                    <a:gd name="connsiteX0" fmla="*/ 4726 w 821205"/>
                    <a:gd name="connsiteY0" fmla="*/ 121901 h 489098"/>
                    <a:gd name="connsiteX1" fmla="*/ 210 w 821205"/>
                    <a:gd name="connsiteY1" fmla="*/ 383946 h 489098"/>
                    <a:gd name="connsiteX2" fmla="*/ 221752 w 821205"/>
                    <a:gd name="connsiteY2" fmla="*/ 309802 h 489098"/>
                    <a:gd name="connsiteX3" fmla="*/ 782361 w 821205"/>
                    <a:gd name="connsiteY3" fmla="*/ 489098 h 489098"/>
                    <a:gd name="connsiteX4" fmla="*/ 782361 w 821205"/>
                    <a:gd name="connsiteY4" fmla="*/ 0 h 489098"/>
                    <a:gd name="connsiteX5" fmla="*/ 221894 w 821205"/>
                    <a:gd name="connsiteY5" fmla="*/ 194587 h 489098"/>
                    <a:gd name="connsiteX6" fmla="*/ 4726 w 821205"/>
                    <a:gd name="connsiteY6" fmla="*/ 121901 h 489098"/>
                    <a:gd name="connsiteX0" fmla="*/ 1785 w 821322"/>
                    <a:gd name="connsiteY0" fmla="*/ 112726 h 489098"/>
                    <a:gd name="connsiteX1" fmla="*/ 327 w 821322"/>
                    <a:gd name="connsiteY1" fmla="*/ 383946 h 489098"/>
                    <a:gd name="connsiteX2" fmla="*/ 221869 w 821322"/>
                    <a:gd name="connsiteY2" fmla="*/ 309802 h 489098"/>
                    <a:gd name="connsiteX3" fmla="*/ 782478 w 821322"/>
                    <a:gd name="connsiteY3" fmla="*/ 489098 h 489098"/>
                    <a:gd name="connsiteX4" fmla="*/ 782478 w 821322"/>
                    <a:gd name="connsiteY4" fmla="*/ 0 h 489098"/>
                    <a:gd name="connsiteX5" fmla="*/ 222011 w 821322"/>
                    <a:gd name="connsiteY5" fmla="*/ 194587 h 489098"/>
                    <a:gd name="connsiteX6" fmla="*/ 1785 w 821322"/>
                    <a:gd name="connsiteY6" fmla="*/ 112726 h 489098"/>
                    <a:gd name="connsiteX0" fmla="*/ 1785 w 851439"/>
                    <a:gd name="connsiteY0" fmla="*/ 112726 h 489098"/>
                    <a:gd name="connsiteX1" fmla="*/ 327 w 851439"/>
                    <a:gd name="connsiteY1" fmla="*/ 383946 h 489098"/>
                    <a:gd name="connsiteX2" fmla="*/ 221869 w 851439"/>
                    <a:gd name="connsiteY2" fmla="*/ 309802 h 489098"/>
                    <a:gd name="connsiteX3" fmla="*/ 782478 w 851439"/>
                    <a:gd name="connsiteY3" fmla="*/ 489098 h 489098"/>
                    <a:gd name="connsiteX4" fmla="*/ 782478 w 851439"/>
                    <a:gd name="connsiteY4" fmla="*/ 0 h 489098"/>
                    <a:gd name="connsiteX5" fmla="*/ 222011 w 851439"/>
                    <a:gd name="connsiteY5" fmla="*/ 194587 h 489098"/>
                    <a:gd name="connsiteX6" fmla="*/ 1785 w 851439"/>
                    <a:gd name="connsiteY6" fmla="*/ 112726 h 489098"/>
                    <a:gd name="connsiteX0" fmla="*/ 1785 w 872857"/>
                    <a:gd name="connsiteY0" fmla="*/ 112726 h 489098"/>
                    <a:gd name="connsiteX1" fmla="*/ 327 w 872857"/>
                    <a:gd name="connsiteY1" fmla="*/ 383946 h 489098"/>
                    <a:gd name="connsiteX2" fmla="*/ 221869 w 872857"/>
                    <a:gd name="connsiteY2" fmla="*/ 309802 h 489098"/>
                    <a:gd name="connsiteX3" fmla="*/ 782478 w 872857"/>
                    <a:gd name="connsiteY3" fmla="*/ 489098 h 489098"/>
                    <a:gd name="connsiteX4" fmla="*/ 782478 w 872857"/>
                    <a:gd name="connsiteY4" fmla="*/ 0 h 489098"/>
                    <a:gd name="connsiteX5" fmla="*/ 222011 w 872857"/>
                    <a:gd name="connsiteY5" fmla="*/ 194587 h 489098"/>
                    <a:gd name="connsiteX6" fmla="*/ 1785 w 872857"/>
                    <a:gd name="connsiteY6" fmla="*/ 112726 h 48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857" h="489098">
                      <a:moveTo>
                        <a:pt x="1785" y="112726"/>
                      </a:moveTo>
                      <a:cubicBezTo>
                        <a:pt x="3338" y="202113"/>
                        <a:pt x="-1226" y="294559"/>
                        <a:pt x="327" y="383946"/>
                      </a:cubicBezTo>
                      <a:lnTo>
                        <a:pt x="221869" y="309802"/>
                      </a:lnTo>
                      <a:lnTo>
                        <a:pt x="782478" y="489098"/>
                      </a:lnTo>
                      <a:cubicBezTo>
                        <a:pt x="885579" y="362490"/>
                        <a:pt x="919221" y="175584"/>
                        <a:pt x="782478" y="0"/>
                      </a:cubicBezTo>
                      <a:lnTo>
                        <a:pt x="222011" y="194587"/>
                      </a:lnTo>
                      <a:lnTo>
                        <a:pt x="1785" y="112726"/>
                      </a:lnTo>
                      <a:close/>
                    </a:path>
                  </a:pathLst>
                </a:cu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76" name="群組 75"/>
                <p:cNvGrpSpPr/>
                <p:nvPr/>
              </p:nvGrpSpPr>
              <p:grpSpPr>
                <a:xfrm>
                  <a:off x="5587665" y="2662091"/>
                  <a:ext cx="528539" cy="1005046"/>
                  <a:chOff x="5587665" y="2662091"/>
                  <a:chExt cx="591737" cy="1005046"/>
                </a:xfrm>
                <a:grpFill/>
              </p:grpSpPr>
              <p:sp>
                <p:nvSpPr>
                  <p:cNvPr id="63" name="圓角矩形 62"/>
                  <p:cNvSpPr/>
                  <p:nvPr/>
                </p:nvSpPr>
                <p:spPr>
                  <a:xfrm rot="16200000">
                    <a:off x="5832938" y="2892869"/>
                    <a:ext cx="144016" cy="548912"/>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14816031">
                    <a:off x="5790113" y="2459643"/>
                    <a:ext cx="144016" cy="548912"/>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rot="6783969" flipV="1">
                    <a:off x="5790114" y="3320673"/>
                    <a:ext cx="144016" cy="548912"/>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
            <p:nvSpPr>
              <p:cNvPr id="126" name="橢圓 125"/>
              <p:cNvSpPr/>
              <p:nvPr/>
            </p:nvSpPr>
            <p:spPr>
              <a:xfrm>
                <a:off x="5367551" y="5126311"/>
                <a:ext cx="99302" cy="291462"/>
              </a:xfrm>
              <a:custGeom>
                <a:avLst/>
                <a:gdLst>
                  <a:gd name="connsiteX0" fmla="*/ 0 w 52291"/>
                  <a:gd name="connsiteY0" fmla="*/ 157473 h 314945"/>
                  <a:gd name="connsiteX1" fmla="*/ 26146 w 52291"/>
                  <a:gd name="connsiteY1" fmla="*/ 0 h 314945"/>
                  <a:gd name="connsiteX2" fmla="*/ 52292 w 52291"/>
                  <a:gd name="connsiteY2" fmla="*/ 157473 h 314945"/>
                  <a:gd name="connsiteX3" fmla="*/ 26146 w 52291"/>
                  <a:gd name="connsiteY3" fmla="*/ 314946 h 314945"/>
                  <a:gd name="connsiteX4" fmla="*/ 0 w 52291"/>
                  <a:gd name="connsiteY4" fmla="*/ 157473 h 314945"/>
                  <a:gd name="connsiteX0" fmla="*/ 0 w 66207"/>
                  <a:gd name="connsiteY0" fmla="*/ 157491 h 314984"/>
                  <a:gd name="connsiteX1" fmla="*/ 26146 w 66207"/>
                  <a:gd name="connsiteY1" fmla="*/ 18 h 314984"/>
                  <a:gd name="connsiteX2" fmla="*/ 66207 w 66207"/>
                  <a:gd name="connsiteY2" fmla="*/ 165443 h 314984"/>
                  <a:gd name="connsiteX3" fmla="*/ 26146 w 66207"/>
                  <a:gd name="connsiteY3" fmla="*/ 314964 h 314984"/>
                  <a:gd name="connsiteX4" fmla="*/ 0 w 66207"/>
                  <a:gd name="connsiteY4" fmla="*/ 157491 h 314984"/>
                  <a:gd name="connsiteX0" fmla="*/ 0 w 78134"/>
                  <a:gd name="connsiteY0" fmla="*/ 159471 h 314967"/>
                  <a:gd name="connsiteX1" fmla="*/ 38073 w 78134"/>
                  <a:gd name="connsiteY1" fmla="*/ 10 h 314967"/>
                  <a:gd name="connsiteX2" fmla="*/ 78134 w 78134"/>
                  <a:gd name="connsiteY2" fmla="*/ 165435 h 314967"/>
                  <a:gd name="connsiteX3" fmla="*/ 38073 w 78134"/>
                  <a:gd name="connsiteY3" fmla="*/ 314956 h 314967"/>
                  <a:gd name="connsiteX4" fmla="*/ 0 w 78134"/>
                  <a:gd name="connsiteY4" fmla="*/ 159471 h 31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34" h="314967">
                    <a:moveTo>
                      <a:pt x="0" y="159471"/>
                    </a:moveTo>
                    <a:cubicBezTo>
                      <a:pt x="0" y="72501"/>
                      <a:pt x="25051" y="-984"/>
                      <a:pt x="38073" y="10"/>
                    </a:cubicBezTo>
                    <a:cubicBezTo>
                      <a:pt x="51095" y="1004"/>
                      <a:pt x="78134" y="78465"/>
                      <a:pt x="78134" y="165435"/>
                    </a:cubicBezTo>
                    <a:cubicBezTo>
                      <a:pt x="78134" y="252405"/>
                      <a:pt x="51095" y="315950"/>
                      <a:pt x="38073" y="314956"/>
                    </a:cubicBezTo>
                    <a:cubicBezTo>
                      <a:pt x="25051" y="313962"/>
                      <a:pt x="0" y="246441"/>
                      <a:pt x="0" y="159471"/>
                    </a:cubicBezTo>
                    <a:close/>
                  </a:path>
                </a:pathLst>
              </a:cu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
        <p:nvSpPr>
          <p:cNvPr id="24" name="投影片編號版面配置區 23"/>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a:p>
        </p:txBody>
      </p:sp>
      <p:sp>
        <p:nvSpPr>
          <p:cNvPr id="75" name="文字方塊 7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4-1-2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8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一、教育部國教署面對新課綱的作為</a:t>
            </a:r>
          </a:p>
        </p:txBody>
      </p:sp>
      <p:cxnSp>
        <p:nvCxnSpPr>
          <p:cNvPr id="81" name="直線接點 80"/>
          <p:cNvCxnSpPr/>
          <p:nvPr/>
        </p:nvCxnSpPr>
        <p:spPr>
          <a:xfrm>
            <a:off x="685086" y="1988840"/>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59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8"/>
          <p:cNvSpPr>
            <a:spLocks noChangeArrowheads="1"/>
          </p:cNvSpPr>
          <p:nvPr/>
        </p:nvSpPr>
        <p:spPr bwMode="auto">
          <a:xfrm>
            <a:off x="656956" y="1295648"/>
            <a:ext cx="7416824" cy="461665"/>
          </a:xfrm>
          <a:prstGeom prst="rect">
            <a:avLst/>
          </a:prstGeom>
          <a:noFill/>
          <a:ln w="9525">
            <a:noFill/>
            <a:miter lim="800000"/>
            <a:headEnd/>
            <a:tailEnd/>
          </a:ln>
        </p:spPr>
        <p:txBody>
          <a:bodyPr wrap="square">
            <a:spAutoFit/>
          </a:bodyPr>
          <a:lstStyle/>
          <a:p>
            <a:pPr defTabSz="1422400">
              <a:spcAft>
                <a:spcPct val="35000"/>
              </a:spcAft>
            </a:pPr>
            <a:r>
              <a:rPr lang="zh-TW" altLang="en-US" sz="2400" dirty="0">
                <a:latin typeface="微軟正黑體" pitchFamily="34" charset="-120"/>
                <a:ea typeface="微軟正黑體" pitchFamily="34" charset="-120"/>
              </a:rPr>
              <a:t>（三）科技領域相關配套措施</a:t>
            </a:r>
          </a:p>
        </p:txBody>
      </p:sp>
      <p:sp>
        <p:nvSpPr>
          <p:cNvPr id="19" name="矩形 18"/>
          <p:cNvSpPr/>
          <p:nvPr/>
        </p:nvSpPr>
        <p:spPr>
          <a:xfrm>
            <a:off x="2770665" y="3138685"/>
            <a:ext cx="3263993" cy="2708434"/>
          </a:xfrm>
          <a:prstGeom prst="rect">
            <a:avLst/>
          </a:prstGeom>
        </p:spPr>
        <p:txBody>
          <a:bodyPr wrap="square">
            <a:spAutoFit/>
          </a:bodyPr>
          <a:lstStyle/>
          <a:p>
            <a:pPr marL="342900" indent="-342900">
              <a:spcAft>
                <a:spcPts val="1200"/>
              </a:spcAft>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補助設置自造教育及科技中心，</a:t>
            </a:r>
            <a:r>
              <a:rPr lang="en-US" altLang="zh-TW" sz="2000" dirty="0">
                <a:latin typeface="微軟正黑體" panose="020B0604030504040204" pitchFamily="34" charset="-120"/>
                <a:ea typeface="微軟正黑體" panose="020B0604030504040204" pitchFamily="34" charset="-120"/>
              </a:rPr>
              <a:t>109</a:t>
            </a:r>
            <a:r>
              <a:rPr lang="zh-TW" altLang="en-US" sz="2000" dirty="0">
                <a:latin typeface="微軟正黑體" panose="020B0604030504040204" pitchFamily="34" charset="-120"/>
                <a:ea typeface="微軟正黑體" panose="020B0604030504040204" pitchFamily="34" charset="-120"/>
              </a:rPr>
              <a:t>學年度已補助設立</a:t>
            </a:r>
            <a:r>
              <a:rPr lang="en-US" altLang="zh-TW" sz="2000" dirty="0">
                <a:latin typeface="微軟正黑體" panose="020B0604030504040204" pitchFamily="34" charset="-120"/>
                <a:ea typeface="微軟正黑體" panose="020B0604030504040204" pitchFamily="34" charset="-120"/>
              </a:rPr>
              <a:t>100</a:t>
            </a:r>
            <a:r>
              <a:rPr lang="zh-TW" altLang="en-US" sz="2000" dirty="0">
                <a:latin typeface="微軟正黑體" panose="020B0604030504040204" pitchFamily="34" charset="-120"/>
                <a:ea typeface="微軟正黑體" panose="020B0604030504040204" pitchFamily="34" charset="-120"/>
              </a:rPr>
              <a:t>所自造教育及科技中心。</a:t>
            </a:r>
            <a:endParaRPr lang="en-US" altLang="zh-TW" sz="2000" dirty="0">
              <a:latin typeface="微軟正黑體" panose="020B0604030504040204" pitchFamily="34" charset="-120"/>
              <a:ea typeface="微軟正黑體" panose="020B0604030504040204" pitchFamily="34" charset="-120"/>
            </a:endParaRPr>
          </a:p>
          <a:p>
            <a:pPr marL="342900" indent="-342900">
              <a:spcAft>
                <a:spcPts val="1200"/>
              </a:spcAft>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設置科技領域中央輔導團，並輔導</a:t>
            </a:r>
            <a:r>
              <a:rPr lang="en-US" altLang="zh-TW" sz="2000" dirty="0">
                <a:latin typeface="微軟正黑體" panose="020B0604030504040204" pitchFamily="34" charset="-120"/>
                <a:ea typeface="微軟正黑體" panose="020B0604030504040204" pitchFamily="34" charset="-120"/>
              </a:rPr>
              <a:t>22</a:t>
            </a:r>
            <a:r>
              <a:rPr lang="zh-TW" altLang="en-US" sz="2000" dirty="0">
                <a:latin typeface="微軟正黑體" panose="020B0604030504040204" pitchFamily="34" charset="-120"/>
                <a:ea typeface="微軟正黑體" panose="020B0604030504040204" pitchFamily="34" charset="-120"/>
              </a:rPr>
              <a:t>縣市政府成立科技領域國教輔導團。</a:t>
            </a:r>
          </a:p>
        </p:txBody>
      </p:sp>
      <p:sp>
        <p:nvSpPr>
          <p:cNvPr id="21" name="矩形 20"/>
          <p:cNvSpPr/>
          <p:nvPr/>
        </p:nvSpPr>
        <p:spPr>
          <a:xfrm>
            <a:off x="6106667" y="3138685"/>
            <a:ext cx="2569789" cy="3016210"/>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zh-TW" sz="2000" dirty="0">
                <a:latin typeface="微軟正黑體" panose="020B0604030504040204" pitchFamily="34" charset="-120"/>
                <a:ea typeface="微軟正黑體" panose="020B0604030504040204" pitchFamily="34" charset="-120"/>
              </a:rPr>
              <a:t>108</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24</a:t>
            </a:r>
            <a:r>
              <a:rPr lang="zh-TW" altLang="en-US" sz="2000" dirty="0">
                <a:latin typeface="微軟正黑體" panose="020B0604030504040204" pitchFamily="34" charset="-120"/>
                <a:ea typeface="微軟正黑體" panose="020B0604030504040204" pitchFamily="34" charset="-120"/>
              </a:rPr>
              <a:t>號教育部臺教授國部字第</a:t>
            </a:r>
            <a:r>
              <a:rPr lang="en-US" altLang="zh-TW" sz="2000" dirty="0">
                <a:latin typeface="微軟正黑體" panose="020B0604030504040204" pitchFamily="34" charset="-120"/>
                <a:ea typeface="微軟正黑體" panose="020B0604030504040204" pitchFamily="34" charset="-120"/>
              </a:rPr>
              <a:t>1080056287B</a:t>
            </a:r>
            <a:r>
              <a:rPr lang="zh-TW" altLang="en-US" sz="2000" dirty="0">
                <a:latin typeface="微軟正黑體" panose="020B0604030504040204" pitchFamily="34" charset="-120"/>
                <a:ea typeface="微軟正黑體" panose="020B0604030504040204" pitchFamily="34" charset="-120"/>
              </a:rPr>
              <a:t>號令修正發布「國民小學及國民中學設施設備基準」。</a:t>
            </a:r>
            <a:endParaRPr lang="en-US" altLang="zh-TW" sz="2000" dirty="0">
              <a:latin typeface="微軟正黑體" panose="020B0604030504040204" pitchFamily="34" charset="-120"/>
              <a:ea typeface="微軟正黑體" panose="020B0604030504040204" pitchFamily="34" charset="-120"/>
            </a:endParaRPr>
          </a:p>
          <a:p>
            <a:pPr marL="342900" indent="-342900">
              <a:spcAft>
                <a:spcPts val="1200"/>
              </a:spcAft>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補助各公立國中</a:t>
            </a:r>
            <a:r>
              <a:rPr lang="zh-TW" altLang="zh-TW" sz="2000" dirty="0">
                <a:latin typeface="微軟正黑體" panose="020B0604030504040204" pitchFamily="34" charset="-120"/>
                <a:ea typeface="微軟正黑體" panose="020B0604030504040204" pitchFamily="34" charset="-120"/>
              </a:rPr>
              <a:t>建置基本設備及擴充設備經費</a:t>
            </a:r>
            <a:endParaRPr lang="zh-TW" altLang="en-US" sz="2000" dirty="0">
              <a:latin typeface="微軟正黑體" panose="020B0604030504040204" pitchFamily="34" charset="-120"/>
              <a:ea typeface="微軟正黑體" panose="020B0604030504040204" pitchFamily="34" charset="-120"/>
            </a:endParaRPr>
          </a:p>
        </p:txBody>
      </p:sp>
      <p:sp>
        <p:nvSpPr>
          <p:cNvPr id="22" name="矩形 21"/>
          <p:cNvSpPr/>
          <p:nvPr/>
        </p:nvSpPr>
        <p:spPr>
          <a:xfrm>
            <a:off x="555542" y="3138685"/>
            <a:ext cx="2104805" cy="3170099"/>
          </a:xfrm>
          <a:prstGeom prst="rect">
            <a:avLst/>
          </a:prstGeom>
        </p:spPr>
        <p:txBody>
          <a:bodyPr wrap="square">
            <a:spAutoFit/>
          </a:bodyPr>
          <a:lstStyle/>
          <a:p>
            <a:pPr marL="342900" indent="-342900">
              <a:spcAft>
                <a:spcPts val="1200"/>
              </a:spcAft>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提高教師員額編制及外加專長教師</a:t>
            </a:r>
            <a:endParaRPr lang="en-US" altLang="zh-TW" sz="2000" dirty="0">
              <a:latin typeface="微軟正黑體" panose="020B0604030504040204" pitchFamily="34" charset="-120"/>
              <a:ea typeface="微軟正黑體" panose="020B0604030504040204" pitchFamily="34" charset="-120"/>
            </a:endParaRPr>
          </a:p>
          <a:p>
            <a:pPr marL="342900" indent="-342900">
              <a:spcAft>
                <a:spcPts val="1200"/>
              </a:spcAft>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控留專任員額改聘科技師資。</a:t>
            </a:r>
          </a:p>
          <a:p>
            <a:pPr marL="342900" indent="-342900">
              <a:spcAft>
                <a:spcPts val="1200"/>
              </a:spcAft>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推動偏遠地區學校教師合聘機制及協同教學機制</a:t>
            </a:r>
          </a:p>
        </p:txBody>
      </p:sp>
      <p:grpSp>
        <p:nvGrpSpPr>
          <p:cNvPr id="8" name="群組 7"/>
          <p:cNvGrpSpPr/>
          <p:nvPr/>
        </p:nvGrpSpPr>
        <p:grpSpPr>
          <a:xfrm>
            <a:off x="418035" y="2204864"/>
            <a:ext cx="2332669" cy="787929"/>
            <a:chOff x="418035" y="2204864"/>
            <a:chExt cx="2332669" cy="787929"/>
          </a:xfrm>
        </p:grpSpPr>
        <p:sp>
          <p:nvSpPr>
            <p:cNvPr id="2" name="矩形 1"/>
            <p:cNvSpPr/>
            <p:nvPr/>
          </p:nvSpPr>
          <p:spPr>
            <a:xfrm>
              <a:off x="1102700" y="2377559"/>
              <a:ext cx="1620957" cy="523220"/>
            </a:xfrm>
            <a:prstGeom prst="rect">
              <a:avLst/>
            </a:prstGeom>
          </p:spPr>
          <p:txBody>
            <a:bodyPr wrap="none">
              <a:spAutoFit/>
            </a:bodyPr>
            <a:lstStyle/>
            <a:p>
              <a:r>
                <a:rPr lang="zh-TW" altLang="en-US" sz="2800" dirty="0">
                  <a:latin typeface="微軟正黑體" panose="020B0604030504040204" pitchFamily="34" charset="-120"/>
                  <a:ea typeface="微軟正黑體" panose="020B0604030504040204" pitchFamily="34" charset="-120"/>
                </a:rPr>
                <a:t>師資盤點</a:t>
              </a:r>
            </a:p>
          </p:txBody>
        </p:sp>
        <p:sp>
          <p:nvSpPr>
            <p:cNvPr id="94" name="流程圖: 接點 93"/>
            <p:cNvSpPr/>
            <p:nvPr/>
          </p:nvSpPr>
          <p:spPr>
            <a:xfrm>
              <a:off x="938224" y="2351642"/>
              <a:ext cx="98915" cy="98915"/>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圓角矩形 94"/>
            <p:cNvSpPr/>
            <p:nvPr/>
          </p:nvSpPr>
          <p:spPr>
            <a:xfrm>
              <a:off x="938224" y="2461910"/>
              <a:ext cx="118719" cy="180559"/>
            </a:xfrm>
            <a:prstGeom prst="roundRect">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圓角矩形 95"/>
            <p:cNvSpPr/>
            <p:nvPr/>
          </p:nvSpPr>
          <p:spPr>
            <a:xfrm>
              <a:off x="1005195"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圓角矩形 96"/>
            <p:cNvSpPr/>
            <p:nvPr/>
          </p:nvSpPr>
          <p:spPr>
            <a:xfrm>
              <a:off x="939764" y="2599715"/>
              <a:ext cx="51748" cy="266310"/>
            </a:xfrm>
            <a:prstGeom prst="roundRect">
              <a:avLst>
                <a:gd name="adj" fmla="val 50000"/>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圓角矩形 8"/>
            <p:cNvSpPr/>
            <p:nvPr/>
          </p:nvSpPr>
          <p:spPr>
            <a:xfrm rot="21349714">
              <a:off x="1038553" y="2463818"/>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99" name="群組 98"/>
            <p:cNvGrpSpPr/>
            <p:nvPr/>
          </p:nvGrpSpPr>
          <p:grpSpPr>
            <a:xfrm>
              <a:off x="798891" y="2464433"/>
              <a:ext cx="168176" cy="47878"/>
              <a:chOff x="723609" y="2530960"/>
              <a:chExt cx="1591573" cy="453107"/>
            </a:xfrm>
            <a:solidFill>
              <a:srgbClr val="1E88E5"/>
            </a:solidFill>
          </p:grpSpPr>
          <p:sp>
            <p:nvSpPr>
              <p:cNvPr id="100" name="圓角矩形 9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圓角矩形 10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 name="群組 5"/>
            <p:cNvGrpSpPr/>
            <p:nvPr/>
          </p:nvGrpSpPr>
          <p:grpSpPr>
            <a:xfrm>
              <a:off x="572220" y="2350756"/>
              <a:ext cx="305929" cy="514383"/>
              <a:chOff x="572220" y="2350756"/>
              <a:chExt cx="305929" cy="514383"/>
            </a:xfrm>
            <a:solidFill>
              <a:srgbClr val="D41B5F"/>
            </a:solidFill>
          </p:grpSpPr>
          <p:sp>
            <p:nvSpPr>
              <p:cNvPr id="86" name="流程圖: 接點 85"/>
              <p:cNvSpPr/>
              <p:nvPr/>
            </p:nvSpPr>
            <p:spPr>
              <a:xfrm flipH="1">
                <a:off x="639901" y="2350756"/>
                <a:ext cx="98915" cy="9891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圓角矩形 86"/>
              <p:cNvSpPr/>
              <p:nvPr/>
            </p:nvSpPr>
            <p:spPr>
              <a:xfrm flipH="1">
                <a:off x="620096" y="2461024"/>
                <a:ext cx="118719" cy="180559"/>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圓角矩形 87"/>
              <p:cNvSpPr/>
              <p:nvPr/>
            </p:nvSpPr>
            <p:spPr>
              <a:xfrm flipH="1">
                <a:off x="620096"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685527" y="2598829"/>
                <a:ext cx="51748" cy="26631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圓角矩形 8"/>
              <p:cNvSpPr/>
              <p:nvPr/>
            </p:nvSpPr>
            <p:spPr>
              <a:xfrm rot="250286" flipH="1">
                <a:off x="572220" y="2462932"/>
                <a:ext cx="66267" cy="20817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91" name="群組 90"/>
              <p:cNvGrpSpPr/>
              <p:nvPr/>
            </p:nvGrpSpPr>
            <p:grpSpPr>
              <a:xfrm flipH="1">
                <a:off x="709973" y="2463547"/>
                <a:ext cx="168176" cy="47878"/>
                <a:chOff x="723609" y="2530960"/>
                <a:chExt cx="1591573" cy="453107"/>
              </a:xfrm>
              <a:grpFill/>
            </p:grpSpPr>
            <p:sp>
              <p:nvSpPr>
                <p:cNvPr id="92" name="圓角矩形 91"/>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圓角矩形 92"/>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 name="圓角矩形 2"/>
            <p:cNvSpPr/>
            <p:nvPr/>
          </p:nvSpPr>
          <p:spPr>
            <a:xfrm>
              <a:off x="418035" y="2204864"/>
              <a:ext cx="2332669" cy="787929"/>
            </a:xfrm>
            <a:prstGeom prst="roundRect">
              <a:avLst/>
            </a:prstGeom>
            <a:no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 name="群組 3"/>
          <p:cNvGrpSpPr/>
          <p:nvPr/>
        </p:nvGrpSpPr>
        <p:grpSpPr>
          <a:xfrm>
            <a:off x="3341950" y="2210840"/>
            <a:ext cx="2332669" cy="787929"/>
            <a:chOff x="3319451" y="2496996"/>
            <a:chExt cx="2332669" cy="787929"/>
          </a:xfrm>
        </p:grpSpPr>
        <p:sp>
          <p:nvSpPr>
            <p:cNvPr id="18" name="矩形 17"/>
            <p:cNvSpPr/>
            <p:nvPr/>
          </p:nvSpPr>
          <p:spPr>
            <a:xfrm>
              <a:off x="3932810" y="2663715"/>
              <a:ext cx="1620957" cy="523220"/>
            </a:xfrm>
            <a:prstGeom prst="rect">
              <a:avLst/>
            </a:prstGeom>
          </p:spPr>
          <p:txBody>
            <a:bodyPr wrap="none">
              <a:spAutoFit/>
            </a:bodyPr>
            <a:lstStyle/>
            <a:p>
              <a:r>
                <a:rPr lang="zh-TW" altLang="en-US" sz="2800" dirty="0">
                  <a:latin typeface="微軟正黑體" panose="020B0604030504040204" pitchFamily="34" charset="-120"/>
                  <a:ea typeface="微軟正黑體" panose="020B0604030504040204" pitchFamily="34" charset="-120"/>
                </a:rPr>
                <a:t>專業支持</a:t>
              </a:r>
            </a:p>
          </p:txBody>
        </p:sp>
        <p:grpSp>
          <p:nvGrpSpPr>
            <p:cNvPr id="82" name="群組 81"/>
            <p:cNvGrpSpPr/>
            <p:nvPr/>
          </p:nvGrpSpPr>
          <p:grpSpPr>
            <a:xfrm>
              <a:off x="3608566" y="2650189"/>
              <a:ext cx="217009" cy="474814"/>
              <a:chOff x="-2988840" y="3140968"/>
              <a:chExt cx="1008112" cy="1656185"/>
            </a:xfrm>
          </p:grpSpPr>
          <p:grpSp>
            <p:nvGrpSpPr>
              <p:cNvPr id="78" name="群組 77"/>
              <p:cNvGrpSpPr/>
              <p:nvPr/>
            </p:nvGrpSpPr>
            <p:grpSpPr>
              <a:xfrm>
                <a:off x="-2988840" y="3140968"/>
                <a:ext cx="1008112" cy="1656185"/>
                <a:chOff x="-2916832" y="3140968"/>
                <a:chExt cx="1008112" cy="1656185"/>
              </a:xfrm>
            </p:grpSpPr>
            <p:sp>
              <p:nvSpPr>
                <p:cNvPr id="76" name="圓角化同側角落矩形 75"/>
                <p:cNvSpPr/>
                <p:nvPr/>
              </p:nvSpPr>
              <p:spPr>
                <a:xfrm>
                  <a:off x="-2916832" y="3356995"/>
                  <a:ext cx="1008112" cy="1440158"/>
                </a:xfrm>
                <a:prstGeom prst="round2SameRect">
                  <a:avLst>
                    <a:gd name="adj1" fmla="val 8436"/>
                    <a:gd name="adj2" fmla="val 0"/>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化同側角落矩形 76"/>
                <p:cNvSpPr/>
                <p:nvPr/>
              </p:nvSpPr>
              <p:spPr>
                <a:xfrm>
                  <a:off x="-2738195" y="3140968"/>
                  <a:ext cx="638708" cy="344758"/>
                </a:xfrm>
                <a:prstGeom prst="round2SameRect">
                  <a:avLst/>
                </a:prstGeom>
                <a:solidFill>
                  <a:srgbClr val="7B1FA2"/>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9" name="矩形 78"/>
              <p:cNvSpPr/>
              <p:nvPr/>
            </p:nvSpPr>
            <p:spPr>
              <a:xfrm>
                <a:off x="-2806723" y="3573014"/>
                <a:ext cx="638708" cy="216023"/>
              </a:xfrm>
              <a:prstGeom prst="rect">
                <a:avLst/>
              </a:prstGeom>
              <a:solidFill>
                <a:srgbClr val="FF99FF"/>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矩形 79"/>
              <p:cNvSpPr/>
              <p:nvPr/>
            </p:nvSpPr>
            <p:spPr>
              <a:xfrm>
                <a:off x="-2806723" y="3928742"/>
                <a:ext cx="638708" cy="216023"/>
              </a:xfrm>
              <a:prstGeom prst="rect">
                <a:avLst/>
              </a:prstGeom>
              <a:solidFill>
                <a:srgbClr val="FFFF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1" name="矩形 80"/>
              <p:cNvSpPr/>
              <p:nvPr/>
            </p:nvSpPr>
            <p:spPr>
              <a:xfrm>
                <a:off x="-2806723" y="4313783"/>
                <a:ext cx="638708" cy="216023"/>
              </a:xfrm>
              <a:prstGeom prst="rect">
                <a:avLst/>
              </a:prstGeom>
              <a:solidFill>
                <a:srgbClr val="00B0F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50" name="圓角矩形 49"/>
            <p:cNvSpPr/>
            <p:nvPr/>
          </p:nvSpPr>
          <p:spPr>
            <a:xfrm>
              <a:off x="3319451" y="2496996"/>
              <a:ext cx="2332669" cy="787929"/>
            </a:xfrm>
            <a:prstGeom prst="roundRect">
              <a:avLst/>
            </a:prstGeom>
            <a:no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 name="群組 8"/>
          <p:cNvGrpSpPr/>
          <p:nvPr/>
        </p:nvGrpSpPr>
        <p:grpSpPr>
          <a:xfrm>
            <a:off x="6282044" y="2211314"/>
            <a:ext cx="2332669" cy="787929"/>
            <a:chOff x="6282044" y="2211314"/>
            <a:chExt cx="2332669" cy="787929"/>
          </a:xfrm>
        </p:grpSpPr>
        <p:sp>
          <p:nvSpPr>
            <p:cNvPr id="20" name="矩形 19"/>
            <p:cNvSpPr/>
            <p:nvPr/>
          </p:nvSpPr>
          <p:spPr>
            <a:xfrm>
              <a:off x="6870154" y="2377559"/>
              <a:ext cx="1620957" cy="523220"/>
            </a:xfrm>
            <a:prstGeom prst="rect">
              <a:avLst/>
            </a:prstGeom>
          </p:spPr>
          <p:txBody>
            <a:bodyPr wrap="none">
              <a:spAutoFit/>
            </a:bodyPr>
            <a:lstStyle/>
            <a:p>
              <a:r>
                <a:rPr lang="zh-TW" altLang="en-US" sz="2800">
                  <a:latin typeface="微軟正黑體" panose="020B0604030504040204" pitchFamily="34" charset="-120"/>
                  <a:ea typeface="微軟正黑體" panose="020B0604030504040204" pitchFamily="34" charset="-120"/>
                </a:rPr>
                <a:t>設備基準</a:t>
              </a:r>
            </a:p>
          </p:txBody>
        </p:sp>
        <p:grpSp>
          <p:nvGrpSpPr>
            <p:cNvPr id="105" name="群組 104"/>
            <p:cNvGrpSpPr/>
            <p:nvPr/>
          </p:nvGrpSpPr>
          <p:grpSpPr>
            <a:xfrm>
              <a:off x="6413718" y="2395220"/>
              <a:ext cx="432048" cy="472869"/>
              <a:chOff x="6156176" y="2555465"/>
              <a:chExt cx="756579" cy="828062"/>
            </a:xfrm>
          </p:grpSpPr>
          <p:sp>
            <p:nvSpPr>
              <p:cNvPr id="102" name="等腰三角形 101"/>
              <p:cNvSpPr/>
              <p:nvPr/>
            </p:nvSpPr>
            <p:spPr>
              <a:xfrm>
                <a:off x="6326258" y="2555465"/>
                <a:ext cx="439991" cy="379303"/>
              </a:xfrm>
              <a:prstGeom prst="triangle">
                <a:avLst/>
              </a:prstGeom>
              <a:solidFill>
                <a:srgbClr val="FF99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3" name="矩形 102"/>
              <p:cNvSpPr/>
              <p:nvPr/>
            </p:nvSpPr>
            <p:spPr>
              <a:xfrm>
                <a:off x="6588224" y="3044484"/>
                <a:ext cx="324531" cy="324531"/>
              </a:xfrm>
              <a:prstGeom prst="rect">
                <a:avLst/>
              </a:prstGeom>
              <a:solidFill>
                <a:srgbClr val="00B0F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4" name="橢圓 103"/>
              <p:cNvSpPr/>
              <p:nvPr/>
            </p:nvSpPr>
            <p:spPr>
              <a:xfrm>
                <a:off x="6156176" y="3009465"/>
                <a:ext cx="374062" cy="374062"/>
              </a:xfrm>
              <a:prstGeom prst="ellipse">
                <a:avLst/>
              </a:prstGeom>
              <a:solidFill>
                <a:srgbClr val="FF98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51" name="圓角矩形 50"/>
            <p:cNvSpPr/>
            <p:nvPr/>
          </p:nvSpPr>
          <p:spPr>
            <a:xfrm>
              <a:off x="6282044" y="2211314"/>
              <a:ext cx="2332669" cy="787929"/>
            </a:xfrm>
            <a:prstGeom prst="roundRect">
              <a:avLst/>
            </a:prstGeom>
            <a:noFill/>
            <a:ln>
              <a:solidFill>
                <a:srgbClr val="1976D2"/>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36</a:t>
            </a:fld>
            <a:endParaRPr lang="zh-TW" altLang="en-US"/>
          </a:p>
        </p:txBody>
      </p:sp>
      <p:sp>
        <p:nvSpPr>
          <p:cNvPr id="56" name="文字方塊 5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4-1-3</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一、教育部國教署面對新課綱的作為</a:t>
            </a:r>
          </a:p>
        </p:txBody>
      </p:sp>
    </p:spTree>
    <p:extLst>
      <p:ext uri="{BB962C8B-B14F-4D97-AF65-F5344CB8AC3E}">
        <p14:creationId xmlns:p14="http://schemas.microsoft.com/office/powerpoint/2010/main" val="22120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37</a:t>
            </a:fld>
            <a:endParaRPr lang="zh-TW" altLang="en-US"/>
          </a:p>
        </p:txBody>
      </p:sp>
      <p:sp>
        <p:nvSpPr>
          <p:cNvPr id="29" name="文字方塊 28"/>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4-2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0" name="標題 2"/>
          <p:cNvSpPr txBox="1">
            <a:spLocks/>
          </p:cNvSpPr>
          <p:nvPr/>
        </p:nvSpPr>
        <p:spPr bwMode="auto">
          <a:xfrm>
            <a:off x="259278" y="450192"/>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spcAft>
                <a:spcPts val="600"/>
              </a:spcAft>
              <a:defRPr/>
            </a:pPr>
            <a:r>
              <a:rPr kumimoji="0" lang="zh-TW" altLang="en-US" sz="3600" b="1" dirty="0">
                <a:solidFill>
                  <a:schemeClr val="bg1"/>
                </a:solidFill>
                <a:cs typeface="Times New Roman" pitchFamily="18" charset="0"/>
              </a:rPr>
              <a:t>二、</a:t>
            </a:r>
            <a:r>
              <a:rPr lang="zh-TW" altLang="en-US" sz="3600" b="1" dirty="0">
                <a:solidFill>
                  <a:schemeClr val="bg1"/>
                </a:solidFill>
              </a:rPr>
              <a:t>地方政府面對新課綱的因應與準備</a:t>
            </a:r>
          </a:p>
          <a:p>
            <a:pPr algn="l" eaLnBrk="1" hangingPunct="1"/>
            <a:endParaRPr kumimoji="0" lang="zh-TW" altLang="en-US" sz="2800" b="1" dirty="0">
              <a:solidFill>
                <a:schemeClr val="bg1"/>
              </a:solidFill>
              <a:cs typeface="Times New Roman" pitchFamily="18" charset="0"/>
            </a:endParaRPr>
          </a:p>
        </p:txBody>
      </p:sp>
      <p:sp>
        <p:nvSpPr>
          <p:cNvPr id="6" name="手繪多邊形 5"/>
          <p:cNvSpPr/>
          <p:nvPr/>
        </p:nvSpPr>
        <p:spPr>
          <a:xfrm>
            <a:off x="1772545" y="1740024"/>
            <a:ext cx="2211082" cy="2541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95680" tIns="326199" rIns="295681" bIns="326198" numCol="1" spcCol="1270" anchor="ctr" anchorCtr="0">
            <a:noAutofit/>
          </a:bodyPr>
          <a:lstStyle/>
          <a:p>
            <a:pPr algn="ctr" eaLnBrk="1" hangingPunct="1">
              <a:spcAft>
                <a:spcPts val="1800"/>
              </a:spcAft>
              <a:defRPr/>
            </a:pPr>
            <a:r>
              <a:rPr lang="zh-TW" altLang="en-US" sz="2400" dirty="0">
                <a:solidFill>
                  <a:schemeClr val="bg1"/>
                </a:solidFill>
                <a:latin typeface="微軟正黑體" panose="020B0604030504040204" pitchFamily="34" charset="-120"/>
                <a:ea typeface="微軟正黑體" panose="020B0604030504040204" pitchFamily="34" charset="-120"/>
              </a:rPr>
              <a:t>因應新課綱之配套提出準備規劃</a:t>
            </a:r>
            <a:endParaRPr lang="en-US" altLang="zh-TW" sz="2400" dirty="0">
              <a:solidFill>
                <a:schemeClr val="bg1"/>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092702" y="2174255"/>
            <a:ext cx="1959042" cy="1053247"/>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zh-TW" altLang="en-US" sz="2000" kern="1200"/>
          </a:p>
        </p:txBody>
      </p:sp>
      <p:sp>
        <p:nvSpPr>
          <p:cNvPr id="8" name="手繪多邊形 7"/>
          <p:cNvSpPr/>
          <p:nvPr/>
        </p:nvSpPr>
        <p:spPr>
          <a:xfrm>
            <a:off x="593384" y="3833517"/>
            <a:ext cx="2211082" cy="2541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204240" tIns="234759" rIns="204241" bIns="234758" numCol="1" spcCol="1270" anchor="ctr" anchorCtr="0">
            <a:noAutofit/>
          </a:bodyPr>
          <a:lstStyle/>
          <a:p>
            <a:pPr algn="ctr">
              <a:spcAft>
                <a:spcPts val="1800"/>
              </a:spcAft>
            </a:pPr>
            <a:r>
              <a:rPr lang="zh-TW" altLang="en-US" sz="2400" dirty="0">
                <a:solidFill>
                  <a:schemeClr val="bg1"/>
                </a:solidFill>
                <a:latin typeface="微軟正黑體" panose="020B0604030504040204" pitchFamily="34" charset="-120"/>
                <a:ea typeface="微軟正黑體" panose="020B0604030504040204" pitchFamily="34" charset="-120"/>
              </a:rPr>
              <a:t>鼓勵教師多元教學及適性評量</a:t>
            </a:r>
            <a:endParaRPr lang="en-US" altLang="zh-TW" sz="2400" dirty="0">
              <a:solidFill>
                <a:schemeClr val="bg1"/>
              </a:solidFill>
              <a:latin typeface="微軟正黑體" panose="020B0604030504040204" pitchFamily="34" charset="-120"/>
              <a:ea typeface="微軟正黑體" panose="020B0604030504040204" pitchFamily="34" charset="-120"/>
            </a:endParaRPr>
          </a:p>
        </p:txBody>
      </p:sp>
      <p:sp>
        <p:nvSpPr>
          <p:cNvPr id="9" name="手繪多邊形 8"/>
          <p:cNvSpPr/>
          <p:nvPr/>
        </p:nvSpPr>
        <p:spPr>
          <a:xfrm>
            <a:off x="2962472" y="3835251"/>
            <a:ext cx="2211082" cy="2541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95680" tIns="326199" rIns="295681" bIns="326198" numCol="1" spcCol="1270" anchor="ctr" anchorCtr="0">
            <a:noAutofit/>
          </a:bodyPr>
          <a:lstStyle/>
          <a:p>
            <a:pPr algn="ctr">
              <a:spcAft>
                <a:spcPts val="1800"/>
              </a:spcAft>
            </a:pPr>
            <a:r>
              <a:rPr lang="zh-TW" altLang="en-US" sz="2400" dirty="0">
                <a:solidFill>
                  <a:schemeClr val="bg1"/>
                </a:solidFill>
                <a:latin typeface="微軟正黑體" panose="020B0604030504040204" pitchFamily="34" charset="-120"/>
                <a:ea typeface="微軟正黑體" panose="020B0604030504040204" pitchFamily="34" charset="-120"/>
              </a:rPr>
              <a:t>盤點各級學校師資現況與員額調控</a:t>
            </a:r>
            <a:endParaRPr lang="en-US" altLang="zh-TW" sz="2400" dirty="0">
              <a:solidFill>
                <a:schemeClr val="bg1"/>
              </a:solidFill>
              <a:latin typeface="微軟正黑體" panose="020B0604030504040204" pitchFamily="34" charset="-120"/>
              <a:ea typeface="微軟正黑體" panose="020B0604030504040204" pitchFamily="34" charset="-120"/>
            </a:endParaRPr>
          </a:p>
        </p:txBody>
      </p:sp>
      <p:sp>
        <p:nvSpPr>
          <p:cNvPr id="11" name="手繪多邊形 10"/>
          <p:cNvSpPr/>
          <p:nvPr/>
        </p:nvSpPr>
        <p:spPr>
          <a:xfrm>
            <a:off x="4121102" y="1769036"/>
            <a:ext cx="2211082" cy="2541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204240" tIns="234759" rIns="204241" bIns="234758" numCol="1" spcCol="1270" anchor="ctr" anchorCtr="0">
            <a:noAutofit/>
          </a:bodyPr>
          <a:lstStyle/>
          <a:p>
            <a:pPr algn="ctr" eaLnBrk="1" hangingPunct="1">
              <a:spcAft>
                <a:spcPts val="1800"/>
              </a:spcAft>
              <a:defRPr/>
            </a:pPr>
            <a:r>
              <a:rPr lang="zh-TW" altLang="en-US" sz="2400" dirty="0">
                <a:solidFill>
                  <a:schemeClr val="bg1"/>
                </a:solidFill>
                <a:latin typeface="微軟正黑體" panose="020B0604030504040204" pitchFamily="34" charset="-120"/>
                <a:ea typeface="微軟正黑體" panose="020B0604030504040204" pitchFamily="34" charset="-120"/>
              </a:rPr>
              <a:t>借重前導學校的經驗及案例</a:t>
            </a:r>
            <a:endParaRPr lang="en-US" altLang="zh-TW" sz="2400" dirty="0">
              <a:solidFill>
                <a:schemeClr val="bg1"/>
              </a:solidFill>
              <a:latin typeface="微軟正黑體" panose="020B0604030504040204" pitchFamily="34" charset="-120"/>
              <a:ea typeface="微軟正黑體" panose="020B0604030504040204" pitchFamily="34" charset="-120"/>
            </a:endParaRPr>
          </a:p>
        </p:txBody>
      </p:sp>
      <p:sp>
        <p:nvSpPr>
          <p:cNvPr id="12" name="手繪多邊形 11"/>
          <p:cNvSpPr/>
          <p:nvPr/>
        </p:nvSpPr>
        <p:spPr>
          <a:xfrm>
            <a:off x="5275363" y="3833517"/>
            <a:ext cx="2211082" cy="2541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3">
            <a:schemeClr val="lt1"/>
          </a:lnRef>
          <a:fillRef idx="1">
            <a:schemeClr val="accent4"/>
          </a:fillRef>
          <a:effectRef idx="1">
            <a:schemeClr val="accent4"/>
          </a:effectRef>
          <a:fontRef idx="minor">
            <a:schemeClr val="lt1"/>
          </a:fontRef>
        </p:style>
        <p:txBody>
          <a:bodyPr spcFirstLastPara="0" vert="horz" wrap="square" lIns="295680" tIns="326199" rIns="295681" bIns="326198" numCol="1" spcCol="1270" anchor="ctr" anchorCtr="0">
            <a:noAutofit/>
          </a:bodyPr>
          <a:lstStyle/>
          <a:p>
            <a:pPr algn="ctr">
              <a:spcAft>
                <a:spcPts val="1800"/>
              </a:spcAft>
            </a:pPr>
            <a:r>
              <a:rPr lang="zh-TW" altLang="en-US" sz="2400" dirty="0">
                <a:solidFill>
                  <a:schemeClr val="bg1"/>
                </a:solidFill>
                <a:latin typeface="微軟正黑體" panose="020B0604030504040204" pitchFamily="34" charset="-120"/>
                <a:ea typeface="微軟正黑體" panose="020B0604030504040204" pitchFamily="34" charset="-120"/>
              </a:rPr>
              <a:t>充實校園學習場所，掌握教學資源</a:t>
            </a:r>
          </a:p>
        </p:txBody>
      </p:sp>
      <p:sp>
        <p:nvSpPr>
          <p:cNvPr id="14" name="手繪多邊形 13"/>
          <p:cNvSpPr/>
          <p:nvPr/>
        </p:nvSpPr>
        <p:spPr>
          <a:xfrm>
            <a:off x="6425433" y="1769036"/>
            <a:ext cx="2211082" cy="2541472"/>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4240" tIns="234759" rIns="204241" bIns="234758" numCol="1" spcCol="1270" anchor="ctr" anchorCtr="0">
            <a:noAutofit/>
          </a:bodyPr>
          <a:lstStyle/>
          <a:p>
            <a:pPr eaLnBrk="1" hangingPunct="1">
              <a:spcAft>
                <a:spcPts val="1800"/>
              </a:spcAft>
              <a:defRPr/>
            </a:pPr>
            <a:r>
              <a:rPr lang="zh-TW" altLang="en-US" sz="2000" dirty="0">
                <a:solidFill>
                  <a:schemeClr val="bg1"/>
                </a:solidFill>
                <a:latin typeface="微軟正黑體" panose="020B0604030504040204" pitchFamily="34" charset="-120"/>
                <a:ea typeface="微軟正黑體" panose="020B0604030504040204" pitchFamily="34" charset="-120"/>
              </a:rPr>
              <a:t>提供學校、教師及家長了解新課綱的核心理念和實踐之機會</a:t>
            </a:r>
            <a:endParaRPr lang="en-US" altLang="zh-TW" sz="2000" dirty="0">
              <a:solidFill>
                <a:schemeClr val="bg1"/>
              </a:solidFill>
              <a:latin typeface="微軟正黑體" panose="020B0604030504040204" pitchFamily="34" charset="-120"/>
              <a:ea typeface="微軟正黑體" panose="020B0604030504040204" pitchFamily="34" charset="-120"/>
            </a:endParaRPr>
          </a:p>
        </p:txBody>
      </p:sp>
      <p:sp>
        <p:nvSpPr>
          <p:cNvPr id="31" name="圓角矩形圖說文字 30"/>
          <p:cNvSpPr/>
          <p:nvPr/>
        </p:nvSpPr>
        <p:spPr>
          <a:xfrm>
            <a:off x="2629828" y="3681710"/>
            <a:ext cx="474830" cy="276962"/>
          </a:xfrm>
          <a:prstGeom prst="wedgeRoundRectCallout">
            <a:avLst>
              <a:gd name="adj1" fmla="val -20833"/>
              <a:gd name="adj2" fmla="val 73574"/>
              <a:gd name="adj3" fmla="val 16667"/>
            </a:avLst>
          </a:prstGeom>
          <a:solidFill>
            <a:srgbClr val="81C784"/>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2" name="燕尾形向右箭號 31"/>
          <p:cNvSpPr/>
          <p:nvPr/>
        </p:nvSpPr>
        <p:spPr>
          <a:xfrm>
            <a:off x="5019406" y="3679693"/>
            <a:ext cx="452078" cy="380098"/>
          </a:xfrm>
          <a:prstGeom prst="notchedRightArrow">
            <a:avLst>
              <a:gd name="adj1" fmla="val 58993"/>
              <a:gd name="adj2" fmla="val 50000"/>
            </a:avLst>
          </a:prstGeom>
          <a:solidFill>
            <a:srgbClr val="FB8C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34" name="群組 33"/>
          <p:cNvGrpSpPr/>
          <p:nvPr/>
        </p:nvGrpSpPr>
        <p:grpSpPr>
          <a:xfrm>
            <a:off x="7329602" y="3679693"/>
            <a:ext cx="421556" cy="407838"/>
            <a:chOff x="10843417" y="2591943"/>
            <a:chExt cx="3443021" cy="3330982"/>
          </a:xfrm>
          <a:solidFill>
            <a:srgbClr val="FFFF00"/>
          </a:solidFill>
        </p:grpSpPr>
        <p:grpSp>
          <p:nvGrpSpPr>
            <p:cNvPr id="35" name="群組 34"/>
            <p:cNvGrpSpPr/>
            <p:nvPr/>
          </p:nvGrpSpPr>
          <p:grpSpPr>
            <a:xfrm>
              <a:off x="12308741" y="2597672"/>
              <a:ext cx="1977697" cy="3325253"/>
              <a:chOff x="3457972" y="1196752"/>
              <a:chExt cx="2895227" cy="4867968"/>
            </a:xfrm>
            <a:grpFill/>
          </p:grpSpPr>
          <p:sp>
            <p:nvSpPr>
              <p:cNvPr id="47" name="流程圖: 接點 46"/>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9" name="圓角矩形 48"/>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0" name="圓角矩形 49"/>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1"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52" name="群組 51"/>
              <p:cNvGrpSpPr/>
              <p:nvPr/>
            </p:nvGrpSpPr>
            <p:grpSpPr>
              <a:xfrm>
                <a:off x="3457972" y="2264172"/>
                <a:ext cx="1591573" cy="453107"/>
                <a:chOff x="723609" y="2530960"/>
                <a:chExt cx="1591573" cy="453107"/>
              </a:xfrm>
              <a:grpFill/>
            </p:grpSpPr>
            <p:sp>
              <p:nvSpPr>
                <p:cNvPr id="53" name="圓角矩形 52"/>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圓角矩形 53"/>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36" name="群組 35"/>
            <p:cNvGrpSpPr/>
            <p:nvPr/>
          </p:nvGrpSpPr>
          <p:grpSpPr>
            <a:xfrm flipH="1">
              <a:off x="10843417" y="2591943"/>
              <a:ext cx="1977697" cy="3325253"/>
              <a:chOff x="3457972" y="1196752"/>
              <a:chExt cx="2895227" cy="4867968"/>
            </a:xfrm>
            <a:grp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grpSp>
        <p:nvGrpSpPr>
          <p:cNvPr id="55" name="群組 54"/>
          <p:cNvGrpSpPr/>
          <p:nvPr/>
        </p:nvGrpSpPr>
        <p:grpSpPr>
          <a:xfrm>
            <a:off x="1530250" y="5756775"/>
            <a:ext cx="337349" cy="341129"/>
            <a:chOff x="1081708" y="5013176"/>
            <a:chExt cx="377857" cy="462056"/>
          </a:xfrm>
        </p:grpSpPr>
        <p:sp>
          <p:nvSpPr>
            <p:cNvPr id="56" name="手繪多邊形 55"/>
            <p:cNvSpPr/>
            <p:nvPr/>
          </p:nvSpPr>
          <p:spPr>
            <a:xfrm>
              <a:off x="1081708" y="5013176"/>
              <a:ext cx="377857" cy="458216"/>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chemeClr val="accent6">
                <a:lumMod val="60000"/>
                <a:lumOff val="40000"/>
              </a:schemeClr>
            </a:solidFill>
            <a:ln w="76200">
              <a:no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57" name="群組 56"/>
            <p:cNvGrpSpPr/>
            <p:nvPr/>
          </p:nvGrpSpPr>
          <p:grpSpPr>
            <a:xfrm>
              <a:off x="1120571" y="5264116"/>
              <a:ext cx="304043" cy="211116"/>
              <a:chOff x="4187222" y="395028"/>
              <a:chExt cx="1944212" cy="1349989"/>
            </a:xfrm>
            <a:solidFill>
              <a:schemeClr val="bg1"/>
            </a:solidFill>
          </p:grpSpPr>
          <p:sp>
            <p:nvSpPr>
              <p:cNvPr id="5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61" name="六角星形 60"/>
          <p:cNvSpPr/>
          <p:nvPr/>
        </p:nvSpPr>
        <p:spPr>
          <a:xfrm>
            <a:off x="3876700" y="5692548"/>
            <a:ext cx="382625" cy="469585"/>
          </a:xfrm>
          <a:prstGeom prst="star6">
            <a:avLst/>
          </a:prstGeom>
          <a:solidFill>
            <a:srgbClr val="FB8C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2" name="等於 61"/>
          <p:cNvSpPr/>
          <p:nvPr/>
        </p:nvSpPr>
        <p:spPr>
          <a:xfrm>
            <a:off x="6092872" y="5733936"/>
            <a:ext cx="576064" cy="432048"/>
          </a:xfrm>
          <a:prstGeom prst="mathEqual">
            <a:avLst/>
          </a:prstGeom>
          <a:solidFill>
            <a:srgbClr val="FFC0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142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61" grpId="0" animBg="1"/>
      <p:bldP spid="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38</a:t>
            </a:fld>
            <a:endParaRPr lang="zh-TW" altLang="en-US"/>
          </a:p>
        </p:txBody>
      </p:sp>
      <p:sp>
        <p:nvSpPr>
          <p:cNvPr id="29" name="文字方塊 28"/>
          <p:cNvSpPr txBox="1"/>
          <p:nvPr/>
        </p:nvSpPr>
        <p:spPr>
          <a:xfrm>
            <a:off x="7782401" y="-34986"/>
            <a:ext cx="1038071" cy="276999"/>
          </a:xfrm>
          <a:prstGeom prst="rect">
            <a:avLst/>
          </a:prstGeom>
          <a:noFill/>
        </p:spPr>
        <p:txBody>
          <a:bodyPr wrap="square" rtlCol="0">
            <a:spAutoFit/>
          </a:bodyPr>
          <a:lstStyle/>
          <a:p>
            <a:pPr algn="r"/>
            <a:r>
              <a:rPr lang="en-US" altLang="zh-TW" sz="1200" dirty="0">
                <a:solidFill>
                  <a:srgbClr val="E8F5E9"/>
                </a:solidFill>
              </a:rPr>
              <a:t>4-2-1</a:t>
            </a:r>
            <a:r>
              <a:rPr lang="zh-TW" altLang="en-US" sz="1200" dirty="0">
                <a:solidFill>
                  <a:srgbClr val="E8F5E9"/>
                </a:solidFill>
              </a:rPr>
              <a:t>   </a:t>
            </a:r>
            <a:r>
              <a:rPr lang="en-US" altLang="zh-TW" sz="1200" dirty="0">
                <a:solidFill>
                  <a:srgbClr val="E8F5E9"/>
                </a:solidFill>
              </a:rPr>
              <a:t>/</a:t>
            </a:r>
            <a:r>
              <a:rPr lang="zh-TW" altLang="en-US" sz="1200" dirty="0">
                <a:solidFill>
                  <a:srgbClr val="E8F5E9"/>
                </a:solidFill>
              </a:rPr>
              <a:t> </a:t>
            </a:r>
          </a:p>
        </p:txBody>
      </p:sp>
      <p:sp>
        <p:nvSpPr>
          <p:cNvPr id="3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lang="en-US" altLang="zh-TW" sz="3600" b="1" dirty="0">
                <a:solidFill>
                  <a:schemeClr val="bg1"/>
                </a:solidFill>
              </a:rPr>
              <a:t>(</a:t>
            </a:r>
            <a:r>
              <a:rPr lang="zh-TW" altLang="en-US" sz="3600" b="1" dirty="0">
                <a:solidFill>
                  <a:schemeClr val="bg1"/>
                </a:solidFill>
              </a:rPr>
              <a:t>一</a:t>
            </a:r>
            <a:r>
              <a:rPr lang="en-US" altLang="zh-TW" sz="3600" b="1" dirty="0">
                <a:solidFill>
                  <a:schemeClr val="bg1"/>
                </a:solidFill>
              </a:rPr>
              <a:t>)</a:t>
            </a:r>
            <a:r>
              <a:rPr lang="zh-TW" altLang="en-US" sz="3600" b="1" dirty="0">
                <a:solidFill>
                  <a:schemeClr val="bg1"/>
                </a:solidFill>
              </a:rPr>
              <a:t>因應新課綱之配套提出準備規劃</a:t>
            </a:r>
            <a:endParaRPr kumimoji="0" lang="zh-TW" altLang="en-US" sz="3600" b="1" dirty="0">
              <a:solidFill>
                <a:schemeClr val="bg1"/>
              </a:solidFill>
              <a:cs typeface="Times New Roman" pitchFamily="18" charset="0"/>
            </a:endParaRPr>
          </a:p>
        </p:txBody>
      </p:sp>
      <p:sp>
        <p:nvSpPr>
          <p:cNvPr id="3" name="圓形圖 2"/>
          <p:cNvSpPr/>
          <p:nvPr/>
        </p:nvSpPr>
        <p:spPr>
          <a:xfrm>
            <a:off x="156772" y="1625226"/>
            <a:ext cx="4726002" cy="4726002"/>
          </a:xfrm>
          <a:prstGeom prst="pie">
            <a:avLst>
              <a:gd name="adj1" fmla="val 5400000"/>
              <a:gd name="adj2" fmla="val 1620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手繪多邊形 5"/>
          <p:cNvSpPr/>
          <p:nvPr/>
        </p:nvSpPr>
        <p:spPr>
          <a:xfrm>
            <a:off x="2519773" y="1625226"/>
            <a:ext cx="6300698" cy="4726002"/>
          </a:xfrm>
          <a:custGeom>
            <a:avLst/>
            <a:gdLst>
              <a:gd name="connsiteX0" fmla="*/ 0 w 6300698"/>
              <a:gd name="connsiteY0" fmla="*/ 0 h 4726002"/>
              <a:gd name="connsiteX1" fmla="*/ 6300698 w 6300698"/>
              <a:gd name="connsiteY1" fmla="*/ 0 h 4726002"/>
              <a:gd name="connsiteX2" fmla="*/ 6300698 w 6300698"/>
              <a:gd name="connsiteY2" fmla="*/ 4726002 h 4726002"/>
              <a:gd name="connsiteX3" fmla="*/ 0 w 6300698"/>
              <a:gd name="connsiteY3" fmla="*/ 4726002 h 4726002"/>
              <a:gd name="connsiteX4" fmla="*/ 0 w 6300698"/>
              <a:gd name="connsiteY4" fmla="*/ 0 h 4726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698" h="4726002">
                <a:moveTo>
                  <a:pt x="0" y="0"/>
                </a:moveTo>
                <a:lnTo>
                  <a:pt x="6300698" y="0"/>
                </a:lnTo>
                <a:lnTo>
                  <a:pt x="6300698" y="4726002"/>
                </a:lnTo>
                <a:lnTo>
                  <a:pt x="0" y="4726002"/>
                </a:lnTo>
                <a:lnTo>
                  <a:pt x="0" y="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90" tIns="110490" rIns="3260839" bIns="3418689" numCol="1" spcCol="1270" anchor="ctr" anchorCtr="0">
            <a:noAutofit/>
          </a:bodyPr>
          <a:lstStyle/>
          <a:p>
            <a:pPr lvl="0" algn="ctr" defTabSz="1289050">
              <a:lnSpc>
                <a:spcPct val="90000"/>
              </a:lnSpc>
              <a:spcBef>
                <a:spcPct val="0"/>
              </a:spcBef>
              <a:spcAft>
                <a:spcPct val="35000"/>
              </a:spcAft>
            </a:pPr>
            <a:endParaRPr lang="zh-TW" altLang="en-US" sz="2900" b="1" kern="1200" dirty="0">
              <a:solidFill>
                <a:srgbClr val="002060"/>
              </a:solidFill>
              <a:latin typeface="微軟正黑體" panose="020B0604030504040204" pitchFamily="34" charset="-120"/>
              <a:ea typeface="微軟正黑體" panose="020B0604030504040204" pitchFamily="34" charset="-120"/>
            </a:endParaRPr>
          </a:p>
        </p:txBody>
      </p:sp>
      <p:sp>
        <p:nvSpPr>
          <p:cNvPr id="7" name="圓形圖 6"/>
          <p:cNvSpPr/>
          <p:nvPr/>
        </p:nvSpPr>
        <p:spPr>
          <a:xfrm>
            <a:off x="983824" y="3043029"/>
            <a:ext cx="3071898" cy="3071898"/>
          </a:xfrm>
          <a:prstGeom prst="pie">
            <a:avLst>
              <a:gd name="adj1" fmla="val 5400000"/>
              <a:gd name="adj2" fmla="val 1620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8" name="手繪多邊形 7"/>
          <p:cNvSpPr/>
          <p:nvPr/>
        </p:nvSpPr>
        <p:spPr>
          <a:xfrm>
            <a:off x="2519773" y="3043029"/>
            <a:ext cx="6300698" cy="3071898"/>
          </a:xfrm>
          <a:custGeom>
            <a:avLst/>
            <a:gdLst>
              <a:gd name="connsiteX0" fmla="*/ 0 w 6300698"/>
              <a:gd name="connsiteY0" fmla="*/ 0 h 3071898"/>
              <a:gd name="connsiteX1" fmla="*/ 6300698 w 6300698"/>
              <a:gd name="connsiteY1" fmla="*/ 0 h 3071898"/>
              <a:gd name="connsiteX2" fmla="*/ 6300698 w 6300698"/>
              <a:gd name="connsiteY2" fmla="*/ 3071898 h 3071898"/>
              <a:gd name="connsiteX3" fmla="*/ 0 w 6300698"/>
              <a:gd name="connsiteY3" fmla="*/ 3071898 h 3071898"/>
              <a:gd name="connsiteX4" fmla="*/ 0 w 6300698"/>
              <a:gd name="connsiteY4" fmla="*/ 0 h 307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698" h="3071898">
                <a:moveTo>
                  <a:pt x="0" y="0"/>
                </a:moveTo>
                <a:lnTo>
                  <a:pt x="6300698" y="0"/>
                </a:lnTo>
                <a:lnTo>
                  <a:pt x="6300698" y="3071898"/>
                </a:lnTo>
                <a:lnTo>
                  <a:pt x="0" y="3071898"/>
                </a:lnTo>
                <a:lnTo>
                  <a:pt x="0" y="0"/>
                </a:lnTo>
                <a:close/>
              </a:path>
            </a:pathLst>
          </a:custGeom>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90" tIns="110490" rIns="3260839" bIns="1764589" numCol="1" spcCol="1270" anchor="ctr" anchorCtr="0">
            <a:noAutofit/>
          </a:bodyPr>
          <a:lstStyle/>
          <a:p>
            <a:pPr lvl="0" algn="ctr" defTabSz="1289050">
              <a:lnSpc>
                <a:spcPct val="90000"/>
              </a:lnSpc>
              <a:spcBef>
                <a:spcPct val="0"/>
              </a:spcBef>
              <a:spcAft>
                <a:spcPct val="35000"/>
              </a:spcAft>
            </a:pPr>
            <a:endParaRPr lang="zh-TW" altLang="en-US" sz="2900" b="1" kern="1200" dirty="0">
              <a:solidFill>
                <a:srgbClr val="002060"/>
              </a:solidFill>
              <a:latin typeface="微軟正黑體" panose="020B0604030504040204" pitchFamily="34" charset="-120"/>
              <a:ea typeface="微軟正黑體" panose="020B0604030504040204" pitchFamily="34" charset="-120"/>
            </a:endParaRPr>
          </a:p>
        </p:txBody>
      </p:sp>
      <p:sp>
        <p:nvSpPr>
          <p:cNvPr id="9" name="圓形圖 8"/>
          <p:cNvSpPr/>
          <p:nvPr/>
        </p:nvSpPr>
        <p:spPr>
          <a:xfrm>
            <a:off x="1810873" y="4460829"/>
            <a:ext cx="1417799" cy="1417799"/>
          </a:xfrm>
          <a:prstGeom prst="pie">
            <a:avLst>
              <a:gd name="adj1" fmla="val 5400000"/>
              <a:gd name="adj2" fmla="val 1620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0" name="手繪多邊形 9"/>
          <p:cNvSpPr/>
          <p:nvPr/>
        </p:nvSpPr>
        <p:spPr>
          <a:xfrm>
            <a:off x="2519773" y="4460829"/>
            <a:ext cx="6300698" cy="1417799"/>
          </a:xfrm>
          <a:custGeom>
            <a:avLst/>
            <a:gdLst>
              <a:gd name="connsiteX0" fmla="*/ 0 w 6300698"/>
              <a:gd name="connsiteY0" fmla="*/ 0 h 1417799"/>
              <a:gd name="connsiteX1" fmla="*/ 6300698 w 6300698"/>
              <a:gd name="connsiteY1" fmla="*/ 0 h 1417799"/>
              <a:gd name="connsiteX2" fmla="*/ 6300698 w 6300698"/>
              <a:gd name="connsiteY2" fmla="*/ 1417799 h 1417799"/>
              <a:gd name="connsiteX3" fmla="*/ 0 w 6300698"/>
              <a:gd name="connsiteY3" fmla="*/ 1417799 h 1417799"/>
              <a:gd name="connsiteX4" fmla="*/ 0 w 6300698"/>
              <a:gd name="connsiteY4" fmla="*/ 0 h 141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698" h="1417799">
                <a:moveTo>
                  <a:pt x="0" y="0"/>
                </a:moveTo>
                <a:lnTo>
                  <a:pt x="6300698" y="0"/>
                </a:lnTo>
                <a:lnTo>
                  <a:pt x="6300698" y="1417799"/>
                </a:lnTo>
                <a:lnTo>
                  <a:pt x="0" y="1417799"/>
                </a:lnTo>
                <a:lnTo>
                  <a:pt x="0" y="0"/>
                </a:ln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90" tIns="110490" rIns="3260839" bIns="110490" numCol="1" spcCol="1270" anchor="ctr" anchorCtr="0">
            <a:noAutofit/>
          </a:bodyPr>
          <a:lstStyle/>
          <a:p>
            <a:pPr lvl="0" algn="ctr" defTabSz="1289050">
              <a:lnSpc>
                <a:spcPct val="90000"/>
              </a:lnSpc>
              <a:spcBef>
                <a:spcPct val="0"/>
              </a:spcBef>
              <a:spcAft>
                <a:spcPct val="35000"/>
              </a:spcAft>
            </a:pPr>
            <a:endParaRPr lang="zh-TW" altLang="en-US" sz="2900" b="1" kern="1200" dirty="0">
              <a:solidFill>
                <a:srgbClr val="002060"/>
              </a:solidFill>
              <a:latin typeface="微軟正黑體" panose="020B0604030504040204" pitchFamily="34" charset="-120"/>
              <a:ea typeface="微軟正黑體" panose="020B0604030504040204" pitchFamily="34" charset="-120"/>
            </a:endParaRPr>
          </a:p>
        </p:txBody>
      </p:sp>
      <p:sp>
        <p:nvSpPr>
          <p:cNvPr id="11" name="手繪多邊形 10"/>
          <p:cNvSpPr/>
          <p:nvPr/>
        </p:nvSpPr>
        <p:spPr>
          <a:xfrm>
            <a:off x="5330952" y="1625226"/>
            <a:ext cx="3489519" cy="1417803"/>
          </a:xfrm>
          <a:custGeom>
            <a:avLst/>
            <a:gdLst>
              <a:gd name="connsiteX0" fmla="*/ 0 w 3150349"/>
              <a:gd name="connsiteY0" fmla="*/ 0 h 1417803"/>
              <a:gd name="connsiteX1" fmla="*/ 3150349 w 3150349"/>
              <a:gd name="connsiteY1" fmla="*/ 0 h 1417803"/>
              <a:gd name="connsiteX2" fmla="*/ 3150349 w 3150349"/>
              <a:gd name="connsiteY2" fmla="*/ 1417803 h 1417803"/>
              <a:gd name="connsiteX3" fmla="*/ 0 w 3150349"/>
              <a:gd name="connsiteY3" fmla="*/ 1417803 h 1417803"/>
              <a:gd name="connsiteX4" fmla="*/ 0 w 3150349"/>
              <a:gd name="connsiteY4" fmla="*/ 0 h 1417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349" h="1417803">
                <a:moveTo>
                  <a:pt x="0" y="0"/>
                </a:moveTo>
                <a:lnTo>
                  <a:pt x="3150349" y="0"/>
                </a:lnTo>
                <a:lnTo>
                  <a:pt x="3150349" y="1417803"/>
                </a:lnTo>
                <a:lnTo>
                  <a:pt x="0" y="1417803"/>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a:solidFill>
                  <a:srgbClr val="002060"/>
                </a:solidFill>
                <a:latin typeface="微軟正黑體" panose="020B0604030504040204" pitchFamily="34" charset="-120"/>
                <a:ea typeface="微軟正黑體" panose="020B0604030504040204" pitchFamily="34" charset="-120"/>
              </a:rPr>
              <a:t>邀集種子講師形成課推團隊</a:t>
            </a:r>
          </a:p>
          <a:p>
            <a:pPr marL="171450" lvl="1" indent="-171450" algn="l" defTabSz="711200">
              <a:lnSpc>
                <a:spcPct val="90000"/>
              </a:lnSpc>
              <a:spcBef>
                <a:spcPct val="0"/>
              </a:spcBef>
              <a:spcAft>
                <a:spcPct val="15000"/>
              </a:spcAft>
              <a:buChar char="••"/>
            </a:pPr>
            <a:r>
              <a:rPr lang="zh-TW" altLang="en-US" sz="1600" kern="1200" dirty="0">
                <a:solidFill>
                  <a:srgbClr val="002060"/>
                </a:solidFill>
                <a:latin typeface="微軟正黑體" panose="020B0604030504040204" pitchFamily="34" charset="-120"/>
                <a:ea typeface="微軟正黑體" panose="020B0604030504040204" pitchFamily="34" charset="-120"/>
              </a:rPr>
              <a:t>辦理地方及學校課程領導人增能</a:t>
            </a:r>
          </a:p>
        </p:txBody>
      </p:sp>
      <p:sp>
        <p:nvSpPr>
          <p:cNvPr id="12" name="手繪多邊形 11"/>
          <p:cNvSpPr/>
          <p:nvPr/>
        </p:nvSpPr>
        <p:spPr>
          <a:xfrm>
            <a:off x="5330952" y="3043029"/>
            <a:ext cx="3489519" cy="1417799"/>
          </a:xfrm>
          <a:custGeom>
            <a:avLst/>
            <a:gdLst>
              <a:gd name="connsiteX0" fmla="*/ 0 w 3150349"/>
              <a:gd name="connsiteY0" fmla="*/ 0 h 1417799"/>
              <a:gd name="connsiteX1" fmla="*/ 3150349 w 3150349"/>
              <a:gd name="connsiteY1" fmla="*/ 0 h 1417799"/>
              <a:gd name="connsiteX2" fmla="*/ 3150349 w 3150349"/>
              <a:gd name="connsiteY2" fmla="*/ 1417799 h 1417799"/>
              <a:gd name="connsiteX3" fmla="*/ 0 w 3150349"/>
              <a:gd name="connsiteY3" fmla="*/ 1417799 h 1417799"/>
              <a:gd name="connsiteX4" fmla="*/ 0 w 3150349"/>
              <a:gd name="connsiteY4" fmla="*/ 0 h 141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349" h="1417799">
                <a:moveTo>
                  <a:pt x="0" y="0"/>
                </a:moveTo>
                <a:lnTo>
                  <a:pt x="3150349" y="0"/>
                </a:lnTo>
                <a:lnTo>
                  <a:pt x="3150349" y="1417799"/>
                </a:lnTo>
                <a:lnTo>
                  <a:pt x="0" y="1417799"/>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zh-TW" altLang="en-US" sz="1700" kern="1200" dirty="0">
                <a:solidFill>
                  <a:srgbClr val="002060"/>
                </a:solidFill>
                <a:latin typeface="微軟正黑體" panose="020B0604030504040204" pitchFamily="34" charset="-120"/>
                <a:ea typeface="微軟正黑體" panose="020B0604030504040204" pitchFamily="34" charset="-120"/>
              </a:rPr>
              <a:t>橫向整合跨科</a:t>
            </a:r>
            <a:r>
              <a:rPr lang="en-US" altLang="zh-TW" sz="1700" kern="1200" dirty="0">
                <a:solidFill>
                  <a:srgbClr val="002060"/>
                </a:solidFill>
                <a:latin typeface="微軟正黑體" panose="020B0604030504040204" pitchFamily="34" charset="-120"/>
                <a:ea typeface="微軟正黑體" panose="020B0604030504040204" pitchFamily="34" charset="-120"/>
              </a:rPr>
              <a:t>(</a:t>
            </a:r>
            <a:r>
              <a:rPr lang="zh-TW" altLang="en-US" sz="1700" kern="1200" dirty="0">
                <a:solidFill>
                  <a:srgbClr val="002060"/>
                </a:solidFill>
                <a:latin typeface="微軟正黑體" panose="020B0604030504040204" pitchFamily="34" charset="-120"/>
                <a:ea typeface="微軟正黑體" panose="020B0604030504040204" pitchFamily="34" charset="-120"/>
              </a:rPr>
              <a:t>課</a:t>
            </a:r>
            <a:r>
              <a:rPr lang="en-US" altLang="zh-TW" sz="1700" kern="1200" dirty="0">
                <a:solidFill>
                  <a:srgbClr val="002060"/>
                </a:solidFill>
                <a:latin typeface="微軟正黑體" panose="020B0604030504040204" pitchFamily="34" charset="-120"/>
                <a:ea typeface="微軟正黑體" panose="020B0604030504040204" pitchFamily="34" charset="-120"/>
              </a:rPr>
              <a:t>)</a:t>
            </a:r>
            <a:r>
              <a:rPr lang="zh-TW" altLang="en-US" sz="1700" kern="1200" dirty="0">
                <a:solidFill>
                  <a:srgbClr val="002060"/>
                </a:solidFill>
                <a:latin typeface="微軟正黑體" panose="020B0604030504040204" pitchFamily="34" charset="-120"/>
                <a:ea typeface="微軟正黑體" panose="020B0604030504040204" pitchFamily="34" charset="-120"/>
              </a:rPr>
              <a:t>室行政系統</a:t>
            </a:r>
          </a:p>
          <a:p>
            <a:pPr marL="171450" lvl="1" indent="-171450" algn="l" defTabSz="755650">
              <a:lnSpc>
                <a:spcPct val="90000"/>
              </a:lnSpc>
              <a:spcBef>
                <a:spcPct val="0"/>
              </a:spcBef>
              <a:spcAft>
                <a:spcPct val="15000"/>
              </a:spcAft>
              <a:buChar char="••"/>
            </a:pPr>
            <a:r>
              <a:rPr lang="zh-TW" altLang="en-US" sz="1700" kern="1200" dirty="0">
                <a:solidFill>
                  <a:srgbClr val="002060"/>
                </a:solidFill>
                <a:latin typeface="微軟正黑體" panose="020B0604030504040204" pitchFamily="34" charset="-120"/>
                <a:ea typeface="微軟正黑體" panose="020B0604030504040204" pitchFamily="34" charset="-120"/>
              </a:rPr>
              <a:t>垂直整合跨教育階段共同事項</a:t>
            </a:r>
          </a:p>
        </p:txBody>
      </p:sp>
      <p:sp>
        <p:nvSpPr>
          <p:cNvPr id="13" name="手繪多邊形 12"/>
          <p:cNvSpPr/>
          <p:nvPr/>
        </p:nvSpPr>
        <p:spPr>
          <a:xfrm>
            <a:off x="5330952" y="4460829"/>
            <a:ext cx="3489519" cy="1417799"/>
          </a:xfrm>
          <a:custGeom>
            <a:avLst/>
            <a:gdLst>
              <a:gd name="connsiteX0" fmla="*/ 0 w 3150349"/>
              <a:gd name="connsiteY0" fmla="*/ 0 h 1417799"/>
              <a:gd name="connsiteX1" fmla="*/ 3150349 w 3150349"/>
              <a:gd name="connsiteY1" fmla="*/ 0 h 1417799"/>
              <a:gd name="connsiteX2" fmla="*/ 3150349 w 3150349"/>
              <a:gd name="connsiteY2" fmla="*/ 1417799 h 1417799"/>
              <a:gd name="connsiteX3" fmla="*/ 0 w 3150349"/>
              <a:gd name="connsiteY3" fmla="*/ 1417799 h 1417799"/>
              <a:gd name="connsiteX4" fmla="*/ 0 w 3150349"/>
              <a:gd name="connsiteY4" fmla="*/ 0 h 141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349" h="1417799">
                <a:moveTo>
                  <a:pt x="0" y="0"/>
                </a:moveTo>
                <a:lnTo>
                  <a:pt x="3150349" y="0"/>
                </a:lnTo>
                <a:lnTo>
                  <a:pt x="3150349" y="1417799"/>
                </a:lnTo>
                <a:lnTo>
                  <a:pt x="0" y="1417799"/>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zh-TW" altLang="en-US" sz="1700" kern="1200" dirty="0">
                <a:solidFill>
                  <a:srgbClr val="002060"/>
                </a:solidFill>
                <a:latin typeface="微軟正黑體" panose="020B0604030504040204" pitchFamily="34" charset="-120"/>
                <a:ea typeface="微軟正黑體" panose="020B0604030504040204" pitchFamily="34" charset="-120"/>
              </a:rPr>
              <a:t>轉化中央法規及研擬補充規定</a:t>
            </a:r>
          </a:p>
          <a:p>
            <a:pPr marL="171450" lvl="1" indent="-171450" algn="l" defTabSz="755650">
              <a:lnSpc>
                <a:spcPct val="90000"/>
              </a:lnSpc>
              <a:spcBef>
                <a:spcPct val="0"/>
              </a:spcBef>
              <a:spcAft>
                <a:spcPct val="15000"/>
              </a:spcAft>
              <a:buChar char="••"/>
            </a:pPr>
            <a:r>
              <a:rPr lang="zh-TW" altLang="en-US" sz="1700" kern="1200" dirty="0">
                <a:solidFill>
                  <a:srgbClr val="002060"/>
                </a:solidFill>
                <a:latin typeface="微軟正黑體" panose="020B0604030504040204" pitchFamily="34" charset="-120"/>
                <a:ea typeface="微軟正黑體" panose="020B0604030504040204" pitchFamily="34" charset="-120"/>
              </a:rPr>
              <a:t>規劃課綱逐年推動進程及新、舊課綱銜轉機制</a:t>
            </a:r>
          </a:p>
        </p:txBody>
      </p:sp>
      <p:sp>
        <p:nvSpPr>
          <p:cNvPr id="16" name="手繪多邊形 15"/>
          <p:cNvSpPr/>
          <p:nvPr/>
        </p:nvSpPr>
        <p:spPr>
          <a:xfrm>
            <a:off x="3028789" y="1625226"/>
            <a:ext cx="4871627" cy="4726002"/>
          </a:xfrm>
          <a:custGeom>
            <a:avLst/>
            <a:gdLst>
              <a:gd name="connsiteX0" fmla="*/ 0 w 6300698"/>
              <a:gd name="connsiteY0" fmla="*/ 0 h 4726002"/>
              <a:gd name="connsiteX1" fmla="*/ 6300698 w 6300698"/>
              <a:gd name="connsiteY1" fmla="*/ 0 h 4726002"/>
              <a:gd name="connsiteX2" fmla="*/ 6300698 w 6300698"/>
              <a:gd name="connsiteY2" fmla="*/ 4726002 h 4726002"/>
              <a:gd name="connsiteX3" fmla="*/ 0 w 6300698"/>
              <a:gd name="connsiteY3" fmla="*/ 4726002 h 4726002"/>
              <a:gd name="connsiteX4" fmla="*/ 0 w 6300698"/>
              <a:gd name="connsiteY4" fmla="*/ 0 h 4726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698" h="4726002">
                <a:moveTo>
                  <a:pt x="0" y="0"/>
                </a:moveTo>
                <a:lnTo>
                  <a:pt x="6300698" y="0"/>
                </a:lnTo>
                <a:lnTo>
                  <a:pt x="6300698" y="4726002"/>
                </a:lnTo>
                <a:lnTo>
                  <a:pt x="0" y="4726002"/>
                </a:lnTo>
                <a:lnTo>
                  <a:pt x="0" y="0"/>
                </a:lnTo>
                <a:close/>
              </a:path>
            </a:pathLst>
          </a:custGeom>
          <a:noFill/>
          <a:ln>
            <a:no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90" tIns="110490" rIns="3260839" bIns="3418689" numCol="1" spcCol="1270" anchor="ctr" anchorCtr="0">
            <a:noAutofit/>
          </a:bodyPr>
          <a:lstStyle/>
          <a:p>
            <a:pPr lvl="0" algn="ctr" defTabSz="1289050">
              <a:lnSpc>
                <a:spcPct val="90000"/>
              </a:lnSpc>
              <a:spcBef>
                <a:spcPct val="0"/>
              </a:spcBef>
              <a:spcAft>
                <a:spcPct val="35000"/>
              </a:spcAft>
            </a:pPr>
            <a:r>
              <a:rPr lang="zh-TW" altLang="en-US" sz="2900" b="1" kern="1200" dirty="0">
                <a:solidFill>
                  <a:srgbClr val="002060"/>
                </a:solidFill>
                <a:latin typeface="微軟正黑體" panose="020B0604030504040204" pitchFamily="34" charset="-120"/>
                <a:ea typeface="微軟正黑體" panose="020B0604030504040204" pitchFamily="34" charset="-120"/>
              </a:rPr>
              <a:t>人才深耕</a:t>
            </a:r>
          </a:p>
        </p:txBody>
      </p:sp>
      <p:sp>
        <p:nvSpPr>
          <p:cNvPr id="17" name="手繪多邊形 16"/>
          <p:cNvSpPr/>
          <p:nvPr/>
        </p:nvSpPr>
        <p:spPr>
          <a:xfrm>
            <a:off x="3028789" y="3043029"/>
            <a:ext cx="4944779" cy="3071898"/>
          </a:xfrm>
          <a:custGeom>
            <a:avLst/>
            <a:gdLst>
              <a:gd name="connsiteX0" fmla="*/ 0 w 6300698"/>
              <a:gd name="connsiteY0" fmla="*/ 0 h 3071898"/>
              <a:gd name="connsiteX1" fmla="*/ 6300698 w 6300698"/>
              <a:gd name="connsiteY1" fmla="*/ 0 h 3071898"/>
              <a:gd name="connsiteX2" fmla="*/ 6300698 w 6300698"/>
              <a:gd name="connsiteY2" fmla="*/ 3071898 h 3071898"/>
              <a:gd name="connsiteX3" fmla="*/ 0 w 6300698"/>
              <a:gd name="connsiteY3" fmla="*/ 3071898 h 3071898"/>
              <a:gd name="connsiteX4" fmla="*/ 0 w 6300698"/>
              <a:gd name="connsiteY4" fmla="*/ 0 h 3071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698" h="3071898">
                <a:moveTo>
                  <a:pt x="0" y="0"/>
                </a:moveTo>
                <a:lnTo>
                  <a:pt x="6300698" y="0"/>
                </a:lnTo>
                <a:lnTo>
                  <a:pt x="6300698" y="3071898"/>
                </a:lnTo>
                <a:lnTo>
                  <a:pt x="0" y="3071898"/>
                </a:lnTo>
                <a:lnTo>
                  <a:pt x="0" y="0"/>
                </a:lnTo>
                <a:close/>
              </a:path>
            </a:pathLst>
          </a:custGeom>
          <a:noFill/>
          <a:ln>
            <a:noFill/>
          </a:ln>
        </p:spPr>
        <p:style>
          <a:lnRef idx="2">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90" tIns="110490" rIns="3260839" bIns="1764589" numCol="1" spcCol="1270" anchor="ctr" anchorCtr="0">
            <a:noAutofit/>
          </a:bodyPr>
          <a:lstStyle/>
          <a:p>
            <a:pPr lvl="0" algn="ctr" defTabSz="1289050">
              <a:lnSpc>
                <a:spcPct val="90000"/>
              </a:lnSpc>
              <a:spcBef>
                <a:spcPct val="0"/>
              </a:spcBef>
              <a:spcAft>
                <a:spcPct val="35000"/>
              </a:spcAft>
            </a:pPr>
            <a:r>
              <a:rPr lang="zh-TW" altLang="en-US" sz="2900" b="1" kern="1200" dirty="0">
                <a:solidFill>
                  <a:srgbClr val="002060"/>
                </a:solidFill>
                <a:latin typeface="微軟正黑體" panose="020B0604030504040204" pitchFamily="34" charset="-120"/>
                <a:ea typeface="微軟正黑體" panose="020B0604030504040204" pitchFamily="34" charset="-120"/>
              </a:rPr>
              <a:t>行政整合</a:t>
            </a:r>
          </a:p>
        </p:txBody>
      </p:sp>
      <p:sp>
        <p:nvSpPr>
          <p:cNvPr id="18" name="手繪多邊形 17"/>
          <p:cNvSpPr/>
          <p:nvPr/>
        </p:nvSpPr>
        <p:spPr>
          <a:xfrm>
            <a:off x="3028789" y="4460829"/>
            <a:ext cx="4871627" cy="1417799"/>
          </a:xfrm>
          <a:custGeom>
            <a:avLst/>
            <a:gdLst>
              <a:gd name="connsiteX0" fmla="*/ 0 w 6300698"/>
              <a:gd name="connsiteY0" fmla="*/ 0 h 1417799"/>
              <a:gd name="connsiteX1" fmla="*/ 6300698 w 6300698"/>
              <a:gd name="connsiteY1" fmla="*/ 0 h 1417799"/>
              <a:gd name="connsiteX2" fmla="*/ 6300698 w 6300698"/>
              <a:gd name="connsiteY2" fmla="*/ 1417799 h 1417799"/>
              <a:gd name="connsiteX3" fmla="*/ 0 w 6300698"/>
              <a:gd name="connsiteY3" fmla="*/ 1417799 h 1417799"/>
              <a:gd name="connsiteX4" fmla="*/ 0 w 6300698"/>
              <a:gd name="connsiteY4" fmla="*/ 0 h 1417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698" h="1417799">
                <a:moveTo>
                  <a:pt x="0" y="0"/>
                </a:moveTo>
                <a:lnTo>
                  <a:pt x="6300698" y="0"/>
                </a:lnTo>
                <a:lnTo>
                  <a:pt x="6300698" y="1417799"/>
                </a:lnTo>
                <a:lnTo>
                  <a:pt x="0" y="1417799"/>
                </a:lnTo>
                <a:lnTo>
                  <a:pt x="0" y="0"/>
                </a:lnTo>
                <a:close/>
              </a:path>
            </a:pathLst>
          </a:custGeom>
          <a:noFill/>
          <a:ln>
            <a:noFill/>
          </a:ln>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490" tIns="110490" rIns="3260839" bIns="110490" numCol="1" spcCol="1270" anchor="ctr" anchorCtr="0">
            <a:noAutofit/>
          </a:bodyPr>
          <a:lstStyle/>
          <a:p>
            <a:pPr lvl="0" algn="ctr" defTabSz="1289050">
              <a:lnSpc>
                <a:spcPct val="90000"/>
              </a:lnSpc>
              <a:spcBef>
                <a:spcPct val="0"/>
              </a:spcBef>
              <a:spcAft>
                <a:spcPct val="35000"/>
              </a:spcAft>
            </a:pPr>
            <a:r>
              <a:rPr lang="zh-TW" altLang="en-US" sz="2900" b="1" kern="1200" dirty="0">
                <a:solidFill>
                  <a:srgbClr val="002060"/>
                </a:solidFill>
                <a:latin typeface="微軟正黑體" panose="020B0604030504040204" pitchFamily="34" charset="-120"/>
                <a:ea typeface="微軟正黑體" panose="020B0604030504040204" pitchFamily="34" charset="-120"/>
              </a:rPr>
              <a:t>法規轉化</a:t>
            </a:r>
            <a:r>
              <a:rPr lang="en-US" altLang="zh-TW" sz="2900" b="1" kern="1200" dirty="0">
                <a:solidFill>
                  <a:srgbClr val="002060"/>
                </a:solidFill>
                <a:latin typeface="微軟正黑體" panose="020B0604030504040204" pitchFamily="34" charset="-120"/>
                <a:ea typeface="微軟正黑體" panose="020B0604030504040204" pitchFamily="34" charset="-120"/>
              </a:rPr>
              <a:t>&amp;          </a:t>
            </a:r>
            <a:r>
              <a:rPr lang="zh-TW" altLang="en-US" sz="2900" b="1" kern="1200" dirty="0">
                <a:solidFill>
                  <a:srgbClr val="002060"/>
                </a:solidFill>
                <a:latin typeface="微軟正黑體" panose="020B0604030504040204" pitchFamily="34" charset="-120"/>
                <a:ea typeface="微軟正黑體" panose="020B0604030504040204" pitchFamily="34" charset="-120"/>
              </a:rPr>
              <a:t>期程規劃</a:t>
            </a:r>
          </a:p>
        </p:txBody>
      </p:sp>
    </p:spTree>
    <p:extLst>
      <p:ext uri="{BB962C8B-B14F-4D97-AF65-F5344CB8AC3E}">
        <p14:creationId xmlns:p14="http://schemas.microsoft.com/office/powerpoint/2010/main" val="388333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群組 134"/>
          <p:cNvGrpSpPr/>
          <p:nvPr/>
        </p:nvGrpSpPr>
        <p:grpSpPr>
          <a:xfrm>
            <a:off x="6079668" y="3788560"/>
            <a:ext cx="2986236" cy="1223762"/>
            <a:chOff x="3140531" y="4124976"/>
            <a:chExt cx="2986236" cy="1223762"/>
          </a:xfrm>
        </p:grpSpPr>
        <p:grpSp>
          <p:nvGrpSpPr>
            <p:cNvPr id="128" name="群組 127"/>
            <p:cNvGrpSpPr/>
            <p:nvPr/>
          </p:nvGrpSpPr>
          <p:grpSpPr>
            <a:xfrm>
              <a:off x="3258854" y="4124976"/>
              <a:ext cx="2653715" cy="1223762"/>
              <a:chOff x="1600985" y="534962"/>
              <a:chExt cx="1000032" cy="531504"/>
            </a:xfrm>
            <a:solidFill>
              <a:srgbClr val="D71B60"/>
            </a:solidFill>
          </p:grpSpPr>
          <p:sp>
            <p:nvSpPr>
              <p:cNvPr id="129" name="橢圓 128"/>
              <p:cNvSpPr/>
              <p:nvPr/>
            </p:nvSpPr>
            <p:spPr>
              <a:xfrm>
                <a:off x="1600985" y="593653"/>
                <a:ext cx="303818" cy="40714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1764690" y="534962"/>
                <a:ext cx="567154" cy="517774"/>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2195736" y="576702"/>
                <a:ext cx="405281" cy="369930"/>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1786878" y="661351"/>
                <a:ext cx="472960" cy="37276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橢圓 132"/>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4" name="矩形 133"/>
            <p:cNvSpPr/>
            <p:nvPr/>
          </p:nvSpPr>
          <p:spPr>
            <a:xfrm>
              <a:off x="3140531" y="4344927"/>
              <a:ext cx="2986236" cy="830997"/>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世界是平的</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今天你懂的，</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可能明天就沒用。</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重要的是學習力。</a:t>
              </a:r>
            </a:p>
          </p:txBody>
        </p:sp>
      </p:grpSp>
      <p:sp>
        <p:nvSpPr>
          <p:cNvPr id="7" name="橢圓 6"/>
          <p:cNvSpPr/>
          <p:nvPr/>
        </p:nvSpPr>
        <p:spPr>
          <a:xfrm rot="5400000">
            <a:off x="3931238" y="4038503"/>
            <a:ext cx="1092910" cy="5981778"/>
          </a:xfrm>
          <a:prstGeom prst="ellipse">
            <a:avLst/>
          </a:prstGeom>
          <a:solidFill>
            <a:srgbClr val="FCE4EC"/>
          </a:solidFill>
          <a:ln w="38100" cap="rnd">
            <a:noFill/>
          </a:ln>
        </p:spPr>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a:t>
            </a:fld>
            <a:endParaRPr lang="zh-TW" altLang="en-US"/>
          </a:p>
        </p:txBody>
      </p:sp>
      <p:sp>
        <p:nvSpPr>
          <p:cNvPr id="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4" name="文字方塊 3"/>
          <p:cNvSpPr txBox="1"/>
          <p:nvPr/>
        </p:nvSpPr>
        <p:spPr>
          <a:xfrm>
            <a:off x="7812360" y="-34986"/>
            <a:ext cx="1038071" cy="276999"/>
          </a:xfrm>
          <a:prstGeom prst="rect">
            <a:avLst/>
          </a:prstGeom>
          <a:noFill/>
        </p:spPr>
        <p:txBody>
          <a:bodyPr wrap="square" rtlCol="0">
            <a:spAutoFit/>
          </a:bodyPr>
          <a:lstStyle/>
          <a:p>
            <a:pPr algn="r"/>
            <a:r>
              <a:rPr lang="en-US" altLang="zh-TW" sz="1200">
                <a:solidFill>
                  <a:srgbClr val="F9BFD2"/>
                </a:solidFill>
              </a:rPr>
              <a:t>1-1-2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5" name="文字方塊 4"/>
          <p:cNvSpPr txBox="1"/>
          <p:nvPr/>
        </p:nvSpPr>
        <p:spPr>
          <a:xfrm>
            <a:off x="-36512" y="9639"/>
            <a:ext cx="364202" cy="307777"/>
          </a:xfrm>
          <a:prstGeom prst="rect">
            <a:avLst/>
          </a:prstGeom>
          <a:noFill/>
        </p:spPr>
        <p:txBody>
          <a:bodyPr wrap="none" rtlCol="0">
            <a:spAutoFit/>
          </a:bodyPr>
          <a:lstStyle/>
          <a:p>
            <a:r>
              <a:rPr lang="zh-TW" altLang="en-US" sz="1400">
                <a:solidFill>
                  <a:srgbClr val="FAEBF1"/>
                </a:solidFill>
                <a:latin typeface="微軟正黑體" panose="020B0604030504040204" pitchFamily="34" charset="-120"/>
                <a:ea typeface="微軟正黑體" panose="020B0604030504040204" pitchFamily="34" charset="-120"/>
              </a:rPr>
              <a:t>壹</a:t>
            </a: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275" y="1073265"/>
            <a:ext cx="1734682" cy="1756733"/>
          </a:xfrm>
          <a:prstGeom prst="rect">
            <a:avLst/>
          </a:prstGeom>
        </p:spPr>
      </p:pic>
      <p:grpSp>
        <p:nvGrpSpPr>
          <p:cNvPr id="47" name="群組 46"/>
          <p:cNvGrpSpPr/>
          <p:nvPr/>
        </p:nvGrpSpPr>
        <p:grpSpPr>
          <a:xfrm>
            <a:off x="4242600" y="3624402"/>
            <a:ext cx="1855373" cy="1021984"/>
            <a:chOff x="6601483" y="2767710"/>
            <a:chExt cx="1855373" cy="1021984"/>
          </a:xfrm>
        </p:grpSpPr>
        <p:cxnSp>
          <p:nvCxnSpPr>
            <p:cNvPr id="161" name="直線接點 160"/>
            <p:cNvCxnSpPr/>
            <p:nvPr/>
          </p:nvCxnSpPr>
          <p:spPr>
            <a:xfrm rot="5400000">
              <a:off x="7658035" y="356694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2" name="直線接點 161"/>
            <p:cNvCxnSpPr/>
            <p:nvPr/>
          </p:nvCxnSpPr>
          <p:spPr>
            <a:xfrm rot="5400000">
              <a:off x="7466955" y="356694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3" name="直線接點 162"/>
            <p:cNvCxnSpPr/>
            <p:nvPr/>
          </p:nvCxnSpPr>
          <p:spPr>
            <a:xfrm rot="5400000">
              <a:off x="7275876" y="356694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4" name="直線接點 163"/>
            <p:cNvCxnSpPr/>
            <p:nvPr/>
          </p:nvCxnSpPr>
          <p:spPr>
            <a:xfrm rot="5400000">
              <a:off x="7084797" y="356694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3" name="群組 142"/>
            <p:cNvGrpSpPr/>
            <p:nvPr/>
          </p:nvGrpSpPr>
          <p:grpSpPr>
            <a:xfrm>
              <a:off x="6601483" y="2767710"/>
              <a:ext cx="1855373" cy="845434"/>
              <a:chOff x="6660232" y="2852855"/>
              <a:chExt cx="1855373" cy="845434"/>
            </a:xfrm>
            <a:solidFill>
              <a:srgbClr val="1565C0"/>
            </a:solidFill>
          </p:grpSpPr>
          <p:grpSp>
            <p:nvGrpSpPr>
              <p:cNvPr id="28" name="群組 27"/>
              <p:cNvGrpSpPr/>
              <p:nvPr/>
            </p:nvGrpSpPr>
            <p:grpSpPr>
              <a:xfrm>
                <a:off x="6800992" y="2852855"/>
                <a:ext cx="1599820" cy="845434"/>
                <a:chOff x="1603544" y="537738"/>
                <a:chExt cx="970575" cy="544265"/>
              </a:xfrm>
              <a:grpFill/>
            </p:grpSpPr>
            <p:sp>
              <p:nvSpPr>
                <p:cNvPr id="30" name="橢圓 2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橢圓 31"/>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橢圓 32"/>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橢圓 3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9" name="矩形 28"/>
              <p:cNvSpPr/>
              <p:nvPr/>
            </p:nvSpPr>
            <p:spPr>
              <a:xfrm>
                <a:off x="6660232" y="2996952"/>
                <a:ext cx="1855373" cy="584775"/>
              </a:xfrm>
              <a:prstGeom prst="rect">
                <a:avLst/>
              </a:prstGeom>
              <a:noFill/>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失去山林</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grpSp>
      </p:grpSp>
      <p:grpSp>
        <p:nvGrpSpPr>
          <p:cNvPr id="48" name="群組 47"/>
          <p:cNvGrpSpPr/>
          <p:nvPr/>
        </p:nvGrpSpPr>
        <p:grpSpPr>
          <a:xfrm>
            <a:off x="3380076" y="4808106"/>
            <a:ext cx="1855373" cy="845590"/>
            <a:chOff x="3380076" y="4808106"/>
            <a:chExt cx="1855373" cy="845590"/>
          </a:xfrm>
        </p:grpSpPr>
        <p:grpSp>
          <p:nvGrpSpPr>
            <p:cNvPr id="36" name="群組 35"/>
            <p:cNvGrpSpPr/>
            <p:nvPr/>
          </p:nvGrpSpPr>
          <p:grpSpPr>
            <a:xfrm>
              <a:off x="3511420" y="4808106"/>
              <a:ext cx="1610742" cy="845590"/>
              <a:chOff x="1603544" y="537737"/>
              <a:chExt cx="1000375" cy="544266"/>
            </a:xfrm>
            <a:solidFill>
              <a:srgbClr val="D71B60"/>
            </a:solidFill>
          </p:grpSpPr>
          <p:sp>
            <p:nvSpPr>
              <p:cNvPr id="38" name="橢圓 3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橢圓 38"/>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橢圓 3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橢圓 40"/>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橢圓 4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7" name="矩形 36"/>
            <p:cNvSpPr/>
            <p:nvPr/>
          </p:nvSpPr>
          <p:spPr>
            <a:xfrm>
              <a:off x="3380076" y="5037856"/>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學習共同體</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的革命</a:t>
              </a:r>
            </a:p>
          </p:txBody>
        </p:sp>
      </p:grpSp>
      <p:grpSp>
        <p:nvGrpSpPr>
          <p:cNvPr id="27" name="群組 26"/>
          <p:cNvGrpSpPr/>
          <p:nvPr/>
        </p:nvGrpSpPr>
        <p:grpSpPr>
          <a:xfrm>
            <a:off x="4947512" y="4736668"/>
            <a:ext cx="1855373" cy="1028546"/>
            <a:chOff x="4947512" y="4736668"/>
            <a:chExt cx="1855373" cy="1028546"/>
          </a:xfrm>
        </p:grpSpPr>
        <p:grpSp>
          <p:nvGrpSpPr>
            <p:cNvPr id="43" name="群組 42"/>
            <p:cNvGrpSpPr/>
            <p:nvPr/>
          </p:nvGrpSpPr>
          <p:grpSpPr>
            <a:xfrm>
              <a:off x="5223554" y="4736668"/>
              <a:ext cx="1303368" cy="1028546"/>
              <a:chOff x="5223554" y="4736668"/>
              <a:chExt cx="1303368" cy="1028546"/>
            </a:xfrm>
          </p:grpSpPr>
          <p:cxnSp>
            <p:nvCxnSpPr>
              <p:cNvPr id="157" name="直線接點 156"/>
              <p:cNvCxnSpPr/>
              <p:nvPr/>
            </p:nvCxnSpPr>
            <p:spPr>
              <a:xfrm rot="5400000">
                <a:off x="5984127" y="554246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線接點 157"/>
              <p:cNvCxnSpPr/>
              <p:nvPr/>
            </p:nvCxnSpPr>
            <p:spPr>
              <a:xfrm rot="5400000">
                <a:off x="5793047" y="554246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9" name="直線接點 158"/>
              <p:cNvCxnSpPr/>
              <p:nvPr/>
            </p:nvCxnSpPr>
            <p:spPr>
              <a:xfrm rot="5400000">
                <a:off x="5601968" y="554246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0" name="直線接點 159"/>
              <p:cNvCxnSpPr/>
              <p:nvPr/>
            </p:nvCxnSpPr>
            <p:spPr>
              <a:xfrm rot="5400000">
                <a:off x="5410889" y="5542469"/>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2" name="群組 51"/>
              <p:cNvGrpSpPr/>
              <p:nvPr/>
            </p:nvGrpSpPr>
            <p:grpSpPr>
              <a:xfrm>
                <a:off x="5223554" y="4736668"/>
                <a:ext cx="1303368" cy="785235"/>
                <a:chOff x="1603544" y="537737"/>
                <a:chExt cx="970575" cy="544266"/>
              </a:xfrm>
              <a:solidFill>
                <a:srgbClr val="1565C0"/>
              </a:solidFill>
            </p:grpSpPr>
            <p:sp>
              <p:nvSpPr>
                <p:cNvPr id="54" name="橢圓 53"/>
                <p:cNvSpPr/>
                <p:nvPr/>
              </p:nvSpPr>
              <p:spPr>
                <a:xfrm>
                  <a:off x="1603544" y="665853"/>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橢圓 54"/>
                <p:cNvSpPr/>
                <p:nvPr/>
              </p:nvSpPr>
              <p:spPr>
                <a:xfrm>
                  <a:off x="1786879" y="537737"/>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橢圓 5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橢圓 5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橢圓 5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3" name="矩形 52"/>
            <p:cNvSpPr/>
            <p:nvPr/>
          </p:nvSpPr>
          <p:spPr>
            <a:xfrm>
              <a:off x="4947512" y="4981750"/>
              <a:ext cx="1855373" cy="338554"/>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Web3.0</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時代</a:t>
              </a:r>
            </a:p>
          </p:txBody>
        </p:sp>
      </p:grpSp>
      <p:grpSp>
        <p:nvGrpSpPr>
          <p:cNvPr id="9" name="群組 8"/>
          <p:cNvGrpSpPr/>
          <p:nvPr/>
        </p:nvGrpSpPr>
        <p:grpSpPr>
          <a:xfrm>
            <a:off x="1272126" y="4905897"/>
            <a:ext cx="1855373" cy="1234453"/>
            <a:chOff x="379786" y="5062896"/>
            <a:chExt cx="1855373" cy="1234453"/>
          </a:xfrm>
        </p:grpSpPr>
        <p:cxnSp>
          <p:nvCxnSpPr>
            <p:cNvPr id="149" name="直線接點 148"/>
            <p:cNvCxnSpPr/>
            <p:nvPr/>
          </p:nvCxnSpPr>
          <p:spPr>
            <a:xfrm rot="5400000">
              <a:off x="1310266" y="607460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rot="5400000">
              <a:off x="1119186" y="607460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1" name="直線接點 150"/>
            <p:cNvCxnSpPr/>
            <p:nvPr/>
          </p:nvCxnSpPr>
          <p:spPr>
            <a:xfrm rot="5400000">
              <a:off x="928107" y="607460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2" name="直線接點 151"/>
            <p:cNvCxnSpPr/>
            <p:nvPr/>
          </p:nvCxnSpPr>
          <p:spPr>
            <a:xfrm rot="5400000">
              <a:off x="737028" y="607460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39" name="群組 138"/>
            <p:cNvGrpSpPr/>
            <p:nvPr/>
          </p:nvGrpSpPr>
          <p:grpSpPr>
            <a:xfrm>
              <a:off x="379786" y="5062896"/>
              <a:ext cx="1855373" cy="989992"/>
              <a:chOff x="784317" y="4931557"/>
              <a:chExt cx="1855373" cy="989992"/>
            </a:xfrm>
          </p:grpSpPr>
          <p:grpSp>
            <p:nvGrpSpPr>
              <p:cNvPr id="68" name="群組 67"/>
              <p:cNvGrpSpPr/>
              <p:nvPr/>
            </p:nvGrpSpPr>
            <p:grpSpPr>
              <a:xfrm>
                <a:off x="787443" y="4931557"/>
                <a:ext cx="1819633" cy="989992"/>
                <a:chOff x="1603544" y="537738"/>
                <a:chExt cx="1000375" cy="544265"/>
              </a:xfrm>
              <a:solidFill>
                <a:srgbClr val="1565C0"/>
              </a:solidFill>
            </p:grpSpPr>
            <p:sp>
              <p:nvSpPr>
                <p:cNvPr id="70" name="橢圓 69"/>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橢圓 70"/>
                <p:cNvSpPr/>
                <p:nvPr/>
              </p:nvSpPr>
              <p:spPr>
                <a:xfrm>
                  <a:off x="1786879" y="537738"/>
                  <a:ext cx="505105" cy="51499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橢圓 71"/>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橢圓 72"/>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橢圓 73"/>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9" name="矩形 68"/>
              <p:cNvSpPr/>
              <p:nvPr/>
            </p:nvSpPr>
            <p:spPr>
              <a:xfrm>
                <a:off x="784317" y="5163059"/>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真正的教育是</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所有人一起學習</a:t>
                </a:r>
              </a:p>
            </p:txBody>
          </p:sp>
        </p:grpSp>
      </p:grpSp>
      <p:grpSp>
        <p:nvGrpSpPr>
          <p:cNvPr id="14" name="群組 13"/>
          <p:cNvGrpSpPr/>
          <p:nvPr/>
        </p:nvGrpSpPr>
        <p:grpSpPr>
          <a:xfrm>
            <a:off x="2311370" y="3805946"/>
            <a:ext cx="1855373" cy="1173622"/>
            <a:chOff x="2016559" y="3996588"/>
            <a:chExt cx="1855373" cy="1173622"/>
          </a:xfrm>
        </p:grpSpPr>
        <p:grpSp>
          <p:nvGrpSpPr>
            <p:cNvPr id="120" name="群組 119"/>
            <p:cNvGrpSpPr/>
            <p:nvPr/>
          </p:nvGrpSpPr>
          <p:grpSpPr>
            <a:xfrm>
              <a:off x="2687299" y="4724719"/>
              <a:ext cx="573238" cy="445491"/>
              <a:chOff x="2771801" y="4725144"/>
              <a:chExt cx="573238" cy="445491"/>
            </a:xfrm>
          </p:grpSpPr>
          <p:cxnSp>
            <p:nvCxnSpPr>
              <p:cNvPr id="10" name="直線接點 9"/>
              <p:cNvCxnSpPr/>
              <p:nvPr/>
            </p:nvCxnSpPr>
            <p:spPr>
              <a:xfrm rot="5400000">
                <a:off x="3122293" y="4947890"/>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rot="5400000">
                <a:off x="2931213" y="4947890"/>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2740134" y="4947890"/>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2549055" y="4947890"/>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6" name="群組 75"/>
            <p:cNvGrpSpPr/>
            <p:nvPr/>
          </p:nvGrpSpPr>
          <p:grpSpPr>
            <a:xfrm>
              <a:off x="2020844" y="3996588"/>
              <a:ext cx="1797279" cy="977827"/>
              <a:chOff x="1603544" y="537739"/>
              <a:chExt cx="1000375" cy="544264"/>
            </a:xfrm>
            <a:solidFill>
              <a:srgbClr val="1565C0"/>
            </a:solidFill>
          </p:grpSpPr>
          <p:sp>
            <p:nvSpPr>
              <p:cNvPr id="78" name="橢圓 77"/>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橢圓 78"/>
              <p:cNvSpPr/>
              <p:nvPr/>
            </p:nvSpPr>
            <p:spPr>
              <a:xfrm>
                <a:off x="1786879" y="537739"/>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橢圓 79"/>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橢圓 8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橢圓 8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77" name="矩形 76"/>
            <p:cNvSpPr/>
            <p:nvPr/>
          </p:nvSpPr>
          <p:spPr>
            <a:xfrm>
              <a:off x="2016559" y="4189921"/>
              <a:ext cx="1855373" cy="584775"/>
            </a:xfrm>
            <a:prstGeom prst="rect">
              <a:avLst/>
            </a:prstGeom>
          </p:spPr>
          <p:txBody>
            <a:bodyPr wrap="square">
              <a:spAutoFit/>
            </a:bodyPr>
            <a:lstStyle/>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未來的工作，</a:t>
              </a:r>
              <a:endPar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有</a:t>
              </a:r>
              <a:r>
                <a:rPr lang="en-US" altLang="zh-TW" sz="1600">
                  <a:solidFill>
                    <a:schemeClr val="bg1"/>
                  </a:solidFill>
                  <a:latin typeface="微軟正黑體" panose="020B0604030504040204" pitchFamily="34" charset="-120"/>
                  <a:ea typeface="微軟正黑體" panose="020B0604030504040204" pitchFamily="34" charset="-120"/>
                  <a:cs typeface="Times New Roman" pitchFamily="18" charset="0"/>
                </a:rPr>
                <a:t>6</a:t>
              </a:r>
              <a:r>
                <a:rPr lang="zh-TW" altLang="en-US" sz="1600">
                  <a:solidFill>
                    <a:schemeClr val="bg1"/>
                  </a:solidFill>
                  <a:latin typeface="微軟正黑體" panose="020B0604030504040204" pitchFamily="34" charset="-120"/>
                  <a:ea typeface="微軟正黑體" panose="020B0604030504040204" pitchFamily="34" charset="-120"/>
                  <a:cs typeface="Times New Roman" pitchFamily="18" charset="0"/>
                </a:rPr>
                <a:t>成還未被發明</a:t>
              </a:r>
            </a:p>
          </p:txBody>
        </p:sp>
      </p:grpSp>
      <p:grpSp>
        <p:nvGrpSpPr>
          <p:cNvPr id="45" name="群組 44"/>
          <p:cNvGrpSpPr/>
          <p:nvPr/>
        </p:nvGrpSpPr>
        <p:grpSpPr>
          <a:xfrm>
            <a:off x="6466589" y="5400053"/>
            <a:ext cx="1855373" cy="1097449"/>
            <a:chOff x="7019460" y="5073201"/>
            <a:chExt cx="1855373" cy="1097449"/>
          </a:xfrm>
        </p:grpSpPr>
        <p:cxnSp>
          <p:nvCxnSpPr>
            <p:cNvPr id="169" name="直線接點 168"/>
            <p:cNvCxnSpPr/>
            <p:nvPr/>
          </p:nvCxnSpPr>
          <p:spPr>
            <a:xfrm rot="5400000">
              <a:off x="8014740" y="5947905"/>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0" name="直線接點 169"/>
            <p:cNvCxnSpPr/>
            <p:nvPr/>
          </p:nvCxnSpPr>
          <p:spPr>
            <a:xfrm rot="5400000">
              <a:off x="7823660" y="5947905"/>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1" name="直線接點 170"/>
            <p:cNvCxnSpPr/>
            <p:nvPr/>
          </p:nvCxnSpPr>
          <p:spPr>
            <a:xfrm rot="5400000">
              <a:off x="7632581" y="5947905"/>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a:xfrm rot="5400000">
              <a:off x="7441502" y="5947905"/>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0" name="群組 19"/>
            <p:cNvGrpSpPr/>
            <p:nvPr/>
          </p:nvGrpSpPr>
          <p:grpSpPr>
            <a:xfrm>
              <a:off x="7153954" y="5073201"/>
              <a:ext cx="1610742" cy="845588"/>
              <a:chOff x="1603544" y="537738"/>
              <a:chExt cx="1000375" cy="544265"/>
            </a:xfrm>
            <a:solidFill>
              <a:srgbClr val="1565C0"/>
            </a:solidFill>
          </p:grpSpPr>
          <p:sp>
            <p:nvSpPr>
              <p:cNvPr id="22" name="橢圓 21"/>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橢圓 2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橢圓 2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橢圓 24"/>
              <p:cNvSpPr/>
              <p:nvPr/>
            </p:nvSpPr>
            <p:spPr>
              <a:xfrm>
                <a:off x="1740450" y="757520"/>
                <a:ext cx="527293" cy="324483"/>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橢圓 2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1" name="矩形 20"/>
            <p:cNvSpPr/>
            <p:nvPr/>
          </p:nvSpPr>
          <p:spPr>
            <a:xfrm>
              <a:off x="7019460" y="5288331"/>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從學習逃走</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的孩子</a:t>
              </a:r>
            </a:p>
          </p:txBody>
        </p:sp>
      </p:grpSp>
      <p:grpSp>
        <p:nvGrpSpPr>
          <p:cNvPr id="19" name="群組 18"/>
          <p:cNvGrpSpPr/>
          <p:nvPr/>
        </p:nvGrpSpPr>
        <p:grpSpPr>
          <a:xfrm>
            <a:off x="3098077" y="2212994"/>
            <a:ext cx="2986236" cy="1253143"/>
            <a:chOff x="2824283" y="2237023"/>
            <a:chExt cx="2986236" cy="1253143"/>
          </a:xfrm>
        </p:grpSpPr>
        <p:grpSp>
          <p:nvGrpSpPr>
            <p:cNvPr id="100" name="群組 99"/>
            <p:cNvGrpSpPr/>
            <p:nvPr/>
          </p:nvGrpSpPr>
          <p:grpSpPr>
            <a:xfrm>
              <a:off x="2949396" y="2237023"/>
              <a:ext cx="2654625" cy="1253143"/>
              <a:chOff x="1603544" y="537738"/>
              <a:chExt cx="1000375" cy="544265"/>
            </a:xfrm>
            <a:solidFill>
              <a:srgbClr val="D71B60"/>
            </a:solidFill>
          </p:grpSpPr>
          <p:sp>
            <p:nvSpPr>
              <p:cNvPr id="102" name="橢圓 101"/>
              <p:cNvSpPr/>
              <p:nvPr/>
            </p:nvSpPr>
            <p:spPr>
              <a:xfrm>
                <a:off x="1603544" y="665854"/>
                <a:ext cx="301259" cy="334947"/>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橢圓 10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橢圓 10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橢圓 104"/>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6" name="橢圓 10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01" name="矩形 100"/>
            <p:cNvSpPr/>
            <p:nvPr/>
          </p:nvSpPr>
          <p:spPr>
            <a:xfrm>
              <a:off x="2824283" y="2450583"/>
              <a:ext cx="2986236" cy="830997"/>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TIMSS</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的</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數學及科學排名不錯，</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但學習興趣和自信卻低落</a:t>
              </a:r>
            </a:p>
          </p:txBody>
        </p:sp>
      </p:grpSp>
      <p:grpSp>
        <p:nvGrpSpPr>
          <p:cNvPr id="138" name="群組 137"/>
          <p:cNvGrpSpPr/>
          <p:nvPr/>
        </p:nvGrpSpPr>
        <p:grpSpPr>
          <a:xfrm>
            <a:off x="288749" y="3712218"/>
            <a:ext cx="1855373" cy="961324"/>
            <a:chOff x="121236" y="3904642"/>
            <a:chExt cx="1855373" cy="961324"/>
          </a:xfrm>
        </p:grpSpPr>
        <p:grpSp>
          <p:nvGrpSpPr>
            <p:cNvPr id="84" name="群組 83"/>
            <p:cNvGrpSpPr/>
            <p:nvPr/>
          </p:nvGrpSpPr>
          <p:grpSpPr>
            <a:xfrm flipV="1">
              <a:off x="157908" y="3904642"/>
              <a:ext cx="1777386" cy="961324"/>
              <a:chOff x="1603544" y="537738"/>
              <a:chExt cx="1000375" cy="573954"/>
            </a:xfrm>
            <a:solidFill>
              <a:srgbClr val="D71B60"/>
            </a:solidFill>
          </p:grpSpPr>
          <p:sp>
            <p:nvSpPr>
              <p:cNvPr id="86" name="橢圓 85"/>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橢圓 86"/>
              <p:cNvSpPr/>
              <p:nvPr/>
            </p:nvSpPr>
            <p:spPr>
              <a:xfrm>
                <a:off x="1786879" y="537738"/>
                <a:ext cx="505105" cy="514999"/>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橢圓 87"/>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橢圓 88"/>
              <p:cNvSpPr/>
              <p:nvPr/>
            </p:nvSpPr>
            <p:spPr>
              <a:xfrm>
                <a:off x="1742654" y="691040"/>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0" name="橢圓 89"/>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85" name="矩形 84"/>
            <p:cNvSpPr/>
            <p:nvPr/>
          </p:nvSpPr>
          <p:spPr>
            <a:xfrm>
              <a:off x="121236" y="4053224"/>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免試入學或</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大學申請入學趨勢</a:t>
              </a:r>
            </a:p>
          </p:txBody>
        </p:sp>
      </p:grpSp>
      <p:grpSp>
        <p:nvGrpSpPr>
          <p:cNvPr id="6" name="群組 5"/>
          <p:cNvGrpSpPr/>
          <p:nvPr/>
        </p:nvGrpSpPr>
        <p:grpSpPr>
          <a:xfrm>
            <a:off x="1266866" y="2511518"/>
            <a:ext cx="1919794" cy="1271880"/>
            <a:chOff x="1030582" y="2596921"/>
            <a:chExt cx="1919794" cy="1271880"/>
          </a:xfrm>
        </p:grpSpPr>
        <p:cxnSp>
          <p:nvCxnSpPr>
            <p:cNvPr id="140" name="直線接點 139"/>
            <p:cNvCxnSpPr/>
            <p:nvPr/>
          </p:nvCxnSpPr>
          <p:spPr>
            <a:xfrm rot="5400000">
              <a:off x="1989532" y="3646056"/>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5" name="直線接點 144"/>
            <p:cNvCxnSpPr/>
            <p:nvPr/>
          </p:nvCxnSpPr>
          <p:spPr>
            <a:xfrm rot="5400000">
              <a:off x="1798452" y="3646056"/>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線接點 146"/>
            <p:cNvCxnSpPr/>
            <p:nvPr/>
          </p:nvCxnSpPr>
          <p:spPr>
            <a:xfrm rot="5400000">
              <a:off x="1607373" y="3646056"/>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rot="5400000">
              <a:off x="1416294" y="3646056"/>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2" name="群組 91"/>
            <p:cNvGrpSpPr/>
            <p:nvPr/>
          </p:nvGrpSpPr>
          <p:grpSpPr>
            <a:xfrm>
              <a:off x="1030582" y="2596921"/>
              <a:ext cx="1874040" cy="1050897"/>
              <a:chOff x="1603544" y="537738"/>
              <a:chExt cx="970575" cy="544265"/>
            </a:xfrm>
            <a:solidFill>
              <a:srgbClr val="1565C0"/>
            </a:solidFill>
          </p:grpSpPr>
          <p:sp>
            <p:nvSpPr>
              <p:cNvPr id="94" name="橢圓 93"/>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橢圓 94"/>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橢圓 95"/>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橢圓 96"/>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橢圓 97"/>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3" name="矩形 92"/>
            <p:cNvSpPr/>
            <p:nvPr/>
          </p:nvSpPr>
          <p:spPr>
            <a:xfrm>
              <a:off x="1095003" y="2868792"/>
              <a:ext cx="1855373" cy="584775"/>
            </a:xfrm>
            <a:prstGeom prst="rect">
              <a:avLst/>
            </a:prstGeom>
          </p:spPr>
          <p:txBody>
            <a:bodyPr wrap="square">
              <a:spAutoFit/>
            </a:bodyPr>
            <a:lstStyle/>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教育的全球化、</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本土化與個別化</a:t>
              </a:r>
            </a:p>
          </p:txBody>
        </p:sp>
      </p:grpSp>
      <p:grpSp>
        <p:nvGrpSpPr>
          <p:cNvPr id="49" name="群組 48"/>
          <p:cNvGrpSpPr/>
          <p:nvPr/>
        </p:nvGrpSpPr>
        <p:grpSpPr>
          <a:xfrm>
            <a:off x="5965698" y="2327519"/>
            <a:ext cx="1951619" cy="1358929"/>
            <a:chOff x="5965698" y="2327519"/>
            <a:chExt cx="1951619" cy="1358929"/>
          </a:xfrm>
        </p:grpSpPr>
        <p:cxnSp>
          <p:nvCxnSpPr>
            <p:cNvPr id="156" name="直線接點 155"/>
            <p:cNvCxnSpPr/>
            <p:nvPr/>
          </p:nvCxnSpPr>
          <p:spPr>
            <a:xfrm rot="5400000">
              <a:off x="6459804" y="3456721"/>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5" name="群組 34"/>
            <p:cNvGrpSpPr/>
            <p:nvPr/>
          </p:nvGrpSpPr>
          <p:grpSpPr>
            <a:xfrm>
              <a:off x="5965698" y="2327519"/>
              <a:ext cx="1951619" cy="1358929"/>
              <a:chOff x="4735230" y="3269730"/>
              <a:chExt cx="1951619" cy="1358929"/>
            </a:xfrm>
          </p:grpSpPr>
          <p:cxnSp>
            <p:nvCxnSpPr>
              <p:cNvPr id="153" name="直線接點 152"/>
              <p:cNvCxnSpPr/>
              <p:nvPr/>
            </p:nvCxnSpPr>
            <p:spPr>
              <a:xfrm rot="5400000">
                <a:off x="5860550" y="440591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4" name="直線接點 153"/>
              <p:cNvCxnSpPr/>
              <p:nvPr/>
            </p:nvCxnSpPr>
            <p:spPr>
              <a:xfrm rot="5400000">
                <a:off x="5669470" y="440591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5" name="直線接點 154"/>
              <p:cNvCxnSpPr/>
              <p:nvPr/>
            </p:nvCxnSpPr>
            <p:spPr>
              <a:xfrm rot="5400000">
                <a:off x="5478391" y="4405914"/>
                <a:ext cx="445491"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44" name="群組 143"/>
              <p:cNvGrpSpPr/>
              <p:nvPr/>
            </p:nvGrpSpPr>
            <p:grpSpPr>
              <a:xfrm>
                <a:off x="4735230" y="3269730"/>
                <a:ext cx="1951619" cy="1054018"/>
                <a:chOff x="5447664" y="3487015"/>
                <a:chExt cx="1951619" cy="1054018"/>
              </a:xfrm>
            </p:grpSpPr>
            <p:grpSp>
              <p:nvGrpSpPr>
                <p:cNvPr id="60" name="群組 59"/>
                <p:cNvGrpSpPr/>
                <p:nvPr/>
              </p:nvGrpSpPr>
              <p:grpSpPr>
                <a:xfrm>
                  <a:off x="5447664" y="3487015"/>
                  <a:ext cx="1841889" cy="1054018"/>
                  <a:chOff x="1603544" y="537738"/>
                  <a:chExt cx="1000375" cy="544265"/>
                </a:xfrm>
                <a:solidFill>
                  <a:srgbClr val="1565C0"/>
                </a:solidFill>
              </p:grpSpPr>
              <p:sp>
                <p:nvSpPr>
                  <p:cNvPr id="62" name="橢圓 61"/>
                  <p:cNvSpPr/>
                  <p:nvPr/>
                </p:nvSpPr>
                <p:spPr>
                  <a:xfrm>
                    <a:off x="1603544" y="665855"/>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橢圓 62"/>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橢圓 63"/>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橢圓 64"/>
                  <p:cNvSpPr/>
                  <p:nvPr/>
                </p:nvSpPr>
                <p:spPr>
                  <a:xfrm flipH="1">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橢圓 65"/>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1" name="矩形 60"/>
                <p:cNvSpPr/>
                <p:nvPr/>
              </p:nvSpPr>
              <p:spPr>
                <a:xfrm>
                  <a:off x="5543910" y="3628525"/>
                  <a:ext cx="1855373" cy="830997"/>
                </a:xfrm>
                <a:prstGeom prst="rect">
                  <a:avLst/>
                </a:prstGeom>
              </p:spPr>
              <p:txBody>
                <a:bodyPr wrap="square">
                  <a:spAutoFit/>
                </a:bodyPr>
                <a:lstStyle/>
                <a:p>
                  <a:pPr algn="ctr">
                    <a:defRPr/>
                  </a:pP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2010</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年，</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臺灣生育率</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0.895</a:t>
                  </a: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a:t>
                  </a:r>
                  <a:endPar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endParaRPr>
                </a:p>
                <a:p>
                  <a:pPr algn="ctr">
                    <a:defRPr/>
                  </a:pPr>
                  <a:r>
                    <a:rPr lang="zh-TW" altLang="en-US" sz="1600" dirty="0">
                      <a:solidFill>
                        <a:schemeClr val="bg1"/>
                      </a:solidFill>
                      <a:latin typeface="微軟正黑體" panose="020B0604030504040204" pitchFamily="34" charset="-120"/>
                      <a:ea typeface="微軟正黑體" panose="020B0604030504040204" pitchFamily="34" charset="-120"/>
                      <a:cs typeface="Times New Roman" pitchFamily="18" charset="0"/>
                    </a:rPr>
                    <a:t>全球倒數第</a:t>
                  </a:r>
                  <a:r>
                    <a:rPr lang="en-US" altLang="zh-TW" sz="1600" dirty="0">
                      <a:solidFill>
                        <a:schemeClr val="bg1"/>
                      </a:solidFill>
                      <a:latin typeface="微軟正黑體" panose="020B0604030504040204" pitchFamily="34" charset="-120"/>
                      <a:ea typeface="微軟正黑體" panose="020B0604030504040204" pitchFamily="34" charset="-120"/>
                      <a:cs typeface="Times New Roman" pitchFamily="18" charset="0"/>
                    </a:rPr>
                    <a:t>1 </a:t>
                  </a:r>
                </a:p>
              </p:txBody>
            </p:sp>
          </p:grpSp>
        </p:grpSp>
      </p:grpSp>
      <p:grpSp>
        <p:nvGrpSpPr>
          <p:cNvPr id="121" name="群組 120"/>
          <p:cNvGrpSpPr/>
          <p:nvPr/>
        </p:nvGrpSpPr>
        <p:grpSpPr>
          <a:xfrm>
            <a:off x="4193431" y="6056322"/>
            <a:ext cx="730788" cy="507432"/>
            <a:chOff x="4187222" y="395028"/>
            <a:chExt cx="1944212" cy="1349989"/>
          </a:xfrm>
          <a:solidFill>
            <a:srgbClr val="92D050"/>
          </a:solidFill>
        </p:grpSpPr>
        <p:sp>
          <p:nvSpPr>
            <p:cNvPr id="122"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25" name="矩形 124"/>
          <p:cNvSpPr/>
          <p:nvPr/>
        </p:nvSpPr>
        <p:spPr>
          <a:xfrm>
            <a:off x="766762" y="1351591"/>
            <a:ext cx="8377237"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二</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隨著社會的變遷，</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教育的目標及內容有必要與時俱進</a:t>
            </a:r>
          </a:p>
        </p:txBody>
      </p:sp>
    </p:spTree>
    <p:extLst>
      <p:ext uri="{BB962C8B-B14F-4D97-AF65-F5344CB8AC3E}">
        <p14:creationId xmlns:p14="http://schemas.microsoft.com/office/powerpoint/2010/main" val="140668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down)">
                                      <p:cBhvr>
                                        <p:cTn id="11" dur="500"/>
                                        <p:tgtEl>
                                          <p:spTgt spid="12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wipe(down)">
                                      <p:cBhvr>
                                        <p:cTn id="15" dur="500"/>
                                        <p:tgtEl>
                                          <p:spTgt spid="1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down)">
                                      <p:cBhvr>
                                        <p:cTn id="35" dur="500"/>
                                        <p:tgtEl>
                                          <p:spTgt spid="4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wipe(down)">
                                      <p:cBhvr>
                                        <p:cTn id="47" dur="500"/>
                                        <p:tgtEl>
                                          <p:spTgt spid="13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39</a:t>
            </a:fld>
            <a:endParaRPr lang="zh-TW" altLang="en-US"/>
          </a:p>
        </p:txBody>
      </p:sp>
      <p:sp>
        <p:nvSpPr>
          <p:cNvPr id="3" name="投影片編號版面配置區 4"/>
          <p:cNvSpPr txBox="1">
            <a:spLocks/>
          </p:cNvSpPr>
          <p:nvPr/>
        </p:nvSpPr>
        <p:spPr>
          <a:xfrm>
            <a:off x="6948264" y="-80015"/>
            <a:ext cx="2133600" cy="365125"/>
          </a:xfrm>
          <a:prstGeom prst="rect">
            <a:avLst/>
          </a:prstGeom>
        </p:spPr>
        <p:txBody>
          <a:bodyPr vert="horz" wrap="square" lIns="91440" tIns="45720" rIns="91440" bIns="45720" numCol="1" anchor="ctr" anchorCtr="0" compatLnSpc="1">
            <a:prstTxWarp prst="textNoShape">
              <a:avLst/>
            </a:prstTxWarp>
          </a:bodyPr>
          <a:lstStyle>
            <a:defPPr lvl="0">
              <a:defRPr lang="zh-TW"/>
            </a:defPPr>
            <a:lvl1pPr lvl="0" algn="r" rtl="0" eaLnBrk="1" fontAlgn="base" hangingPunct="1">
              <a:spcBef>
                <a:spcPct val="0"/>
              </a:spcBef>
              <a:spcAft>
                <a:spcPct val="0"/>
              </a:spcAft>
              <a:defRPr kumimoji="1" sz="1200" kern="1200">
                <a:solidFill>
                  <a:srgbClr val="BBDEFB"/>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charset="0"/>
                <a:ea typeface="新細明體" charset="-120"/>
                <a:cs typeface="+mn-cs"/>
              </a:defRPr>
            </a:lvl2pPr>
            <a:lvl3pPr marL="914400" lvl="2" algn="l" rtl="0" fontAlgn="base">
              <a:spcBef>
                <a:spcPct val="0"/>
              </a:spcBef>
              <a:spcAft>
                <a:spcPct val="0"/>
              </a:spcAft>
              <a:defRPr kumimoji="1" kern="1200">
                <a:solidFill>
                  <a:schemeClr val="tx1"/>
                </a:solidFill>
                <a:latin typeface="Arial" charset="0"/>
                <a:ea typeface="新細明體" charset="-120"/>
                <a:cs typeface="+mn-cs"/>
              </a:defRPr>
            </a:lvl3pPr>
            <a:lvl4pPr marL="1371600" lvl="3" algn="l" rtl="0" fontAlgn="base">
              <a:spcBef>
                <a:spcPct val="0"/>
              </a:spcBef>
              <a:spcAft>
                <a:spcPct val="0"/>
              </a:spcAft>
              <a:defRPr kumimoji="1" kern="1200">
                <a:solidFill>
                  <a:schemeClr val="tx1"/>
                </a:solidFill>
                <a:latin typeface="Arial" charset="0"/>
                <a:ea typeface="新細明體" charset="-120"/>
                <a:cs typeface="+mn-cs"/>
              </a:defRPr>
            </a:lvl4pPr>
            <a:lvl5pPr marL="1828800" lvl="4" algn="l" rtl="0" fontAlgn="base">
              <a:spcBef>
                <a:spcPct val="0"/>
              </a:spcBef>
              <a:spcAft>
                <a:spcPct val="0"/>
              </a:spcAft>
              <a:defRPr kumimoji="1" kern="1200">
                <a:solidFill>
                  <a:schemeClr val="tx1"/>
                </a:solidFill>
                <a:latin typeface="Arial" charset="0"/>
                <a:ea typeface="新細明體" charset="-120"/>
                <a:cs typeface="+mn-cs"/>
              </a:defRPr>
            </a:lvl5pPr>
            <a:lvl6pPr marL="2286000" lvl="5" algn="l" defTabSz="914400" rtl="0" eaLnBrk="1" latinLnBrk="0" hangingPunct="1">
              <a:defRPr kumimoji="1" kern="1200">
                <a:solidFill>
                  <a:schemeClr val="tx1"/>
                </a:solidFill>
                <a:latin typeface="Arial" charset="0"/>
                <a:ea typeface="新細明體" charset="-120"/>
                <a:cs typeface="+mn-cs"/>
              </a:defRPr>
            </a:lvl6pPr>
            <a:lvl7pPr marL="2743200" lvl="6" algn="l" defTabSz="914400" rtl="0" eaLnBrk="1" latinLnBrk="0" hangingPunct="1">
              <a:defRPr kumimoji="1" kern="1200">
                <a:solidFill>
                  <a:schemeClr val="tx1"/>
                </a:solidFill>
                <a:latin typeface="Arial" charset="0"/>
                <a:ea typeface="新細明體" charset="-120"/>
                <a:cs typeface="+mn-cs"/>
              </a:defRPr>
            </a:lvl7pPr>
            <a:lvl8pPr marL="3200400" lvl="7" algn="l" defTabSz="914400" rtl="0" eaLnBrk="1" latinLnBrk="0" hangingPunct="1">
              <a:defRPr kumimoji="1" kern="1200">
                <a:solidFill>
                  <a:schemeClr val="tx1"/>
                </a:solidFill>
                <a:latin typeface="Arial" charset="0"/>
                <a:ea typeface="新細明體" charset="-120"/>
                <a:cs typeface="+mn-cs"/>
              </a:defRPr>
            </a:lvl8pPr>
            <a:lvl9pPr marL="3657600" lvl="8" algn="l" defTabSz="914400" rtl="0" eaLnBrk="1" latinLnBrk="0" hangingPunct="1">
              <a:defRPr kumimoji="1" kern="1200">
                <a:solidFill>
                  <a:schemeClr val="tx1"/>
                </a:solidFill>
                <a:latin typeface="Arial" charset="0"/>
                <a:ea typeface="新細明體" charset="-120"/>
                <a:cs typeface="+mn-cs"/>
              </a:defRPr>
            </a:lvl9pPr>
          </a:lstStyle>
          <a:p>
            <a:fld id="{8598CAF7-0B11-4355-B351-D1350E429BEE}" type="slidenum">
              <a:rPr lang="zh-TW" altLang="en-US" smtClean="0"/>
              <a:pPr/>
              <a:t>39</a:t>
            </a:fld>
            <a:endParaRPr lang="zh-TW" altLang="en-US"/>
          </a:p>
        </p:txBody>
      </p:sp>
      <p:sp>
        <p:nvSpPr>
          <p:cNvPr id="4" name="文字方塊 3"/>
          <p:cNvSpPr txBox="1"/>
          <p:nvPr/>
        </p:nvSpPr>
        <p:spPr>
          <a:xfrm>
            <a:off x="7782401" y="-34986"/>
            <a:ext cx="1038071" cy="27699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zh-TW" sz="1200" b="0" i="0" u="none" strike="noStrike" kern="1200" cap="none" spc="0" normalizeH="0" baseline="0" noProof="0" dirty="0">
                <a:ln>
                  <a:noFill/>
                </a:ln>
                <a:solidFill>
                  <a:srgbClr val="E8F5E9"/>
                </a:solidFill>
                <a:effectLst/>
                <a:uLnTx/>
                <a:uFillTx/>
                <a:latin typeface="Arial" charset="0"/>
                <a:ea typeface="新細明體" charset="-120"/>
                <a:cs typeface="+mn-cs"/>
              </a:rPr>
              <a:t>4-2-2</a:t>
            </a:r>
            <a:r>
              <a:rPr kumimoji="1" lang="zh-TW" altLang="en-US" sz="1200" b="0" i="0" u="none" strike="noStrike" kern="1200" cap="none" spc="0" normalizeH="0" baseline="0" noProof="0" dirty="0">
                <a:ln>
                  <a:noFill/>
                </a:ln>
                <a:solidFill>
                  <a:srgbClr val="E8F5E9"/>
                </a:solidFill>
                <a:effectLst/>
                <a:uLnTx/>
                <a:uFillTx/>
                <a:latin typeface="Arial" charset="0"/>
                <a:ea typeface="新細明體" charset="-120"/>
                <a:cs typeface="+mn-cs"/>
              </a:rPr>
              <a:t>   </a:t>
            </a:r>
            <a:r>
              <a:rPr kumimoji="1" lang="en-US" altLang="zh-TW" sz="1200" b="0" i="0" u="none" strike="noStrike" kern="1200" cap="none" spc="0" normalizeH="0" baseline="0" noProof="0" dirty="0">
                <a:ln>
                  <a:noFill/>
                </a:ln>
                <a:solidFill>
                  <a:srgbClr val="E8F5E9"/>
                </a:solidFill>
                <a:effectLst/>
                <a:uLnTx/>
                <a:uFillTx/>
                <a:latin typeface="Arial" charset="0"/>
                <a:ea typeface="新細明體" charset="-120"/>
                <a:cs typeface="+mn-cs"/>
              </a:rPr>
              <a:t>/</a:t>
            </a:r>
            <a:r>
              <a:rPr kumimoji="1" lang="zh-TW" altLang="en-US" sz="1200" b="0" i="0" u="none" strike="noStrike" kern="1200" cap="none" spc="0" normalizeH="0" baseline="0" noProof="0" dirty="0">
                <a:ln>
                  <a:noFill/>
                </a:ln>
                <a:solidFill>
                  <a:srgbClr val="E8F5E9"/>
                </a:solidFill>
                <a:effectLst/>
                <a:uLnTx/>
                <a:uFillTx/>
                <a:latin typeface="Arial" charset="0"/>
                <a:ea typeface="新細明體" charset="-120"/>
                <a:cs typeface="+mn-cs"/>
              </a:rPr>
              <a:t> </a:t>
            </a:r>
          </a:p>
        </p:txBody>
      </p:sp>
      <p:sp>
        <p:nvSpPr>
          <p:cNvPr id="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3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rPr>
              <a:t>(</a:t>
            </a:r>
            <a:r>
              <a:rPr kumimoji="1" lang="zh-TW" altLang="en-US" sz="3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rPr>
              <a:t>二</a:t>
            </a:r>
            <a:r>
              <a:rPr kumimoji="1" lang="en-US" altLang="zh-TW" sz="3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rPr>
              <a:t>)</a:t>
            </a:r>
            <a:r>
              <a:rPr kumimoji="1" lang="zh-TW" altLang="en-US" sz="3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rPr>
              <a:t>借重前導學校的經驗及案例</a:t>
            </a:r>
            <a:endParaRPr kumimoji="0" lang="zh-TW" altLang="en-US" sz="3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Times New Roman" pitchFamily="18" charset="0"/>
            </a:endParaRPr>
          </a:p>
        </p:txBody>
      </p:sp>
      <p:sp>
        <p:nvSpPr>
          <p:cNvPr id="6" name="手繪多邊形 5"/>
          <p:cNvSpPr/>
          <p:nvPr/>
        </p:nvSpPr>
        <p:spPr>
          <a:xfrm rot="2534471">
            <a:off x="1496819" y="5463108"/>
            <a:ext cx="787800" cy="56953"/>
          </a:xfrm>
          <a:custGeom>
            <a:avLst/>
            <a:gdLst/>
            <a:ahLst/>
            <a:cxnLst/>
            <a:rect l="0" t="0" r="0" b="0"/>
            <a:pathLst>
              <a:path>
                <a:moveTo>
                  <a:pt x="0" y="28476"/>
                </a:moveTo>
                <a:lnTo>
                  <a:pt x="787800" y="28476"/>
                </a:lnTo>
              </a:path>
            </a:pathLst>
          </a:custGeom>
          <a:noFill/>
          <a:ln w="381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7" name="手繪多邊形 6"/>
          <p:cNvSpPr/>
          <p:nvPr/>
        </p:nvSpPr>
        <p:spPr>
          <a:xfrm>
            <a:off x="1734760" y="4104797"/>
            <a:ext cx="867682" cy="56953"/>
          </a:xfrm>
          <a:custGeom>
            <a:avLst/>
            <a:gdLst/>
            <a:ahLst/>
            <a:cxnLst/>
            <a:rect l="0" t="0" r="0" b="0"/>
            <a:pathLst>
              <a:path>
                <a:moveTo>
                  <a:pt x="0" y="28476"/>
                </a:moveTo>
                <a:lnTo>
                  <a:pt x="867682" y="28476"/>
                </a:lnTo>
              </a:path>
            </a:pathLst>
          </a:custGeom>
          <a:noFill/>
          <a:ln w="381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8" name="手繪多邊形 7"/>
          <p:cNvSpPr/>
          <p:nvPr/>
        </p:nvSpPr>
        <p:spPr>
          <a:xfrm rot="19091070">
            <a:off x="1500712" y="2706298"/>
            <a:ext cx="743602" cy="56953"/>
          </a:xfrm>
          <a:custGeom>
            <a:avLst/>
            <a:gdLst/>
            <a:ahLst/>
            <a:cxnLst/>
            <a:rect l="0" t="0" r="0" b="0"/>
            <a:pathLst>
              <a:path>
                <a:moveTo>
                  <a:pt x="0" y="28476"/>
                </a:moveTo>
                <a:lnTo>
                  <a:pt x="743602" y="28476"/>
                </a:lnTo>
              </a:path>
            </a:pathLst>
          </a:custGeom>
          <a:noFill/>
          <a:ln w="38100"/>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9" name="橢圓 8"/>
          <p:cNvSpPr/>
          <p:nvPr/>
        </p:nvSpPr>
        <p:spPr>
          <a:xfrm>
            <a:off x="-3178959" y="1600885"/>
            <a:ext cx="5064777" cy="5064777"/>
          </a:xfrm>
          <a:prstGeom prst="ellipse">
            <a:avLst/>
          </a:prstGeom>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手繪多邊形 9"/>
          <p:cNvSpPr/>
          <p:nvPr/>
        </p:nvSpPr>
        <p:spPr>
          <a:xfrm>
            <a:off x="2071729" y="1594618"/>
            <a:ext cx="1559562" cy="1453418"/>
          </a:xfrm>
          <a:custGeom>
            <a:avLst/>
            <a:gdLst>
              <a:gd name="connsiteX0" fmla="*/ 0 w 1559562"/>
              <a:gd name="connsiteY0" fmla="*/ 726709 h 1453418"/>
              <a:gd name="connsiteX1" fmla="*/ 779781 w 1559562"/>
              <a:gd name="connsiteY1" fmla="*/ 0 h 1453418"/>
              <a:gd name="connsiteX2" fmla="*/ 1559562 w 1559562"/>
              <a:gd name="connsiteY2" fmla="*/ 726709 h 1453418"/>
              <a:gd name="connsiteX3" fmla="*/ 779781 w 1559562"/>
              <a:gd name="connsiteY3" fmla="*/ 1453418 h 1453418"/>
              <a:gd name="connsiteX4" fmla="*/ 0 w 1559562"/>
              <a:gd name="connsiteY4" fmla="*/ 726709 h 145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9562" h="1453418">
                <a:moveTo>
                  <a:pt x="0" y="726709"/>
                </a:moveTo>
                <a:cubicBezTo>
                  <a:pt x="0" y="325359"/>
                  <a:pt x="349120" y="0"/>
                  <a:pt x="779781" y="0"/>
                </a:cubicBezTo>
                <a:cubicBezTo>
                  <a:pt x="1210442" y="0"/>
                  <a:pt x="1559562" y="325359"/>
                  <a:pt x="1559562" y="726709"/>
                </a:cubicBezTo>
                <a:cubicBezTo>
                  <a:pt x="1559562" y="1128059"/>
                  <a:pt x="1210442" y="1453418"/>
                  <a:pt x="779781" y="1453418"/>
                </a:cubicBezTo>
                <a:cubicBezTo>
                  <a:pt x="349120" y="1453418"/>
                  <a:pt x="0" y="1128059"/>
                  <a:pt x="0" y="726709"/>
                </a:cubicBezTo>
                <a:close/>
              </a:path>
            </a:pathLst>
          </a:custGeom>
          <a:ln>
            <a:noFill/>
          </a:ln>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252523" tIns="236978" rIns="252523" bIns="236978" numCol="1" spcCol="1270" anchor="ctr" anchorCtr="0">
            <a:noAutofit/>
          </a:bodyPr>
          <a:lstStyle/>
          <a:p>
            <a:pPr marL="0" marR="0" lvl="0" indent="0" algn="ctr" defTabSz="1689100" rtl="0" eaLnBrk="1" fontAlgn="base" latinLnBrk="0" hangingPunct="1">
              <a:lnSpc>
                <a:spcPct val="90000"/>
              </a:lnSpc>
              <a:spcBef>
                <a:spcPct val="0"/>
              </a:spcBef>
              <a:spcAft>
                <a:spcPct val="35000"/>
              </a:spcAft>
              <a:buClrTx/>
              <a:buSzTx/>
              <a:buFontTx/>
              <a:buNone/>
              <a:tabLst/>
              <a:defRPr/>
            </a:pPr>
            <a:r>
              <a:rPr kumimoji="1" lang="zh-TW" altLang="en-US" sz="3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發掘</a:t>
            </a:r>
          </a:p>
        </p:txBody>
      </p:sp>
      <p:sp>
        <p:nvSpPr>
          <p:cNvPr id="11" name="手繪多邊形 10"/>
          <p:cNvSpPr/>
          <p:nvPr/>
        </p:nvSpPr>
        <p:spPr>
          <a:xfrm>
            <a:off x="3643954" y="1594618"/>
            <a:ext cx="5194091" cy="1453418"/>
          </a:xfrm>
          <a:custGeom>
            <a:avLst/>
            <a:gdLst>
              <a:gd name="connsiteX0" fmla="*/ 0 w 2339343"/>
              <a:gd name="connsiteY0" fmla="*/ 0 h 1453418"/>
              <a:gd name="connsiteX1" fmla="*/ 2339343 w 2339343"/>
              <a:gd name="connsiteY1" fmla="*/ 0 h 1453418"/>
              <a:gd name="connsiteX2" fmla="*/ 2339343 w 2339343"/>
              <a:gd name="connsiteY2" fmla="*/ 1453418 h 1453418"/>
              <a:gd name="connsiteX3" fmla="*/ 0 w 2339343"/>
              <a:gd name="connsiteY3" fmla="*/ 1453418 h 1453418"/>
              <a:gd name="connsiteX4" fmla="*/ 0 w 2339343"/>
              <a:gd name="connsiteY4" fmla="*/ 0 h 145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343" h="1453418">
                <a:moveTo>
                  <a:pt x="0" y="0"/>
                </a:moveTo>
                <a:lnTo>
                  <a:pt x="2339343" y="0"/>
                </a:lnTo>
                <a:lnTo>
                  <a:pt x="2339343" y="1453418"/>
                </a:lnTo>
                <a:lnTo>
                  <a:pt x="0" y="14534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marR="0" lvl="1" indent="-171450" algn="l" defTabSz="755650" rtl="0" eaLnBrk="1" fontAlgn="base" latinLnBrk="0" hangingPunct="1">
              <a:lnSpc>
                <a:spcPct val="90000"/>
              </a:lnSpc>
              <a:spcBef>
                <a:spcPct val="0"/>
              </a:spcBef>
              <a:spcAft>
                <a:spcPct val="15000"/>
              </a:spcAft>
              <a:buClrTx/>
              <a:buSzTx/>
              <a:buFontTx/>
              <a:buChar char="••"/>
              <a:tabLst/>
              <a:defRPr/>
            </a:pPr>
            <a:r>
              <a:rPr kumimoji="1" lang="zh-TW" altLang="en-US" sz="20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鼓勵具課程活化經驗學校擔任前導學校</a:t>
            </a:r>
          </a:p>
        </p:txBody>
      </p:sp>
      <p:sp>
        <p:nvSpPr>
          <p:cNvPr id="12" name="手繪多邊形 11"/>
          <p:cNvSpPr/>
          <p:nvPr/>
        </p:nvSpPr>
        <p:spPr>
          <a:xfrm>
            <a:off x="2602443" y="3386922"/>
            <a:ext cx="1486600" cy="1492704"/>
          </a:xfrm>
          <a:custGeom>
            <a:avLst/>
            <a:gdLst>
              <a:gd name="connsiteX0" fmla="*/ 0 w 1486600"/>
              <a:gd name="connsiteY0" fmla="*/ 746352 h 1492704"/>
              <a:gd name="connsiteX1" fmla="*/ 743300 w 1486600"/>
              <a:gd name="connsiteY1" fmla="*/ 0 h 1492704"/>
              <a:gd name="connsiteX2" fmla="*/ 1486600 w 1486600"/>
              <a:gd name="connsiteY2" fmla="*/ 746352 h 1492704"/>
              <a:gd name="connsiteX3" fmla="*/ 743300 w 1486600"/>
              <a:gd name="connsiteY3" fmla="*/ 1492704 h 1492704"/>
              <a:gd name="connsiteX4" fmla="*/ 0 w 1486600"/>
              <a:gd name="connsiteY4" fmla="*/ 746352 h 149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600" h="1492704">
                <a:moveTo>
                  <a:pt x="0" y="746352"/>
                </a:moveTo>
                <a:cubicBezTo>
                  <a:pt x="0" y="334153"/>
                  <a:pt x="332787" y="0"/>
                  <a:pt x="743300" y="0"/>
                </a:cubicBezTo>
                <a:cubicBezTo>
                  <a:pt x="1153813" y="0"/>
                  <a:pt x="1486600" y="334153"/>
                  <a:pt x="1486600" y="746352"/>
                </a:cubicBezTo>
                <a:cubicBezTo>
                  <a:pt x="1486600" y="1158551"/>
                  <a:pt x="1153813" y="1492704"/>
                  <a:pt x="743300" y="1492704"/>
                </a:cubicBezTo>
                <a:cubicBezTo>
                  <a:pt x="332787" y="1492704"/>
                  <a:pt x="0" y="1158551"/>
                  <a:pt x="0" y="746352"/>
                </a:cubicBezTo>
                <a:close/>
              </a:path>
            </a:pathLst>
          </a:custGeom>
          <a:ln>
            <a:noFill/>
          </a:ln>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241838" tIns="242731" rIns="241838" bIns="242731" numCol="1" spcCol="1270" anchor="ctr" anchorCtr="0">
            <a:noAutofit/>
          </a:bodyPr>
          <a:lstStyle/>
          <a:p>
            <a:pPr marL="0" marR="0" lvl="0" indent="0" algn="ctr" defTabSz="1689100" rtl="0" eaLnBrk="1" fontAlgn="base" latinLnBrk="0" hangingPunct="1">
              <a:lnSpc>
                <a:spcPct val="90000"/>
              </a:lnSpc>
              <a:spcBef>
                <a:spcPct val="0"/>
              </a:spcBef>
              <a:spcAft>
                <a:spcPct val="35000"/>
              </a:spcAft>
              <a:buClrTx/>
              <a:buSzTx/>
              <a:buFontTx/>
              <a:buNone/>
              <a:tabLst/>
              <a:defRPr/>
            </a:pPr>
            <a:r>
              <a:rPr kumimoji="1" lang="zh-TW" altLang="en-US" sz="3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參與</a:t>
            </a:r>
          </a:p>
        </p:txBody>
      </p:sp>
      <p:sp>
        <p:nvSpPr>
          <p:cNvPr id="13" name="手繪多邊形 12"/>
          <p:cNvSpPr/>
          <p:nvPr/>
        </p:nvSpPr>
        <p:spPr>
          <a:xfrm>
            <a:off x="4192908" y="3386922"/>
            <a:ext cx="4951092" cy="1492704"/>
          </a:xfrm>
          <a:custGeom>
            <a:avLst/>
            <a:gdLst>
              <a:gd name="connsiteX0" fmla="*/ 0 w 2229900"/>
              <a:gd name="connsiteY0" fmla="*/ 0 h 1492704"/>
              <a:gd name="connsiteX1" fmla="*/ 2229900 w 2229900"/>
              <a:gd name="connsiteY1" fmla="*/ 0 h 1492704"/>
              <a:gd name="connsiteX2" fmla="*/ 2229900 w 2229900"/>
              <a:gd name="connsiteY2" fmla="*/ 1492704 h 1492704"/>
              <a:gd name="connsiteX3" fmla="*/ 0 w 2229900"/>
              <a:gd name="connsiteY3" fmla="*/ 1492704 h 1492704"/>
              <a:gd name="connsiteX4" fmla="*/ 0 w 2229900"/>
              <a:gd name="connsiteY4" fmla="*/ 0 h 149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900" h="1492704">
                <a:moveTo>
                  <a:pt x="0" y="0"/>
                </a:moveTo>
                <a:lnTo>
                  <a:pt x="2229900" y="0"/>
                </a:lnTo>
                <a:lnTo>
                  <a:pt x="2229900" y="1492704"/>
                </a:lnTo>
                <a:lnTo>
                  <a:pt x="0" y="14927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marR="0" lvl="1" indent="-171450" algn="l" defTabSz="755650" rtl="0" eaLnBrk="1" fontAlgn="base" latinLnBrk="0" hangingPunct="1">
              <a:lnSpc>
                <a:spcPct val="90000"/>
              </a:lnSpc>
              <a:spcBef>
                <a:spcPct val="0"/>
              </a:spcBef>
              <a:spcAft>
                <a:spcPct val="15000"/>
              </a:spcAft>
              <a:buClrTx/>
              <a:buSzTx/>
              <a:buFontTx/>
              <a:buChar char="••"/>
              <a:tabLst/>
              <a:defRPr/>
            </a:pPr>
            <a:r>
              <a:rPr kumimoji="1" lang="zh-TW" altLang="en-US" sz="20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分配前導學校形成群團隊以協助各校</a:t>
            </a:r>
          </a:p>
          <a:p>
            <a:pPr marL="171450" marR="0" lvl="1" indent="-171450" algn="l" defTabSz="755650" rtl="0" eaLnBrk="1" fontAlgn="base" latinLnBrk="0" hangingPunct="1">
              <a:lnSpc>
                <a:spcPct val="90000"/>
              </a:lnSpc>
              <a:spcBef>
                <a:spcPct val="0"/>
              </a:spcBef>
              <a:spcAft>
                <a:spcPct val="15000"/>
              </a:spcAft>
              <a:buClrTx/>
              <a:buSzTx/>
              <a:buFontTx/>
              <a:buChar char="••"/>
              <a:tabLst/>
              <a:defRPr/>
            </a:pPr>
            <a:r>
              <a:rPr kumimoji="1" lang="zh-TW" altLang="en-US" sz="20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參與前導學校運作並提供行政支持及釋疑</a:t>
            </a:r>
          </a:p>
        </p:txBody>
      </p:sp>
      <p:sp>
        <p:nvSpPr>
          <p:cNvPr id="14" name="手繪多邊形 13"/>
          <p:cNvSpPr/>
          <p:nvPr/>
        </p:nvSpPr>
        <p:spPr>
          <a:xfrm>
            <a:off x="2129275" y="5249847"/>
            <a:ext cx="1453418" cy="1453418"/>
          </a:xfrm>
          <a:custGeom>
            <a:avLst/>
            <a:gdLst>
              <a:gd name="connsiteX0" fmla="*/ 0 w 1453418"/>
              <a:gd name="connsiteY0" fmla="*/ 726709 h 1453418"/>
              <a:gd name="connsiteX1" fmla="*/ 726709 w 1453418"/>
              <a:gd name="connsiteY1" fmla="*/ 0 h 1453418"/>
              <a:gd name="connsiteX2" fmla="*/ 1453418 w 1453418"/>
              <a:gd name="connsiteY2" fmla="*/ 726709 h 1453418"/>
              <a:gd name="connsiteX3" fmla="*/ 726709 w 1453418"/>
              <a:gd name="connsiteY3" fmla="*/ 1453418 h 1453418"/>
              <a:gd name="connsiteX4" fmla="*/ 0 w 1453418"/>
              <a:gd name="connsiteY4" fmla="*/ 726709 h 145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3418" h="1453418">
                <a:moveTo>
                  <a:pt x="0" y="726709"/>
                </a:moveTo>
                <a:cubicBezTo>
                  <a:pt x="0" y="325359"/>
                  <a:pt x="325359" y="0"/>
                  <a:pt x="726709" y="0"/>
                </a:cubicBezTo>
                <a:cubicBezTo>
                  <a:pt x="1128059" y="0"/>
                  <a:pt x="1453418" y="325359"/>
                  <a:pt x="1453418" y="726709"/>
                </a:cubicBezTo>
                <a:cubicBezTo>
                  <a:pt x="1453418" y="1128059"/>
                  <a:pt x="1128059" y="1453418"/>
                  <a:pt x="726709" y="1453418"/>
                </a:cubicBezTo>
                <a:cubicBezTo>
                  <a:pt x="325359" y="1453418"/>
                  <a:pt x="0" y="1128059"/>
                  <a:pt x="0" y="726709"/>
                </a:cubicBezTo>
                <a:close/>
              </a:path>
            </a:pathLst>
          </a:custGeom>
          <a:ln>
            <a:no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36978" tIns="236978" rIns="236978" bIns="236978" numCol="1" spcCol="1270" anchor="ctr" anchorCtr="0">
            <a:noAutofit/>
          </a:bodyPr>
          <a:lstStyle/>
          <a:p>
            <a:pPr marL="0" marR="0" lvl="0" indent="0" algn="ctr" defTabSz="1689100" rtl="0" eaLnBrk="1" fontAlgn="base" latinLnBrk="0" hangingPunct="1">
              <a:lnSpc>
                <a:spcPct val="90000"/>
              </a:lnSpc>
              <a:spcBef>
                <a:spcPct val="0"/>
              </a:spcBef>
              <a:spcAft>
                <a:spcPct val="35000"/>
              </a:spcAft>
              <a:buClrTx/>
              <a:buSzTx/>
              <a:buFontTx/>
              <a:buNone/>
              <a:tabLst/>
              <a:defRPr/>
            </a:pPr>
            <a:r>
              <a:rPr kumimoji="1" lang="zh-TW" altLang="en-US" sz="3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開展</a:t>
            </a:r>
          </a:p>
        </p:txBody>
      </p:sp>
      <p:sp>
        <p:nvSpPr>
          <p:cNvPr id="15" name="手繪多邊形 14"/>
          <p:cNvSpPr/>
          <p:nvPr/>
        </p:nvSpPr>
        <p:spPr>
          <a:xfrm>
            <a:off x="3728035" y="5249847"/>
            <a:ext cx="4840583" cy="1453418"/>
          </a:xfrm>
          <a:custGeom>
            <a:avLst/>
            <a:gdLst>
              <a:gd name="connsiteX0" fmla="*/ 0 w 2180128"/>
              <a:gd name="connsiteY0" fmla="*/ 0 h 1453418"/>
              <a:gd name="connsiteX1" fmla="*/ 2180128 w 2180128"/>
              <a:gd name="connsiteY1" fmla="*/ 0 h 1453418"/>
              <a:gd name="connsiteX2" fmla="*/ 2180128 w 2180128"/>
              <a:gd name="connsiteY2" fmla="*/ 1453418 h 1453418"/>
              <a:gd name="connsiteX3" fmla="*/ 0 w 2180128"/>
              <a:gd name="connsiteY3" fmla="*/ 1453418 h 1453418"/>
              <a:gd name="connsiteX4" fmla="*/ 0 w 2180128"/>
              <a:gd name="connsiteY4" fmla="*/ 0 h 1453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128" h="1453418">
                <a:moveTo>
                  <a:pt x="0" y="0"/>
                </a:moveTo>
                <a:lnTo>
                  <a:pt x="2180128" y="0"/>
                </a:lnTo>
                <a:lnTo>
                  <a:pt x="2180128" y="1453418"/>
                </a:lnTo>
                <a:lnTo>
                  <a:pt x="0" y="14534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marR="0" lvl="1" indent="-171450" algn="l" defTabSz="755650" rtl="0" eaLnBrk="1" fontAlgn="base" latinLnBrk="0" hangingPunct="1">
              <a:lnSpc>
                <a:spcPct val="90000"/>
              </a:lnSpc>
              <a:spcBef>
                <a:spcPct val="0"/>
              </a:spcBef>
              <a:spcAft>
                <a:spcPct val="15000"/>
              </a:spcAft>
              <a:buClrTx/>
              <a:buSzTx/>
              <a:buFontTx/>
              <a:buChar char="••"/>
              <a:tabLst/>
              <a:defRPr/>
            </a:pPr>
            <a:r>
              <a:rPr kumimoji="1" lang="zh-TW" altLang="en-US" sz="20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蒐羅前導學校成功案例並據以推廣</a:t>
            </a:r>
          </a:p>
          <a:p>
            <a:pPr marL="171450" marR="0" lvl="1" indent="-171450" algn="l" defTabSz="755650" rtl="0" eaLnBrk="1" fontAlgn="base" latinLnBrk="0" hangingPunct="1">
              <a:lnSpc>
                <a:spcPct val="90000"/>
              </a:lnSpc>
              <a:spcBef>
                <a:spcPct val="0"/>
              </a:spcBef>
              <a:spcAft>
                <a:spcPct val="15000"/>
              </a:spcAft>
              <a:buClrTx/>
              <a:buSzTx/>
              <a:buFontTx/>
              <a:buChar char="••"/>
              <a:tabLst/>
              <a:defRPr/>
            </a:pPr>
            <a:r>
              <a:rPr kumimoji="1" lang="zh-TW" altLang="en-US" sz="20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rPr>
              <a:t>邀請各校參與前導學校年度成果展</a:t>
            </a:r>
          </a:p>
        </p:txBody>
      </p:sp>
    </p:spTree>
    <p:extLst>
      <p:ext uri="{BB962C8B-B14F-4D97-AF65-F5344CB8AC3E}">
        <p14:creationId xmlns:p14="http://schemas.microsoft.com/office/powerpoint/2010/main" val="479150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40</a:t>
            </a:fld>
            <a:endParaRPr lang="zh-TW" altLang="en-US"/>
          </a:p>
        </p:txBody>
      </p:sp>
      <p:sp>
        <p:nvSpPr>
          <p:cNvPr id="3" name="手繪多邊形 2"/>
          <p:cNvSpPr/>
          <p:nvPr/>
        </p:nvSpPr>
        <p:spPr>
          <a:xfrm rot="2700000">
            <a:off x="1906939" y="2860080"/>
            <a:ext cx="743602" cy="56953"/>
          </a:xfrm>
          <a:custGeom>
            <a:avLst/>
            <a:gdLst/>
            <a:ahLst/>
            <a:cxnLst/>
            <a:rect l="0" t="0" r="0" b="0"/>
            <a:pathLst>
              <a:path>
                <a:moveTo>
                  <a:pt x="0" y="28476"/>
                </a:moveTo>
                <a:lnTo>
                  <a:pt x="743602" y="28476"/>
                </a:lnTo>
              </a:path>
            </a:pathLst>
          </a:custGeom>
          <a:noFill/>
          <a:ln w="38100">
            <a:solidFill>
              <a:srgbClr val="002060"/>
            </a:solidFill>
          </a:ln>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4" name="手繪多邊形 3"/>
          <p:cNvSpPr/>
          <p:nvPr/>
        </p:nvSpPr>
        <p:spPr>
          <a:xfrm rot="19091070">
            <a:off x="1906939" y="5168203"/>
            <a:ext cx="743602" cy="56953"/>
          </a:xfrm>
          <a:custGeom>
            <a:avLst/>
            <a:gdLst/>
            <a:ahLst/>
            <a:cxnLst/>
            <a:rect l="0" t="0" r="0" b="0"/>
            <a:pathLst>
              <a:path>
                <a:moveTo>
                  <a:pt x="0" y="28476"/>
                </a:moveTo>
                <a:lnTo>
                  <a:pt x="743602" y="28476"/>
                </a:lnTo>
              </a:path>
            </a:pathLst>
          </a:custGeom>
          <a:noFill/>
          <a:ln w="38100">
            <a:solidFill>
              <a:srgbClr val="002060"/>
            </a:solidFill>
          </a:ln>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5" name="手繪多邊形 4"/>
          <p:cNvSpPr/>
          <p:nvPr/>
        </p:nvSpPr>
        <p:spPr>
          <a:xfrm rot="1800000">
            <a:off x="6378380" y="5553814"/>
            <a:ext cx="743602" cy="56953"/>
          </a:xfrm>
          <a:custGeom>
            <a:avLst/>
            <a:gdLst/>
            <a:ahLst/>
            <a:cxnLst/>
            <a:rect l="0" t="0" r="0" b="0"/>
            <a:pathLst>
              <a:path>
                <a:moveTo>
                  <a:pt x="0" y="28476"/>
                </a:moveTo>
                <a:lnTo>
                  <a:pt x="743602" y="28476"/>
                </a:lnTo>
              </a:path>
            </a:pathLst>
          </a:custGeom>
          <a:noFill/>
          <a:ln w="38100">
            <a:solidFill>
              <a:srgbClr val="002060"/>
            </a:solidFill>
          </a:ln>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6" name="手繪多邊形 5"/>
          <p:cNvSpPr/>
          <p:nvPr/>
        </p:nvSpPr>
        <p:spPr>
          <a:xfrm rot="19091070">
            <a:off x="6240868" y="2432010"/>
            <a:ext cx="743602" cy="56953"/>
          </a:xfrm>
          <a:custGeom>
            <a:avLst/>
            <a:gdLst/>
            <a:ahLst/>
            <a:cxnLst/>
            <a:rect l="0" t="0" r="0" b="0"/>
            <a:pathLst>
              <a:path>
                <a:moveTo>
                  <a:pt x="0" y="28476"/>
                </a:moveTo>
                <a:lnTo>
                  <a:pt x="743602" y="28476"/>
                </a:lnTo>
              </a:path>
            </a:pathLst>
          </a:custGeom>
          <a:noFill/>
          <a:ln w="38100">
            <a:solidFill>
              <a:srgbClr val="002060"/>
            </a:solidFill>
          </a:ln>
        </p:spPr>
        <p:style>
          <a:lnRef idx="2">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7" name="投影片編號版面配置區 4"/>
          <p:cNvSpPr txBox="1">
            <a:spLocks/>
          </p:cNvSpPr>
          <p:nvPr/>
        </p:nvSpPr>
        <p:spPr>
          <a:xfrm>
            <a:off x="6948264" y="-80015"/>
            <a:ext cx="2133600" cy="365125"/>
          </a:xfrm>
          <a:prstGeom prst="rect">
            <a:avLst/>
          </a:prstGeom>
        </p:spPr>
        <p:txBody>
          <a:bodyPr vert="horz" wrap="square" lIns="91440" tIns="45720" rIns="91440" bIns="45720" numCol="1" anchor="ctr" anchorCtr="0" compatLnSpc="1">
            <a:prstTxWarp prst="textNoShape">
              <a:avLst/>
            </a:prstTxWarp>
          </a:bodyPr>
          <a:lstStyle>
            <a:defPPr lvl="0">
              <a:defRPr lang="zh-TW"/>
            </a:defPPr>
            <a:lvl1pPr lvl="0" algn="r" rtl="0" eaLnBrk="1" fontAlgn="base" hangingPunct="1">
              <a:spcBef>
                <a:spcPct val="0"/>
              </a:spcBef>
              <a:spcAft>
                <a:spcPct val="0"/>
              </a:spcAft>
              <a:defRPr kumimoji="1" sz="1200" kern="1200">
                <a:solidFill>
                  <a:srgbClr val="BBDEFB"/>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charset="0"/>
                <a:ea typeface="新細明體" charset="-120"/>
                <a:cs typeface="+mn-cs"/>
              </a:defRPr>
            </a:lvl2pPr>
            <a:lvl3pPr marL="914400" lvl="2" algn="l" rtl="0" fontAlgn="base">
              <a:spcBef>
                <a:spcPct val="0"/>
              </a:spcBef>
              <a:spcAft>
                <a:spcPct val="0"/>
              </a:spcAft>
              <a:defRPr kumimoji="1" kern="1200">
                <a:solidFill>
                  <a:schemeClr val="tx1"/>
                </a:solidFill>
                <a:latin typeface="Arial" charset="0"/>
                <a:ea typeface="新細明體" charset="-120"/>
                <a:cs typeface="+mn-cs"/>
              </a:defRPr>
            </a:lvl3pPr>
            <a:lvl4pPr marL="1371600" lvl="3" algn="l" rtl="0" fontAlgn="base">
              <a:spcBef>
                <a:spcPct val="0"/>
              </a:spcBef>
              <a:spcAft>
                <a:spcPct val="0"/>
              </a:spcAft>
              <a:defRPr kumimoji="1" kern="1200">
                <a:solidFill>
                  <a:schemeClr val="tx1"/>
                </a:solidFill>
                <a:latin typeface="Arial" charset="0"/>
                <a:ea typeface="新細明體" charset="-120"/>
                <a:cs typeface="+mn-cs"/>
              </a:defRPr>
            </a:lvl4pPr>
            <a:lvl5pPr marL="1828800" lvl="4" algn="l" rtl="0" fontAlgn="base">
              <a:spcBef>
                <a:spcPct val="0"/>
              </a:spcBef>
              <a:spcAft>
                <a:spcPct val="0"/>
              </a:spcAft>
              <a:defRPr kumimoji="1" kern="1200">
                <a:solidFill>
                  <a:schemeClr val="tx1"/>
                </a:solidFill>
                <a:latin typeface="Arial" charset="0"/>
                <a:ea typeface="新細明體" charset="-120"/>
                <a:cs typeface="+mn-cs"/>
              </a:defRPr>
            </a:lvl5pPr>
            <a:lvl6pPr marL="2286000" lvl="5" algn="l" defTabSz="914400" rtl="0" eaLnBrk="1" latinLnBrk="0" hangingPunct="1">
              <a:defRPr kumimoji="1" kern="1200">
                <a:solidFill>
                  <a:schemeClr val="tx1"/>
                </a:solidFill>
                <a:latin typeface="Arial" charset="0"/>
                <a:ea typeface="新細明體" charset="-120"/>
                <a:cs typeface="+mn-cs"/>
              </a:defRPr>
            </a:lvl6pPr>
            <a:lvl7pPr marL="2743200" lvl="6" algn="l" defTabSz="914400" rtl="0" eaLnBrk="1" latinLnBrk="0" hangingPunct="1">
              <a:defRPr kumimoji="1" kern="1200">
                <a:solidFill>
                  <a:schemeClr val="tx1"/>
                </a:solidFill>
                <a:latin typeface="Arial" charset="0"/>
                <a:ea typeface="新細明體" charset="-120"/>
                <a:cs typeface="+mn-cs"/>
              </a:defRPr>
            </a:lvl7pPr>
            <a:lvl8pPr marL="3200400" lvl="7" algn="l" defTabSz="914400" rtl="0" eaLnBrk="1" latinLnBrk="0" hangingPunct="1">
              <a:defRPr kumimoji="1" kern="1200">
                <a:solidFill>
                  <a:schemeClr val="tx1"/>
                </a:solidFill>
                <a:latin typeface="Arial" charset="0"/>
                <a:ea typeface="新細明體" charset="-120"/>
                <a:cs typeface="+mn-cs"/>
              </a:defRPr>
            </a:lvl8pPr>
            <a:lvl9pPr marL="3657600" lvl="8" algn="l" defTabSz="914400" rtl="0" eaLnBrk="1" latinLnBrk="0" hangingPunct="1">
              <a:defRPr kumimoji="1" kern="1200">
                <a:solidFill>
                  <a:schemeClr val="tx1"/>
                </a:solidFill>
                <a:latin typeface="Arial" charset="0"/>
                <a:ea typeface="新細明體" charset="-120"/>
                <a:cs typeface="+mn-cs"/>
              </a:defRPr>
            </a:lvl9pPr>
          </a:lstStyle>
          <a:p>
            <a:pPr>
              <a:defRPr/>
            </a:pPr>
            <a:fld id="{8598CAF7-0B11-4355-B351-D1350E429BEE}" type="slidenum">
              <a:rPr lang="zh-TW" altLang="en-US" smtClean="0"/>
              <a:pPr>
                <a:defRPr/>
              </a:pPr>
              <a:t>40</a:t>
            </a:fld>
            <a:endParaRPr lang="zh-TW" altLang="en-US"/>
          </a:p>
        </p:txBody>
      </p:sp>
      <p:sp>
        <p:nvSpPr>
          <p:cNvPr id="8" name="文字方塊 7"/>
          <p:cNvSpPr txBox="1"/>
          <p:nvPr/>
        </p:nvSpPr>
        <p:spPr>
          <a:xfrm>
            <a:off x="7782401" y="-34986"/>
            <a:ext cx="1038071" cy="276999"/>
          </a:xfrm>
          <a:prstGeom prst="rect">
            <a:avLst/>
          </a:prstGeom>
          <a:noFill/>
        </p:spPr>
        <p:txBody>
          <a:bodyPr wrap="square" rtlCol="0">
            <a:spAutoFit/>
          </a:bodyPr>
          <a:lstStyle/>
          <a:p>
            <a:pPr algn="r"/>
            <a:r>
              <a:rPr lang="en-US" altLang="zh-TW" sz="1200" dirty="0">
                <a:solidFill>
                  <a:srgbClr val="E8F5E9"/>
                </a:solidFill>
              </a:rPr>
              <a:t>4-2-3</a:t>
            </a:r>
            <a:r>
              <a:rPr lang="zh-TW" altLang="en-US" sz="1200" dirty="0">
                <a:solidFill>
                  <a:srgbClr val="E8F5E9"/>
                </a:solidFill>
              </a:rPr>
              <a:t>   </a:t>
            </a:r>
            <a:r>
              <a:rPr lang="en-US" altLang="zh-TW" sz="1200" dirty="0">
                <a:solidFill>
                  <a:srgbClr val="E8F5E9"/>
                </a:solidFill>
              </a:rPr>
              <a:t>/</a:t>
            </a:r>
            <a:r>
              <a:rPr lang="zh-TW" altLang="en-US" sz="1200" dirty="0">
                <a:solidFill>
                  <a:srgbClr val="E8F5E9"/>
                </a:solidFill>
              </a:rPr>
              <a:t> </a:t>
            </a:r>
          </a:p>
        </p:txBody>
      </p:sp>
      <p:sp>
        <p:nvSpPr>
          <p:cNvPr id="9" name="標題 2"/>
          <p:cNvSpPr txBox="1">
            <a:spLocks/>
          </p:cNvSpPr>
          <p:nvPr/>
        </p:nvSpPr>
        <p:spPr bwMode="auto">
          <a:xfrm>
            <a:off x="1365213" y="189694"/>
            <a:ext cx="8136904" cy="965681"/>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lang="en-US" altLang="zh-TW" sz="3200" b="1" dirty="0">
                <a:solidFill>
                  <a:schemeClr val="bg1"/>
                </a:solidFill>
              </a:rPr>
              <a:t>(</a:t>
            </a:r>
            <a:r>
              <a:rPr lang="zh-TW" altLang="en-US" sz="3200" b="1" dirty="0">
                <a:solidFill>
                  <a:schemeClr val="bg1"/>
                </a:solidFill>
              </a:rPr>
              <a:t>三</a:t>
            </a:r>
            <a:r>
              <a:rPr lang="en-US" altLang="zh-TW" sz="3200" b="1" dirty="0">
                <a:solidFill>
                  <a:schemeClr val="bg1"/>
                </a:solidFill>
              </a:rPr>
              <a:t>)</a:t>
            </a:r>
            <a:r>
              <a:rPr lang="zh-TW" altLang="en-US" sz="3200" b="1" dirty="0">
                <a:solidFill>
                  <a:schemeClr val="bg1"/>
                </a:solidFill>
              </a:rPr>
              <a:t>提供學校、教師及家長了解新課綱</a:t>
            </a:r>
            <a:r>
              <a:rPr lang="en-US" altLang="zh-TW" sz="3200" b="1" dirty="0">
                <a:solidFill>
                  <a:schemeClr val="bg1"/>
                </a:solidFill>
              </a:rPr>
              <a:t/>
            </a:r>
            <a:br>
              <a:rPr lang="en-US" altLang="zh-TW" sz="3200" b="1" dirty="0">
                <a:solidFill>
                  <a:schemeClr val="bg1"/>
                </a:solidFill>
              </a:rPr>
            </a:br>
            <a:r>
              <a:rPr lang="en-US" altLang="zh-TW" sz="3200" b="1" dirty="0">
                <a:solidFill>
                  <a:schemeClr val="bg1"/>
                </a:solidFill>
              </a:rPr>
              <a:t>       </a:t>
            </a:r>
            <a:r>
              <a:rPr lang="zh-TW" altLang="en-US" sz="3200" b="1" dirty="0">
                <a:solidFill>
                  <a:schemeClr val="bg1"/>
                </a:solidFill>
              </a:rPr>
              <a:t>的核心理念和實踐之機會</a:t>
            </a:r>
            <a:endParaRPr kumimoji="0" lang="zh-TW" altLang="en-US" sz="3200" b="1" dirty="0">
              <a:solidFill>
                <a:schemeClr val="bg1"/>
              </a:solidFill>
              <a:cs typeface="Times New Roman" pitchFamily="18" charset="0"/>
            </a:endParaRPr>
          </a:p>
        </p:txBody>
      </p:sp>
      <p:sp>
        <p:nvSpPr>
          <p:cNvPr id="10" name="手繪多邊形 9"/>
          <p:cNvSpPr/>
          <p:nvPr/>
        </p:nvSpPr>
        <p:spPr>
          <a:xfrm>
            <a:off x="2330414" y="1687816"/>
            <a:ext cx="2237497" cy="2237497"/>
          </a:xfrm>
          <a:custGeom>
            <a:avLst/>
            <a:gdLst>
              <a:gd name="connsiteX0" fmla="*/ 0 w 2237497"/>
              <a:gd name="connsiteY0" fmla="*/ 2237497 h 2237497"/>
              <a:gd name="connsiteX1" fmla="*/ 2237497 w 2237497"/>
              <a:gd name="connsiteY1" fmla="*/ 0 h 2237497"/>
              <a:gd name="connsiteX2" fmla="*/ 2237497 w 2237497"/>
              <a:gd name="connsiteY2" fmla="*/ 2237497 h 2237497"/>
              <a:gd name="connsiteX3" fmla="*/ 0 w 2237497"/>
              <a:gd name="connsiteY3" fmla="*/ 2237497 h 2237497"/>
            </a:gdLst>
            <a:ahLst/>
            <a:cxnLst>
              <a:cxn ang="0">
                <a:pos x="connsiteX0" y="connsiteY0"/>
              </a:cxn>
              <a:cxn ang="0">
                <a:pos x="connsiteX1" y="connsiteY1"/>
              </a:cxn>
              <a:cxn ang="0">
                <a:pos x="connsiteX2" y="connsiteY2"/>
              </a:cxn>
              <a:cxn ang="0">
                <a:pos x="connsiteX3" y="connsiteY3"/>
              </a:cxn>
            </a:cxnLst>
            <a:rect l="l" t="t" r="r" b="b"/>
            <a:pathLst>
              <a:path w="2237497" h="2237497">
                <a:moveTo>
                  <a:pt x="0" y="2237497"/>
                </a:moveTo>
                <a:cubicBezTo>
                  <a:pt x="0" y="1001762"/>
                  <a:pt x="1001762" y="0"/>
                  <a:pt x="2237497" y="0"/>
                </a:cubicBezTo>
                <a:lnTo>
                  <a:pt x="2237497" y="2237497"/>
                </a:lnTo>
                <a:lnTo>
                  <a:pt x="0" y="2237497"/>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882932" tIns="882932"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宣導增能</a:t>
            </a:r>
          </a:p>
        </p:txBody>
      </p:sp>
      <p:sp>
        <p:nvSpPr>
          <p:cNvPr id="11" name="手繪多邊形 10"/>
          <p:cNvSpPr/>
          <p:nvPr/>
        </p:nvSpPr>
        <p:spPr>
          <a:xfrm>
            <a:off x="4671260" y="1687816"/>
            <a:ext cx="2237497" cy="2237497"/>
          </a:xfrm>
          <a:custGeom>
            <a:avLst/>
            <a:gdLst>
              <a:gd name="connsiteX0" fmla="*/ 0 w 2237497"/>
              <a:gd name="connsiteY0" fmla="*/ 2237497 h 2237497"/>
              <a:gd name="connsiteX1" fmla="*/ 2237497 w 2237497"/>
              <a:gd name="connsiteY1" fmla="*/ 0 h 2237497"/>
              <a:gd name="connsiteX2" fmla="*/ 2237497 w 2237497"/>
              <a:gd name="connsiteY2" fmla="*/ 2237497 h 2237497"/>
              <a:gd name="connsiteX3" fmla="*/ 0 w 2237497"/>
              <a:gd name="connsiteY3" fmla="*/ 2237497 h 2237497"/>
            </a:gdLst>
            <a:ahLst/>
            <a:cxnLst>
              <a:cxn ang="0">
                <a:pos x="connsiteX0" y="connsiteY0"/>
              </a:cxn>
              <a:cxn ang="0">
                <a:pos x="connsiteX1" y="connsiteY1"/>
              </a:cxn>
              <a:cxn ang="0">
                <a:pos x="connsiteX2" y="connsiteY2"/>
              </a:cxn>
              <a:cxn ang="0">
                <a:pos x="connsiteX3" y="connsiteY3"/>
              </a:cxn>
            </a:cxnLst>
            <a:rect l="l" t="t" r="r" b="b"/>
            <a:pathLst>
              <a:path w="2237497" h="2237497">
                <a:moveTo>
                  <a:pt x="0" y="0"/>
                </a:moveTo>
                <a:cubicBezTo>
                  <a:pt x="1235735" y="0"/>
                  <a:pt x="2237497" y="1001762"/>
                  <a:pt x="2237497" y="2237497"/>
                </a:cubicBezTo>
                <a:lnTo>
                  <a:pt x="0" y="2237497"/>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3311292"/>
              <a:satOff val="13270"/>
              <a:lumOff val="2876"/>
              <a:alphaOff val="0"/>
            </a:schemeClr>
          </a:fillRef>
          <a:effectRef idx="2">
            <a:schemeClr val="accent5">
              <a:hueOff val="-3311292"/>
              <a:satOff val="13270"/>
              <a:lumOff val="2876"/>
              <a:alphaOff val="0"/>
            </a:schemeClr>
          </a:effectRef>
          <a:fontRef idx="minor">
            <a:schemeClr val="lt1"/>
          </a:fontRef>
        </p:style>
        <p:txBody>
          <a:bodyPr spcFirstLastPara="0" vert="horz" wrap="square" lIns="227584" tIns="882932" rIns="882932" bIns="227584"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家長參與</a:t>
            </a:r>
          </a:p>
        </p:txBody>
      </p:sp>
      <p:sp>
        <p:nvSpPr>
          <p:cNvPr id="12" name="手繪多邊形 11"/>
          <p:cNvSpPr/>
          <p:nvPr/>
        </p:nvSpPr>
        <p:spPr>
          <a:xfrm>
            <a:off x="4671260" y="4028661"/>
            <a:ext cx="2237497" cy="2237498"/>
          </a:xfrm>
          <a:custGeom>
            <a:avLst/>
            <a:gdLst>
              <a:gd name="connsiteX0" fmla="*/ 0 w 2237497"/>
              <a:gd name="connsiteY0" fmla="*/ 2237497 h 2237497"/>
              <a:gd name="connsiteX1" fmla="*/ 2237497 w 2237497"/>
              <a:gd name="connsiteY1" fmla="*/ 0 h 2237497"/>
              <a:gd name="connsiteX2" fmla="*/ 2237497 w 2237497"/>
              <a:gd name="connsiteY2" fmla="*/ 2237497 h 2237497"/>
              <a:gd name="connsiteX3" fmla="*/ 0 w 2237497"/>
              <a:gd name="connsiteY3" fmla="*/ 2237497 h 2237497"/>
            </a:gdLst>
            <a:ahLst/>
            <a:cxnLst>
              <a:cxn ang="0">
                <a:pos x="connsiteX0" y="connsiteY0"/>
              </a:cxn>
              <a:cxn ang="0">
                <a:pos x="connsiteX1" y="connsiteY1"/>
              </a:cxn>
              <a:cxn ang="0">
                <a:pos x="connsiteX2" y="connsiteY2"/>
              </a:cxn>
              <a:cxn ang="0">
                <a:pos x="connsiteX3" y="connsiteY3"/>
              </a:cxn>
            </a:cxnLst>
            <a:rect l="l" t="t" r="r" b="b"/>
            <a:pathLst>
              <a:path w="2237497" h="2237497">
                <a:moveTo>
                  <a:pt x="2237497" y="0"/>
                </a:moveTo>
                <a:cubicBezTo>
                  <a:pt x="2237497" y="1235735"/>
                  <a:pt x="1235735" y="2237497"/>
                  <a:pt x="0" y="2237497"/>
                </a:cubicBezTo>
                <a:lnTo>
                  <a:pt x="0" y="0"/>
                </a:lnTo>
                <a:lnTo>
                  <a:pt x="2237497"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6622584"/>
              <a:satOff val="26541"/>
              <a:lumOff val="5752"/>
              <a:alphaOff val="0"/>
            </a:schemeClr>
          </a:fillRef>
          <a:effectRef idx="2">
            <a:schemeClr val="accent5">
              <a:hueOff val="-6622584"/>
              <a:satOff val="26541"/>
              <a:lumOff val="5752"/>
              <a:alphaOff val="0"/>
            </a:schemeClr>
          </a:effectRef>
          <a:fontRef idx="minor">
            <a:schemeClr val="lt1"/>
          </a:fontRef>
        </p:style>
        <p:txBody>
          <a:bodyPr spcFirstLastPara="0" vert="horz" wrap="square" lIns="227584" tIns="227585" rIns="882932" bIns="882932"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訊息遞送</a:t>
            </a:r>
          </a:p>
        </p:txBody>
      </p:sp>
      <p:sp>
        <p:nvSpPr>
          <p:cNvPr id="13" name="手繪多邊形 12"/>
          <p:cNvSpPr/>
          <p:nvPr/>
        </p:nvSpPr>
        <p:spPr>
          <a:xfrm>
            <a:off x="2330414" y="4028662"/>
            <a:ext cx="2237497" cy="2237497"/>
          </a:xfrm>
          <a:custGeom>
            <a:avLst/>
            <a:gdLst>
              <a:gd name="connsiteX0" fmla="*/ 0 w 2237497"/>
              <a:gd name="connsiteY0" fmla="*/ 2237497 h 2237497"/>
              <a:gd name="connsiteX1" fmla="*/ 2237497 w 2237497"/>
              <a:gd name="connsiteY1" fmla="*/ 0 h 2237497"/>
              <a:gd name="connsiteX2" fmla="*/ 2237497 w 2237497"/>
              <a:gd name="connsiteY2" fmla="*/ 2237497 h 2237497"/>
              <a:gd name="connsiteX3" fmla="*/ 0 w 2237497"/>
              <a:gd name="connsiteY3" fmla="*/ 2237497 h 2237497"/>
            </a:gdLst>
            <a:ahLst/>
            <a:cxnLst>
              <a:cxn ang="0">
                <a:pos x="connsiteX0" y="connsiteY0"/>
              </a:cxn>
              <a:cxn ang="0">
                <a:pos x="connsiteX1" y="connsiteY1"/>
              </a:cxn>
              <a:cxn ang="0">
                <a:pos x="connsiteX2" y="connsiteY2"/>
              </a:cxn>
              <a:cxn ang="0">
                <a:pos x="connsiteX3" y="connsiteY3"/>
              </a:cxn>
            </a:cxnLst>
            <a:rect l="l" t="t" r="r" b="b"/>
            <a:pathLst>
              <a:path w="2237497" h="2237497">
                <a:moveTo>
                  <a:pt x="2237497" y="2237497"/>
                </a:moveTo>
                <a:cubicBezTo>
                  <a:pt x="1001762" y="2237497"/>
                  <a:pt x="0" y="1235735"/>
                  <a:pt x="0" y="0"/>
                </a:cubicBezTo>
                <a:lnTo>
                  <a:pt x="2237497" y="0"/>
                </a:lnTo>
                <a:lnTo>
                  <a:pt x="2237497" y="2237497"/>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882932" tIns="227584" rIns="227584" bIns="882932"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成果分享</a:t>
            </a:r>
          </a:p>
        </p:txBody>
      </p:sp>
      <p:sp>
        <p:nvSpPr>
          <p:cNvPr id="14" name="圓形箭號 13"/>
          <p:cNvSpPr/>
          <p:nvPr/>
        </p:nvSpPr>
        <p:spPr>
          <a:xfrm>
            <a:off x="4233320" y="3511919"/>
            <a:ext cx="772530" cy="671765"/>
          </a:xfrm>
          <a:prstGeom prst="circularArrow">
            <a:avLst/>
          </a:prstGeom>
          <a:ln>
            <a:noFill/>
          </a:ln>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5" name="圓形箭號 14"/>
          <p:cNvSpPr/>
          <p:nvPr/>
        </p:nvSpPr>
        <p:spPr>
          <a:xfrm rot="10800000">
            <a:off x="4233320" y="3770290"/>
            <a:ext cx="772530" cy="671765"/>
          </a:xfrm>
          <a:prstGeom prst="circularArrow">
            <a:avLst/>
          </a:prstGeom>
          <a:ln>
            <a:noFill/>
          </a:ln>
          <a:scene3d>
            <a:camera prst="orthographicFront">
              <a:rot lat="0" lon="0" rev="0"/>
            </a:camera>
            <a:lightRig rig="contrasting" dir="t">
              <a:rot lat="0" lon="0" rev="1200000"/>
            </a:lightRig>
          </a:scene3d>
          <a:sp3d z="300000" contourW="19050" prstMaterial="metal">
            <a:bevelT w="88900" h="203200"/>
            <a:bevelB w="165100" h="254000"/>
          </a:sp3d>
        </p:spPr>
        <p:style>
          <a:lnRef idx="0">
            <a:scrgbClr r="0" g="0" b="0"/>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5790008" y="1268040"/>
            <a:ext cx="3442368" cy="923330"/>
          </a:xfrm>
          <a:prstGeom prst="rect">
            <a:avLst/>
          </a:prstGeom>
        </p:spPr>
        <p:txBody>
          <a:bodyPr wrap="square">
            <a:spAutoFit/>
          </a:bodyPr>
          <a:lstStyle/>
          <a:p>
            <a:pPr marL="171450" lvl="1" indent="-171450" defTabSz="711200">
              <a:lnSpc>
                <a:spcPct val="150000"/>
              </a:lnSpc>
              <a:spcAft>
                <a:spcPct val="15000"/>
              </a:spcAft>
              <a:buChar char="••"/>
            </a:pPr>
            <a:r>
              <a:rPr lang="zh-TW" altLang="en-US" dirty="0">
                <a:solidFill>
                  <a:srgbClr val="002060"/>
                </a:solidFill>
                <a:latin typeface="微軟正黑體" panose="020B0604030504040204" pitchFamily="34" charset="-120"/>
                <a:ea typeface="微軟正黑體" panose="020B0604030504040204" pitchFamily="34" charset="-120"/>
              </a:rPr>
              <a:t>透過公開授課機制或學校相關教學活動邀請家長參與</a:t>
            </a:r>
          </a:p>
        </p:txBody>
      </p:sp>
      <p:sp>
        <p:nvSpPr>
          <p:cNvPr id="17" name="矩形 16"/>
          <p:cNvSpPr/>
          <p:nvPr/>
        </p:nvSpPr>
        <p:spPr>
          <a:xfrm>
            <a:off x="5966301" y="5685639"/>
            <a:ext cx="3177699" cy="1015663"/>
          </a:xfrm>
          <a:prstGeom prst="rect">
            <a:avLst/>
          </a:prstGeom>
        </p:spPr>
        <p:txBody>
          <a:bodyPr wrap="square">
            <a:spAutoFit/>
          </a:bodyPr>
          <a:lstStyle/>
          <a:p>
            <a:pPr marL="171450" lvl="1" indent="-171450" defTabSz="800100">
              <a:lnSpc>
                <a:spcPct val="150000"/>
              </a:lnSpc>
              <a:spcAft>
                <a:spcPct val="15000"/>
              </a:spcAft>
              <a:buChar char="••"/>
            </a:pPr>
            <a:r>
              <a:rPr lang="zh-TW" altLang="en-US" sz="2000" dirty="0">
                <a:solidFill>
                  <a:srgbClr val="002060"/>
                </a:solidFill>
                <a:latin typeface="微軟正黑體" panose="020B0604030504040204" pitchFamily="34" charset="-120"/>
                <a:ea typeface="微軟正黑體" panose="020B0604030504040204" pitchFamily="34" charset="-120"/>
              </a:rPr>
              <a:t>透過相關平台，定期發送新課綱資訊</a:t>
            </a:r>
          </a:p>
        </p:txBody>
      </p:sp>
      <p:sp>
        <p:nvSpPr>
          <p:cNvPr id="18" name="矩形 17"/>
          <p:cNvSpPr/>
          <p:nvPr/>
        </p:nvSpPr>
        <p:spPr>
          <a:xfrm>
            <a:off x="148144" y="5461801"/>
            <a:ext cx="3045258" cy="1015663"/>
          </a:xfrm>
          <a:prstGeom prst="rect">
            <a:avLst/>
          </a:prstGeom>
        </p:spPr>
        <p:txBody>
          <a:bodyPr wrap="square">
            <a:spAutoFit/>
          </a:bodyPr>
          <a:lstStyle/>
          <a:p>
            <a:pPr marL="171450" lvl="1" indent="-171450" defTabSz="800100">
              <a:lnSpc>
                <a:spcPct val="150000"/>
              </a:lnSpc>
              <a:spcAft>
                <a:spcPct val="15000"/>
              </a:spcAft>
              <a:buFontTx/>
              <a:buChar char="••"/>
            </a:pPr>
            <a:r>
              <a:rPr lang="zh-TW" altLang="en-US" sz="2000" dirty="0">
                <a:solidFill>
                  <a:srgbClr val="002060"/>
                </a:solidFill>
                <a:latin typeface="微軟正黑體" panose="020B0604030504040204" pitchFamily="34" charset="-120"/>
                <a:ea typeface="微軟正黑體" panose="020B0604030504040204" pitchFamily="34" charset="-120"/>
              </a:rPr>
              <a:t>辦理課程博覽會，分享課綱實踐成果</a:t>
            </a:r>
          </a:p>
        </p:txBody>
      </p:sp>
      <p:sp>
        <p:nvSpPr>
          <p:cNvPr id="19" name="矩形 18"/>
          <p:cNvSpPr/>
          <p:nvPr/>
        </p:nvSpPr>
        <p:spPr>
          <a:xfrm>
            <a:off x="52132" y="1647701"/>
            <a:ext cx="3237282" cy="1015663"/>
          </a:xfrm>
          <a:prstGeom prst="rect">
            <a:avLst/>
          </a:prstGeom>
        </p:spPr>
        <p:txBody>
          <a:bodyPr wrap="square">
            <a:spAutoFit/>
          </a:bodyPr>
          <a:lstStyle/>
          <a:p>
            <a:pPr marL="171450" lvl="1" indent="-171450" defTabSz="711200">
              <a:lnSpc>
                <a:spcPct val="150000"/>
              </a:lnSpc>
              <a:spcAft>
                <a:spcPct val="15000"/>
              </a:spcAft>
              <a:buChar char="••"/>
            </a:pPr>
            <a:r>
              <a:rPr lang="zh-TW" altLang="en-US" sz="2000" dirty="0">
                <a:solidFill>
                  <a:srgbClr val="002060"/>
                </a:solidFill>
                <a:latin typeface="微軟正黑體" panose="020B0604030504040204" pitchFamily="34" charset="-120"/>
                <a:ea typeface="微軟正黑體" panose="020B0604030504040204" pitchFamily="34" charset="-120"/>
              </a:rPr>
              <a:t>結合相關計畫經費，辦理親師課綱宣導與增能</a:t>
            </a:r>
          </a:p>
        </p:txBody>
      </p:sp>
    </p:spTree>
    <p:extLst>
      <p:ext uri="{BB962C8B-B14F-4D97-AF65-F5344CB8AC3E}">
        <p14:creationId xmlns:p14="http://schemas.microsoft.com/office/powerpoint/2010/main" val="3265312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41</a:t>
            </a:fld>
            <a:endParaRPr lang="zh-TW" altLang="en-US"/>
          </a:p>
        </p:txBody>
      </p:sp>
      <p:sp>
        <p:nvSpPr>
          <p:cNvPr id="3" name="投影片編號版面配置區 4"/>
          <p:cNvSpPr txBox="1">
            <a:spLocks/>
          </p:cNvSpPr>
          <p:nvPr/>
        </p:nvSpPr>
        <p:spPr>
          <a:xfrm>
            <a:off x="6948264" y="-115184"/>
            <a:ext cx="2133600" cy="365125"/>
          </a:xfrm>
          <a:prstGeom prst="rect">
            <a:avLst/>
          </a:prstGeom>
        </p:spPr>
        <p:txBody>
          <a:bodyPr vert="horz" wrap="square" lIns="91440" tIns="45720" rIns="91440" bIns="45720" numCol="1" anchor="ctr" anchorCtr="0" compatLnSpc="1">
            <a:prstTxWarp prst="textNoShape">
              <a:avLst/>
            </a:prstTxWarp>
          </a:bodyPr>
          <a:lstStyle>
            <a:defPPr lvl="0">
              <a:defRPr lang="zh-TW"/>
            </a:defPPr>
            <a:lvl1pPr lvl="0" algn="r" rtl="0" eaLnBrk="1" fontAlgn="base" hangingPunct="1">
              <a:spcBef>
                <a:spcPct val="0"/>
              </a:spcBef>
              <a:spcAft>
                <a:spcPct val="0"/>
              </a:spcAft>
              <a:defRPr kumimoji="1" sz="1200" kern="1200">
                <a:solidFill>
                  <a:srgbClr val="BBDEFB"/>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charset="0"/>
                <a:ea typeface="新細明體" charset="-120"/>
                <a:cs typeface="+mn-cs"/>
              </a:defRPr>
            </a:lvl2pPr>
            <a:lvl3pPr marL="914400" lvl="2" algn="l" rtl="0" fontAlgn="base">
              <a:spcBef>
                <a:spcPct val="0"/>
              </a:spcBef>
              <a:spcAft>
                <a:spcPct val="0"/>
              </a:spcAft>
              <a:defRPr kumimoji="1" kern="1200">
                <a:solidFill>
                  <a:schemeClr val="tx1"/>
                </a:solidFill>
                <a:latin typeface="Arial" charset="0"/>
                <a:ea typeface="新細明體" charset="-120"/>
                <a:cs typeface="+mn-cs"/>
              </a:defRPr>
            </a:lvl3pPr>
            <a:lvl4pPr marL="1371600" lvl="3" algn="l" rtl="0" fontAlgn="base">
              <a:spcBef>
                <a:spcPct val="0"/>
              </a:spcBef>
              <a:spcAft>
                <a:spcPct val="0"/>
              </a:spcAft>
              <a:defRPr kumimoji="1" kern="1200">
                <a:solidFill>
                  <a:schemeClr val="tx1"/>
                </a:solidFill>
                <a:latin typeface="Arial" charset="0"/>
                <a:ea typeface="新細明體" charset="-120"/>
                <a:cs typeface="+mn-cs"/>
              </a:defRPr>
            </a:lvl4pPr>
            <a:lvl5pPr marL="1828800" lvl="4" algn="l" rtl="0" fontAlgn="base">
              <a:spcBef>
                <a:spcPct val="0"/>
              </a:spcBef>
              <a:spcAft>
                <a:spcPct val="0"/>
              </a:spcAft>
              <a:defRPr kumimoji="1" kern="1200">
                <a:solidFill>
                  <a:schemeClr val="tx1"/>
                </a:solidFill>
                <a:latin typeface="Arial" charset="0"/>
                <a:ea typeface="新細明體" charset="-120"/>
                <a:cs typeface="+mn-cs"/>
              </a:defRPr>
            </a:lvl5pPr>
            <a:lvl6pPr marL="2286000" lvl="5" algn="l" defTabSz="914400" rtl="0" eaLnBrk="1" latinLnBrk="0" hangingPunct="1">
              <a:defRPr kumimoji="1" kern="1200">
                <a:solidFill>
                  <a:schemeClr val="tx1"/>
                </a:solidFill>
                <a:latin typeface="Arial" charset="0"/>
                <a:ea typeface="新細明體" charset="-120"/>
                <a:cs typeface="+mn-cs"/>
              </a:defRPr>
            </a:lvl6pPr>
            <a:lvl7pPr marL="2743200" lvl="6" algn="l" defTabSz="914400" rtl="0" eaLnBrk="1" latinLnBrk="0" hangingPunct="1">
              <a:defRPr kumimoji="1" kern="1200">
                <a:solidFill>
                  <a:schemeClr val="tx1"/>
                </a:solidFill>
                <a:latin typeface="Arial" charset="0"/>
                <a:ea typeface="新細明體" charset="-120"/>
                <a:cs typeface="+mn-cs"/>
              </a:defRPr>
            </a:lvl7pPr>
            <a:lvl8pPr marL="3200400" lvl="7" algn="l" defTabSz="914400" rtl="0" eaLnBrk="1" latinLnBrk="0" hangingPunct="1">
              <a:defRPr kumimoji="1" kern="1200">
                <a:solidFill>
                  <a:schemeClr val="tx1"/>
                </a:solidFill>
                <a:latin typeface="Arial" charset="0"/>
                <a:ea typeface="新細明體" charset="-120"/>
                <a:cs typeface="+mn-cs"/>
              </a:defRPr>
            </a:lvl8pPr>
            <a:lvl9pPr marL="3657600" lvl="8" algn="l" defTabSz="914400" rtl="0" eaLnBrk="1" latinLnBrk="0" hangingPunct="1">
              <a:defRPr kumimoji="1" kern="1200">
                <a:solidFill>
                  <a:schemeClr val="tx1"/>
                </a:solidFill>
                <a:latin typeface="Arial" charset="0"/>
                <a:ea typeface="新細明體" charset="-120"/>
                <a:cs typeface="+mn-cs"/>
              </a:defRPr>
            </a:lvl9pPr>
          </a:lstStyle>
          <a:p>
            <a:pPr>
              <a:defRPr/>
            </a:pPr>
            <a:fld id="{8598CAF7-0B11-4355-B351-D1350E429BEE}" type="slidenum">
              <a:rPr lang="zh-TW" altLang="en-US" smtClean="0">
                <a:latin typeface="微軟正黑體" panose="020B0604030504040204" pitchFamily="34" charset="-120"/>
                <a:ea typeface="微軟正黑體" panose="020B0604030504040204" pitchFamily="34" charset="-120"/>
              </a:rPr>
              <a:pPr>
                <a:defRPr/>
              </a:pPr>
              <a:t>41</a:t>
            </a:fld>
            <a:endParaRPr lang="zh-TW" altLang="en-US">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7782401" y="-70155"/>
            <a:ext cx="1038071" cy="276999"/>
          </a:xfrm>
          <a:prstGeom prst="rect">
            <a:avLst/>
          </a:prstGeom>
          <a:noFill/>
        </p:spPr>
        <p:txBody>
          <a:bodyPr wrap="square" rtlCol="0">
            <a:spAutoFit/>
          </a:bodyPr>
          <a:lstStyle/>
          <a:p>
            <a:pPr algn="r"/>
            <a:r>
              <a:rPr lang="en-US" altLang="zh-TW" sz="1200" dirty="0">
                <a:solidFill>
                  <a:srgbClr val="E8F5E9"/>
                </a:solidFill>
                <a:latin typeface="微軟正黑體" panose="020B0604030504040204" pitchFamily="34" charset="-120"/>
                <a:ea typeface="微軟正黑體" panose="020B0604030504040204" pitchFamily="34" charset="-120"/>
              </a:rPr>
              <a:t>4-2-4</a:t>
            </a:r>
            <a:r>
              <a:rPr lang="zh-TW" altLang="en-US" sz="1200" dirty="0">
                <a:solidFill>
                  <a:srgbClr val="E8F5E9"/>
                </a:solidFill>
                <a:latin typeface="微軟正黑體" panose="020B0604030504040204" pitchFamily="34" charset="-120"/>
                <a:ea typeface="微軟正黑體" panose="020B0604030504040204" pitchFamily="34" charset="-120"/>
              </a:rPr>
              <a:t>   </a:t>
            </a:r>
            <a:r>
              <a:rPr lang="en-US" altLang="zh-TW" sz="1200" dirty="0">
                <a:solidFill>
                  <a:srgbClr val="E8F5E9"/>
                </a:solidFill>
                <a:latin typeface="微軟正黑體" panose="020B0604030504040204" pitchFamily="34" charset="-120"/>
                <a:ea typeface="微軟正黑體" panose="020B0604030504040204" pitchFamily="34" charset="-120"/>
              </a:rPr>
              <a:t>/</a:t>
            </a:r>
            <a:r>
              <a:rPr lang="zh-TW" altLang="en-US" sz="1200" dirty="0">
                <a:solidFill>
                  <a:srgbClr val="E8F5E9"/>
                </a:solidFill>
                <a:latin typeface="微軟正黑體" panose="020B0604030504040204" pitchFamily="34" charset="-120"/>
                <a:ea typeface="微軟正黑體" panose="020B0604030504040204" pitchFamily="34" charset="-120"/>
              </a:rPr>
              <a:t> </a:t>
            </a:r>
          </a:p>
        </p:txBody>
      </p:sp>
      <p:sp>
        <p:nvSpPr>
          <p:cNvPr id="5" name="標題 2"/>
          <p:cNvSpPr txBox="1">
            <a:spLocks/>
          </p:cNvSpPr>
          <p:nvPr/>
        </p:nvSpPr>
        <p:spPr bwMode="auto">
          <a:xfrm>
            <a:off x="1298777" y="206844"/>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lang="en-US" altLang="zh-TW" sz="3600" b="1" dirty="0">
                <a:solidFill>
                  <a:schemeClr val="bg1"/>
                </a:solidFill>
              </a:rPr>
              <a:t>(</a:t>
            </a:r>
            <a:r>
              <a:rPr lang="zh-TW" altLang="en-US" sz="3600" b="1" dirty="0">
                <a:solidFill>
                  <a:schemeClr val="bg1"/>
                </a:solidFill>
              </a:rPr>
              <a:t>四</a:t>
            </a:r>
            <a:r>
              <a:rPr lang="en-US" altLang="zh-TW" sz="3600" b="1" dirty="0">
                <a:solidFill>
                  <a:schemeClr val="bg1"/>
                </a:solidFill>
              </a:rPr>
              <a:t>)</a:t>
            </a:r>
            <a:r>
              <a:rPr lang="zh-TW" altLang="en-US" sz="3600" b="1" dirty="0">
                <a:solidFill>
                  <a:schemeClr val="bg1"/>
                </a:solidFill>
              </a:rPr>
              <a:t>鼓勵教師多元教學及適性評量</a:t>
            </a:r>
            <a:endParaRPr lang="en-US" altLang="zh-TW" sz="3600" b="1" dirty="0">
              <a:solidFill>
                <a:schemeClr val="bg1"/>
              </a:solidFill>
            </a:endParaRPr>
          </a:p>
        </p:txBody>
      </p:sp>
      <p:graphicFrame>
        <p:nvGraphicFramePr>
          <p:cNvPr id="6" name="資料庫圖表 5">
            <a:extLst>
              <a:ext uri="{FF2B5EF4-FFF2-40B4-BE49-F238E27FC236}">
                <a16:creationId xmlns="" xmlns:a16="http://schemas.microsoft.com/office/drawing/2014/main" id="{3BC57382-547C-4C34-B938-94995F853B4E}"/>
              </a:ext>
            </a:extLst>
          </p:cNvPr>
          <p:cNvGraphicFramePr/>
          <p:nvPr>
            <p:extLst>
              <p:ext uri="{D42A27DB-BD31-4B8C-83A1-F6EECF244321}">
                <p14:modId xmlns:p14="http://schemas.microsoft.com/office/powerpoint/2010/main" val="3798839453"/>
              </p:ext>
            </p:extLst>
          </p:nvPr>
        </p:nvGraphicFramePr>
        <p:xfrm>
          <a:off x="462974" y="1508615"/>
          <a:ext cx="8269545" cy="5018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40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42</a:t>
            </a:fld>
            <a:endParaRPr lang="zh-TW" altLang="en-US"/>
          </a:p>
        </p:txBody>
      </p:sp>
      <p:sp>
        <p:nvSpPr>
          <p:cNvPr id="3" name="投影片編號版面配置區 4"/>
          <p:cNvSpPr txBox="1">
            <a:spLocks/>
          </p:cNvSpPr>
          <p:nvPr/>
        </p:nvSpPr>
        <p:spPr>
          <a:xfrm>
            <a:off x="6948264" y="-80015"/>
            <a:ext cx="2133600" cy="365125"/>
          </a:xfrm>
          <a:prstGeom prst="rect">
            <a:avLst/>
          </a:prstGeom>
        </p:spPr>
        <p:txBody>
          <a:bodyPr vert="horz" wrap="square" lIns="91440" tIns="45720" rIns="91440" bIns="45720" numCol="1" anchor="ctr" anchorCtr="0" compatLnSpc="1">
            <a:prstTxWarp prst="textNoShape">
              <a:avLst/>
            </a:prstTxWarp>
          </a:bodyPr>
          <a:lstStyle>
            <a:defPPr lvl="0">
              <a:defRPr lang="zh-TW"/>
            </a:defPPr>
            <a:lvl1pPr lvl="0" algn="r" rtl="0" eaLnBrk="1" fontAlgn="base" hangingPunct="1">
              <a:spcBef>
                <a:spcPct val="0"/>
              </a:spcBef>
              <a:spcAft>
                <a:spcPct val="0"/>
              </a:spcAft>
              <a:defRPr kumimoji="1" sz="1200" kern="1200">
                <a:solidFill>
                  <a:srgbClr val="BBDEFB"/>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charset="0"/>
                <a:ea typeface="新細明體" charset="-120"/>
                <a:cs typeface="+mn-cs"/>
              </a:defRPr>
            </a:lvl2pPr>
            <a:lvl3pPr marL="914400" lvl="2" algn="l" rtl="0" fontAlgn="base">
              <a:spcBef>
                <a:spcPct val="0"/>
              </a:spcBef>
              <a:spcAft>
                <a:spcPct val="0"/>
              </a:spcAft>
              <a:defRPr kumimoji="1" kern="1200">
                <a:solidFill>
                  <a:schemeClr val="tx1"/>
                </a:solidFill>
                <a:latin typeface="Arial" charset="0"/>
                <a:ea typeface="新細明體" charset="-120"/>
                <a:cs typeface="+mn-cs"/>
              </a:defRPr>
            </a:lvl3pPr>
            <a:lvl4pPr marL="1371600" lvl="3" algn="l" rtl="0" fontAlgn="base">
              <a:spcBef>
                <a:spcPct val="0"/>
              </a:spcBef>
              <a:spcAft>
                <a:spcPct val="0"/>
              </a:spcAft>
              <a:defRPr kumimoji="1" kern="1200">
                <a:solidFill>
                  <a:schemeClr val="tx1"/>
                </a:solidFill>
                <a:latin typeface="Arial" charset="0"/>
                <a:ea typeface="新細明體" charset="-120"/>
                <a:cs typeface="+mn-cs"/>
              </a:defRPr>
            </a:lvl4pPr>
            <a:lvl5pPr marL="1828800" lvl="4" algn="l" rtl="0" fontAlgn="base">
              <a:spcBef>
                <a:spcPct val="0"/>
              </a:spcBef>
              <a:spcAft>
                <a:spcPct val="0"/>
              </a:spcAft>
              <a:defRPr kumimoji="1" kern="1200">
                <a:solidFill>
                  <a:schemeClr val="tx1"/>
                </a:solidFill>
                <a:latin typeface="Arial" charset="0"/>
                <a:ea typeface="新細明體" charset="-120"/>
                <a:cs typeface="+mn-cs"/>
              </a:defRPr>
            </a:lvl5pPr>
            <a:lvl6pPr marL="2286000" lvl="5" algn="l" defTabSz="914400" rtl="0" eaLnBrk="1" latinLnBrk="0" hangingPunct="1">
              <a:defRPr kumimoji="1" kern="1200">
                <a:solidFill>
                  <a:schemeClr val="tx1"/>
                </a:solidFill>
                <a:latin typeface="Arial" charset="0"/>
                <a:ea typeface="新細明體" charset="-120"/>
                <a:cs typeface="+mn-cs"/>
              </a:defRPr>
            </a:lvl6pPr>
            <a:lvl7pPr marL="2743200" lvl="6" algn="l" defTabSz="914400" rtl="0" eaLnBrk="1" latinLnBrk="0" hangingPunct="1">
              <a:defRPr kumimoji="1" kern="1200">
                <a:solidFill>
                  <a:schemeClr val="tx1"/>
                </a:solidFill>
                <a:latin typeface="Arial" charset="0"/>
                <a:ea typeface="新細明體" charset="-120"/>
                <a:cs typeface="+mn-cs"/>
              </a:defRPr>
            </a:lvl7pPr>
            <a:lvl8pPr marL="3200400" lvl="7" algn="l" defTabSz="914400" rtl="0" eaLnBrk="1" latinLnBrk="0" hangingPunct="1">
              <a:defRPr kumimoji="1" kern="1200">
                <a:solidFill>
                  <a:schemeClr val="tx1"/>
                </a:solidFill>
                <a:latin typeface="Arial" charset="0"/>
                <a:ea typeface="新細明體" charset="-120"/>
                <a:cs typeface="+mn-cs"/>
              </a:defRPr>
            </a:lvl8pPr>
            <a:lvl9pPr marL="3657600" lvl="8" algn="l" defTabSz="914400" rtl="0" eaLnBrk="1" latinLnBrk="0" hangingPunct="1">
              <a:defRPr kumimoji="1" kern="1200">
                <a:solidFill>
                  <a:schemeClr val="tx1"/>
                </a:solidFill>
                <a:latin typeface="Arial" charset="0"/>
                <a:ea typeface="新細明體" charset="-120"/>
                <a:cs typeface="+mn-cs"/>
              </a:defRPr>
            </a:lvl9pPr>
          </a:lstStyle>
          <a:p>
            <a:pPr>
              <a:defRPr/>
            </a:pPr>
            <a:fld id="{8598CAF7-0B11-4355-B351-D1350E429BEE}" type="slidenum">
              <a:rPr lang="zh-TW" altLang="en-US" smtClean="0">
                <a:latin typeface="微軟正黑體" panose="020B0604030504040204" pitchFamily="34" charset="-120"/>
                <a:ea typeface="微軟正黑體" panose="020B0604030504040204" pitchFamily="34" charset="-120"/>
              </a:rPr>
              <a:pPr>
                <a:defRPr/>
              </a:pPr>
              <a:t>42</a:t>
            </a:fld>
            <a:endParaRPr lang="zh-TW" altLang="en-US">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7782401" y="-34986"/>
            <a:ext cx="1038071" cy="276999"/>
          </a:xfrm>
          <a:prstGeom prst="rect">
            <a:avLst/>
          </a:prstGeom>
          <a:noFill/>
        </p:spPr>
        <p:txBody>
          <a:bodyPr wrap="square" rtlCol="0">
            <a:spAutoFit/>
          </a:bodyPr>
          <a:lstStyle/>
          <a:p>
            <a:pPr algn="r"/>
            <a:r>
              <a:rPr lang="en-US" altLang="zh-TW" sz="1200" dirty="0">
                <a:solidFill>
                  <a:srgbClr val="E8F5E9"/>
                </a:solidFill>
                <a:latin typeface="微軟正黑體" panose="020B0604030504040204" pitchFamily="34" charset="-120"/>
                <a:ea typeface="微軟正黑體" panose="020B0604030504040204" pitchFamily="34" charset="-120"/>
              </a:rPr>
              <a:t>4-2-5</a:t>
            </a:r>
            <a:r>
              <a:rPr lang="zh-TW" altLang="en-US" sz="1200" dirty="0">
                <a:solidFill>
                  <a:srgbClr val="E8F5E9"/>
                </a:solidFill>
                <a:latin typeface="微軟正黑體" panose="020B0604030504040204" pitchFamily="34" charset="-120"/>
                <a:ea typeface="微軟正黑體" panose="020B0604030504040204" pitchFamily="34" charset="-120"/>
              </a:rPr>
              <a:t>   </a:t>
            </a:r>
            <a:r>
              <a:rPr lang="en-US" altLang="zh-TW" sz="1200" dirty="0">
                <a:solidFill>
                  <a:srgbClr val="E8F5E9"/>
                </a:solidFill>
                <a:latin typeface="微軟正黑體" panose="020B0604030504040204" pitchFamily="34" charset="-120"/>
                <a:ea typeface="微軟正黑體" panose="020B0604030504040204" pitchFamily="34" charset="-120"/>
              </a:rPr>
              <a:t>/</a:t>
            </a:r>
            <a:r>
              <a:rPr lang="zh-TW" altLang="en-US" sz="1200" dirty="0">
                <a:solidFill>
                  <a:srgbClr val="E8F5E9"/>
                </a:solidFill>
                <a:latin typeface="微軟正黑體" panose="020B0604030504040204" pitchFamily="34" charset="-120"/>
                <a:ea typeface="微軟正黑體" panose="020B0604030504040204" pitchFamily="34" charset="-120"/>
              </a:rPr>
              <a:t> </a:t>
            </a:r>
          </a:p>
        </p:txBody>
      </p:sp>
      <p:sp>
        <p:nvSpPr>
          <p:cNvPr id="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lang="en-US" altLang="zh-TW" sz="3600" b="1" dirty="0">
                <a:solidFill>
                  <a:schemeClr val="bg1"/>
                </a:solidFill>
              </a:rPr>
              <a:t>(</a:t>
            </a:r>
            <a:r>
              <a:rPr lang="zh-TW" altLang="en-US" sz="3600" b="1" dirty="0">
                <a:solidFill>
                  <a:schemeClr val="bg1"/>
                </a:solidFill>
              </a:rPr>
              <a:t>五</a:t>
            </a:r>
            <a:r>
              <a:rPr lang="en-US" altLang="zh-TW" sz="3600" b="1" dirty="0">
                <a:solidFill>
                  <a:schemeClr val="bg1"/>
                </a:solidFill>
              </a:rPr>
              <a:t>)</a:t>
            </a:r>
            <a:r>
              <a:rPr lang="zh-TW" altLang="en-US" sz="3600" b="1" dirty="0">
                <a:solidFill>
                  <a:schemeClr val="bg1"/>
                </a:solidFill>
              </a:rPr>
              <a:t>盤點各級學校師資現況與員額調控</a:t>
            </a:r>
            <a:endParaRPr lang="en-US" altLang="zh-TW" sz="3600" b="1" dirty="0">
              <a:solidFill>
                <a:schemeClr val="bg1"/>
              </a:solidFill>
            </a:endParaRPr>
          </a:p>
        </p:txBody>
      </p:sp>
      <p:sp>
        <p:nvSpPr>
          <p:cNvPr id="6" name="手繪多邊形 5"/>
          <p:cNvSpPr/>
          <p:nvPr/>
        </p:nvSpPr>
        <p:spPr>
          <a:xfrm>
            <a:off x="448057" y="1738214"/>
            <a:ext cx="1513806" cy="880054"/>
          </a:xfrm>
          <a:custGeom>
            <a:avLst/>
            <a:gdLst>
              <a:gd name="connsiteX0" fmla="*/ 0 w 1353927"/>
              <a:gd name="connsiteY0" fmla="*/ 0 h 947749"/>
              <a:gd name="connsiteX1" fmla="*/ 880053 w 1353927"/>
              <a:gd name="connsiteY1" fmla="*/ 0 h 947749"/>
              <a:gd name="connsiteX2" fmla="*/ 1353927 w 1353927"/>
              <a:gd name="connsiteY2" fmla="*/ 473875 h 947749"/>
              <a:gd name="connsiteX3" fmla="*/ 880053 w 1353927"/>
              <a:gd name="connsiteY3" fmla="*/ 947749 h 947749"/>
              <a:gd name="connsiteX4" fmla="*/ 0 w 1353927"/>
              <a:gd name="connsiteY4" fmla="*/ 947749 h 947749"/>
              <a:gd name="connsiteX5" fmla="*/ 473875 w 1353927"/>
              <a:gd name="connsiteY5" fmla="*/ 473875 h 947749"/>
              <a:gd name="connsiteX6" fmla="*/ 0 w 1353927"/>
              <a:gd name="connsiteY6" fmla="*/ 0 h 9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927" h="947749">
                <a:moveTo>
                  <a:pt x="1353927" y="0"/>
                </a:moveTo>
                <a:lnTo>
                  <a:pt x="1353927" y="616037"/>
                </a:lnTo>
                <a:lnTo>
                  <a:pt x="676963" y="947749"/>
                </a:lnTo>
                <a:lnTo>
                  <a:pt x="0" y="616037"/>
                </a:lnTo>
                <a:lnTo>
                  <a:pt x="0" y="0"/>
                </a:lnTo>
                <a:lnTo>
                  <a:pt x="676963" y="331713"/>
                </a:lnTo>
                <a:lnTo>
                  <a:pt x="1353927" y="0"/>
                </a:lnTo>
                <a:close/>
              </a:path>
            </a:pathLst>
          </a:cu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1" tIns="485306" rIns="11429" bIns="485304"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bg1"/>
                </a:solidFill>
                <a:latin typeface="微軟正黑體" panose="020B0604030504040204" pitchFamily="34" charset="-120"/>
                <a:ea typeface="微軟正黑體" panose="020B0604030504040204" pitchFamily="34" charset="-120"/>
              </a:rPr>
              <a:t>員額盤點</a:t>
            </a:r>
          </a:p>
        </p:txBody>
      </p:sp>
      <p:sp>
        <p:nvSpPr>
          <p:cNvPr id="7" name="手繪多邊形 6"/>
          <p:cNvSpPr/>
          <p:nvPr/>
        </p:nvSpPr>
        <p:spPr>
          <a:xfrm>
            <a:off x="1961862" y="1738216"/>
            <a:ext cx="6670074" cy="880052"/>
          </a:xfrm>
          <a:custGeom>
            <a:avLst/>
            <a:gdLst>
              <a:gd name="connsiteX0" fmla="*/ 146678 w 880052"/>
              <a:gd name="connsiteY0" fmla="*/ 0 h 7015150"/>
              <a:gd name="connsiteX1" fmla="*/ 733374 w 880052"/>
              <a:gd name="connsiteY1" fmla="*/ 0 h 7015150"/>
              <a:gd name="connsiteX2" fmla="*/ 880052 w 880052"/>
              <a:gd name="connsiteY2" fmla="*/ 146678 h 7015150"/>
              <a:gd name="connsiteX3" fmla="*/ 880052 w 880052"/>
              <a:gd name="connsiteY3" fmla="*/ 7015150 h 7015150"/>
              <a:gd name="connsiteX4" fmla="*/ 880052 w 880052"/>
              <a:gd name="connsiteY4" fmla="*/ 7015150 h 7015150"/>
              <a:gd name="connsiteX5" fmla="*/ 0 w 880052"/>
              <a:gd name="connsiteY5" fmla="*/ 7015150 h 7015150"/>
              <a:gd name="connsiteX6" fmla="*/ 0 w 880052"/>
              <a:gd name="connsiteY6" fmla="*/ 7015150 h 7015150"/>
              <a:gd name="connsiteX7" fmla="*/ 0 w 880052"/>
              <a:gd name="connsiteY7" fmla="*/ 146678 h 7015150"/>
              <a:gd name="connsiteX8" fmla="*/ 146678 w 880052"/>
              <a:gd name="connsiteY8" fmla="*/ 0 h 70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52" h="7015150">
                <a:moveTo>
                  <a:pt x="880052" y="1169216"/>
                </a:moveTo>
                <a:lnTo>
                  <a:pt x="880052" y="5845934"/>
                </a:lnTo>
                <a:cubicBezTo>
                  <a:pt x="880052" y="6491672"/>
                  <a:pt x="871814" y="7015146"/>
                  <a:pt x="861651" y="7015146"/>
                </a:cubicBezTo>
                <a:lnTo>
                  <a:pt x="0" y="7015146"/>
                </a:lnTo>
                <a:lnTo>
                  <a:pt x="0" y="7015146"/>
                </a:lnTo>
                <a:lnTo>
                  <a:pt x="0" y="4"/>
                </a:lnTo>
                <a:lnTo>
                  <a:pt x="0" y="4"/>
                </a:lnTo>
                <a:lnTo>
                  <a:pt x="861651" y="4"/>
                </a:lnTo>
                <a:cubicBezTo>
                  <a:pt x="871814" y="4"/>
                  <a:pt x="880052" y="523478"/>
                  <a:pt x="880052" y="1169216"/>
                </a:cubicBez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55025" rIns="55025" bIns="55027"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solidFill>
                  <a:schemeClr val="accent1">
                    <a:lumMod val="50000"/>
                  </a:schemeClr>
                </a:solidFill>
                <a:latin typeface="微軟正黑體" panose="020B0604030504040204" pitchFamily="34" charset="-120"/>
                <a:ea typeface="微軟正黑體" panose="020B0604030504040204" pitchFamily="34" charset="-120"/>
              </a:rPr>
              <a:t>逐年盤點各校各領域師資員額現況</a:t>
            </a:r>
            <a:endParaRPr lang="zh-TW" altLang="en-US" sz="1900" kern="1200" dirty="0">
              <a:solidFill>
                <a:schemeClr val="accent1">
                  <a:lumMod val="50000"/>
                </a:schemeClr>
              </a:solidFill>
            </a:endParaRPr>
          </a:p>
        </p:txBody>
      </p:sp>
      <p:sp>
        <p:nvSpPr>
          <p:cNvPr id="8" name="手繪多邊形 7"/>
          <p:cNvSpPr/>
          <p:nvPr/>
        </p:nvSpPr>
        <p:spPr>
          <a:xfrm>
            <a:off x="448057" y="2946714"/>
            <a:ext cx="1513806" cy="880053"/>
          </a:xfrm>
          <a:custGeom>
            <a:avLst/>
            <a:gdLst>
              <a:gd name="connsiteX0" fmla="*/ 0 w 1353927"/>
              <a:gd name="connsiteY0" fmla="*/ 0 h 947749"/>
              <a:gd name="connsiteX1" fmla="*/ 880053 w 1353927"/>
              <a:gd name="connsiteY1" fmla="*/ 0 h 947749"/>
              <a:gd name="connsiteX2" fmla="*/ 1353927 w 1353927"/>
              <a:gd name="connsiteY2" fmla="*/ 473875 h 947749"/>
              <a:gd name="connsiteX3" fmla="*/ 880053 w 1353927"/>
              <a:gd name="connsiteY3" fmla="*/ 947749 h 947749"/>
              <a:gd name="connsiteX4" fmla="*/ 0 w 1353927"/>
              <a:gd name="connsiteY4" fmla="*/ 947749 h 947749"/>
              <a:gd name="connsiteX5" fmla="*/ 473875 w 1353927"/>
              <a:gd name="connsiteY5" fmla="*/ 473875 h 947749"/>
              <a:gd name="connsiteX6" fmla="*/ 0 w 1353927"/>
              <a:gd name="connsiteY6" fmla="*/ 0 h 9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927" h="947749">
                <a:moveTo>
                  <a:pt x="1353927" y="0"/>
                </a:moveTo>
                <a:lnTo>
                  <a:pt x="1353927" y="616037"/>
                </a:lnTo>
                <a:lnTo>
                  <a:pt x="676963" y="947749"/>
                </a:lnTo>
                <a:lnTo>
                  <a:pt x="0" y="616037"/>
                </a:lnTo>
                <a:lnTo>
                  <a:pt x="0" y="0"/>
                </a:lnTo>
                <a:lnTo>
                  <a:pt x="676963" y="331713"/>
                </a:lnTo>
                <a:lnTo>
                  <a:pt x="1353927" y="0"/>
                </a:lnTo>
                <a:close/>
              </a:path>
            </a:pathLst>
          </a:custGeom>
        </p:spPr>
        <p:style>
          <a:lnRef idx="2">
            <a:schemeClr val="accent5">
              <a:hueOff val="-3311292"/>
              <a:satOff val="13270"/>
              <a:lumOff val="2876"/>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square" lIns="11431" tIns="485305" rIns="11429" bIns="485304"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bg1"/>
                </a:solidFill>
                <a:latin typeface="微軟正黑體" panose="020B0604030504040204" pitchFamily="34" charset="-120"/>
                <a:ea typeface="微軟正黑體" panose="020B0604030504040204" pitchFamily="34" charset="-120"/>
              </a:rPr>
              <a:t>員額調控</a:t>
            </a:r>
          </a:p>
        </p:txBody>
      </p:sp>
      <p:sp>
        <p:nvSpPr>
          <p:cNvPr id="9" name="手繪多邊形 8"/>
          <p:cNvSpPr/>
          <p:nvPr/>
        </p:nvSpPr>
        <p:spPr>
          <a:xfrm>
            <a:off x="1961862" y="2946715"/>
            <a:ext cx="6670074" cy="880052"/>
          </a:xfrm>
          <a:custGeom>
            <a:avLst/>
            <a:gdLst>
              <a:gd name="connsiteX0" fmla="*/ 146678 w 880052"/>
              <a:gd name="connsiteY0" fmla="*/ 0 h 7015150"/>
              <a:gd name="connsiteX1" fmla="*/ 733374 w 880052"/>
              <a:gd name="connsiteY1" fmla="*/ 0 h 7015150"/>
              <a:gd name="connsiteX2" fmla="*/ 880052 w 880052"/>
              <a:gd name="connsiteY2" fmla="*/ 146678 h 7015150"/>
              <a:gd name="connsiteX3" fmla="*/ 880052 w 880052"/>
              <a:gd name="connsiteY3" fmla="*/ 7015150 h 7015150"/>
              <a:gd name="connsiteX4" fmla="*/ 880052 w 880052"/>
              <a:gd name="connsiteY4" fmla="*/ 7015150 h 7015150"/>
              <a:gd name="connsiteX5" fmla="*/ 0 w 880052"/>
              <a:gd name="connsiteY5" fmla="*/ 7015150 h 7015150"/>
              <a:gd name="connsiteX6" fmla="*/ 0 w 880052"/>
              <a:gd name="connsiteY6" fmla="*/ 7015150 h 7015150"/>
              <a:gd name="connsiteX7" fmla="*/ 0 w 880052"/>
              <a:gd name="connsiteY7" fmla="*/ 146678 h 7015150"/>
              <a:gd name="connsiteX8" fmla="*/ 146678 w 880052"/>
              <a:gd name="connsiteY8" fmla="*/ 0 h 70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52" h="7015150">
                <a:moveTo>
                  <a:pt x="880052" y="1169216"/>
                </a:moveTo>
                <a:lnTo>
                  <a:pt x="880052" y="5845934"/>
                </a:lnTo>
                <a:cubicBezTo>
                  <a:pt x="880052" y="6491672"/>
                  <a:pt x="871814" y="7015146"/>
                  <a:pt x="861651" y="7015146"/>
                </a:cubicBezTo>
                <a:lnTo>
                  <a:pt x="0" y="7015146"/>
                </a:lnTo>
                <a:lnTo>
                  <a:pt x="0" y="7015146"/>
                </a:lnTo>
                <a:lnTo>
                  <a:pt x="0" y="4"/>
                </a:lnTo>
                <a:lnTo>
                  <a:pt x="0" y="4"/>
                </a:lnTo>
                <a:lnTo>
                  <a:pt x="861651" y="4"/>
                </a:lnTo>
                <a:cubicBezTo>
                  <a:pt x="871814" y="4"/>
                  <a:pt x="880052" y="523478"/>
                  <a:pt x="880052" y="1169216"/>
                </a:cubicBezTo>
                <a:close/>
              </a:path>
            </a:pathLst>
          </a:custGeom>
        </p:spPr>
        <p:style>
          <a:lnRef idx="2">
            <a:schemeClr val="accent5">
              <a:hueOff val="-3311292"/>
              <a:satOff val="13270"/>
              <a:lumOff val="2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55025" rIns="55025" bIns="55027"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solidFill>
                  <a:schemeClr val="accent1">
                    <a:lumMod val="50000"/>
                  </a:schemeClr>
                </a:solidFill>
                <a:latin typeface="微軟正黑體" panose="020B0604030504040204" pitchFamily="34" charset="-120"/>
                <a:ea typeface="微軟正黑體" panose="020B0604030504040204" pitchFamily="34" charset="-120"/>
              </a:rPr>
              <a:t>針對科技領域或部分專長授課比率過低之領域進行員額調控</a:t>
            </a:r>
            <a:endParaRPr lang="zh-TW" altLang="en-US" sz="1900" kern="1200" dirty="0">
              <a:solidFill>
                <a:schemeClr val="accent1">
                  <a:lumMod val="50000"/>
                </a:schemeClr>
              </a:solidFill>
            </a:endParaRPr>
          </a:p>
        </p:txBody>
      </p:sp>
      <p:sp>
        <p:nvSpPr>
          <p:cNvPr id="10" name="手繪多邊形 9"/>
          <p:cNvSpPr/>
          <p:nvPr/>
        </p:nvSpPr>
        <p:spPr>
          <a:xfrm>
            <a:off x="448057" y="4155213"/>
            <a:ext cx="1513806" cy="880053"/>
          </a:xfrm>
          <a:custGeom>
            <a:avLst/>
            <a:gdLst>
              <a:gd name="connsiteX0" fmla="*/ 0 w 1353927"/>
              <a:gd name="connsiteY0" fmla="*/ 0 h 947749"/>
              <a:gd name="connsiteX1" fmla="*/ 880053 w 1353927"/>
              <a:gd name="connsiteY1" fmla="*/ 0 h 947749"/>
              <a:gd name="connsiteX2" fmla="*/ 1353927 w 1353927"/>
              <a:gd name="connsiteY2" fmla="*/ 473875 h 947749"/>
              <a:gd name="connsiteX3" fmla="*/ 880053 w 1353927"/>
              <a:gd name="connsiteY3" fmla="*/ 947749 h 947749"/>
              <a:gd name="connsiteX4" fmla="*/ 0 w 1353927"/>
              <a:gd name="connsiteY4" fmla="*/ 947749 h 947749"/>
              <a:gd name="connsiteX5" fmla="*/ 473875 w 1353927"/>
              <a:gd name="connsiteY5" fmla="*/ 473875 h 947749"/>
              <a:gd name="connsiteX6" fmla="*/ 0 w 1353927"/>
              <a:gd name="connsiteY6" fmla="*/ 0 h 9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927" h="947749">
                <a:moveTo>
                  <a:pt x="1353927" y="0"/>
                </a:moveTo>
                <a:lnTo>
                  <a:pt x="1353927" y="616037"/>
                </a:lnTo>
                <a:lnTo>
                  <a:pt x="676963" y="947749"/>
                </a:lnTo>
                <a:lnTo>
                  <a:pt x="0" y="616037"/>
                </a:lnTo>
                <a:lnTo>
                  <a:pt x="0" y="0"/>
                </a:lnTo>
                <a:lnTo>
                  <a:pt x="676963" y="331713"/>
                </a:lnTo>
                <a:lnTo>
                  <a:pt x="1353927" y="0"/>
                </a:lnTo>
                <a:close/>
              </a:path>
            </a:pathLst>
          </a:custGeom>
        </p:spPr>
        <p:style>
          <a:lnRef idx="2">
            <a:schemeClr val="accent5">
              <a:hueOff val="-6622584"/>
              <a:satOff val="26541"/>
              <a:lumOff val="5752"/>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square" lIns="11431" tIns="485305" rIns="11429" bIns="485304"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bg1"/>
                </a:solidFill>
                <a:latin typeface="微軟正黑體" panose="020B0604030504040204" pitchFamily="34" charset="-120"/>
                <a:ea typeface="微軟正黑體" panose="020B0604030504040204" pitchFamily="34" charset="-120"/>
              </a:rPr>
              <a:t>進修增能</a:t>
            </a:r>
            <a:endParaRPr lang="en-US" altLang="zh-TW" sz="2400" b="1" kern="1200" dirty="0">
              <a:solidFill>
                <a:schemeClr val="bg1"/>
              </a:solidFill>
              <a:latin typeface="微軟正黑體" panose="020B0604030504040204" pitchFamily="34" charset="-120"/>
              <a:ea typeface="微軟正黑體" panose="020B0604030504040204" pitchFamily="34" charset="-120"/>
            </a:endParaRPr>
          </a:p>
        </p:txBody>
      </p:sp>
      <p:sp>
        <p:nvSpPr>
          <p:cNvPr id="11" name="手繪多邊形 10"/>
          <p:cNvSpPr/>
          <p:nvPr/>
        </p:nvSpPr>
        <p:spPr>
          <a:xfrm>
            <a:off x="1961862" y="4155214"/>
            <a:ext cx="6670074" cy="880052"/>
          </a:xfrm>
          <a:custGeom>
            <a:avLst/>
            <a:gdLst>
              <a:gd name="connsiteX0" fmla="*/ 146678 w 880052"/>
              <a:gd name="connsiteY0" fmla="*/ 0 h 7015150"/>
              <a:gd name="connsiteX1" fmla="*/ 733374 w 880052"/>
              <a:gd name="connsiteY1" fmla="*/ 0 h 7015150"/>
              <a:gd name="connsiteX2" fmla="*/ 880052 w 880052"/>
              <a:gd name="connsiteY2" fmla="*/ 146678 h 7015150"/>
              <a:gd name="connsiteX3" fmla="*/ 880052 w 880052"/>
              <a:gd name="connsiteY3" fmla="*/ 7015150 h 7015150"/>
              <a:gd name="connsiteX4" fmla="*/ 880052 w 880052"/>
              <a:gd name="connsiteY4" fmla="*/ 7015150 h 7015150"/>
              <a:gd name="connsiteX5" fmla="*/ 0 w 880052"/>
              <a:gd name="connsiteY5" fmla="*/ 7015150 h 7015150"/>
              <a:gd name="connsiteX6" fmla="*/ 0 w 880052"/>
              <a:gd name="connsiteY6" fmla="*/ 7015150 h 7015150"/>
              <a:gd name="connsiteX7" fmla="*/ 0 w 880052"/>
              <a:gd name="connsiteY7" fmla="*/ 146678 h 7015150"/>
              <a:gd name="connsiteX8" fmla="*/ 146678 w 880052"/>
              <a:gd name="connsiteY8" fmla="*/ 0 h 70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52" h="7015150">
                <a:moveTo>
                  <a:pt x="880052" y="1169216"/>
                </a:moveTo>
                <a:lnTo>
                  <a:pt x="880052" y="5845934"/>
                </a:lnTo>
                <a:cubicBezTo>
                  <a:pt x="880052" y="6491672"/>
                  <a:pt x="871814" y="7015146"/>
                  <a:pt x="861651" y="7015146"/>
                </a:cubicBezTo>
                <a:lnTo>
                  <a:pt x="0" y="7015146"/>
                </a:lnTo>
                <a:lnTo>
                  <a:pt x="0" y="7015146"/>
                </a:lnTo>
                <a:lnTo>
                  <a:pt x="0" y="4"/>
                </a:lnTo>
                <a:lnTo>
                  <a:pt x="0" y="4"/>
                </a:lnTo>
                <a:lnTo>
                  <a:pt x="861651" y="4"/>
                </a:lnTo>
                <a:cubicBezTo>
                  <a:pt x="871814" y="4"/>
                  <a:pt x="880052" y="523478"/>
                  <a:pt x="880052" y="1169216"/>
                </a:cubicBezTo>
                <a:close/>
              </a:path>
            </a:pathLst>
          </a:custGeom>
        </p:spPr>
        <p:style>
          <a:lnRef idx="2">
            <a:schemeClr val="accent5">
              <a:hueOff val="-6622584"/>
              <a:satOff val="26541"/>
              <a:lumOff val="5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55025" rIns="55025" bIns="55027"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solidFill>
                  <a:schemeClr val="accent1">
                    <a:lumMod val="50000"/>
                  </a:schemeClr>
                </a:solidFill>
                <a:latin typeface="微軟正黑體" panose="020B0604030504040204" pitchFamily="34" charset="-120"/>
                <a:ea typeface="微軟正黑體" panose="020B0604030504040204" pitchFamily="34" charset="-120"/>
              </a:rPr>
              <a:t>積極推動第二專長進修與辦理教師非專增能</a:t>
            </a:r>
            <a:endParaRPr lang="zh-TW" altLang="en-US" sz="1900" kern="1200" dirty="0">
              <a:solidFill>
                <a:schemeClr val="accent1">
                  <a:lumMod val="50000"/>
                </a:schemeClr>
              </a:solidFill>
            </a:endParaRPr>
          </a:p>
        </p:txBody>
      </p:sp>
      <p:sp>
        <p:nvSpPr>
          <p:cNvPr id="12" name="手繪多邊形 11"/>
          <p:cNvSpPr/>
          <p:nvPr/>
        </p:nvSpPr>
        <p:spPr>
          <a:xfrm>
            <a:off x="448057" y="5363712"/>
            <a:ext cx="1513806" cy="880053"/>
          </a:xfrm>
          <a:custGeom>
            <a:avLst/>
            <a:gdLst>
              <a:gd name="connsiteX0" fmla="*/ 0 w 1353927"/>
              <a:gd name="connsiteY0" fmla="*/ 0 h 947749"/>
              <a:gd name="connsiteX1" fmla="*/ 880053 w 1353927"/>
              <a:gd name="connsiteY1" fmla="*/ 0 h 947749"/>
              <a:gd name="connsiteX2" fmla="*/ 1353927 w 1353927"/>
              <a:gd name="connsiteY2" fmla="*/ 473875 h 947749"/>
              <a:gd name="connsiteX3" fmla="*/ 880053 w 1353927"/>
              <a:gd name="connsiteY3" fmla="*/ 947749 h 947749"/>
              <a:gd name="connsiteX4" fmla="*/ 0 w 1353927"/>
              <a:gd name="connsiteY4" fmla="*/ 947749 h 947749"/>
              <a:gd name="connsiteX5" fmla="*/ 473875 w 1353927"/>
              <a:gd name="connsiteY5" fmla="*/ 473875 h 947749"/>
              <a:gd name="connsiteX6" fmla="*/ 0 w 1353927"/>
              <a:gd name="connsiteY6" fmla="*/ 0 h 94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927" h="947749">
                <a:moveTo>
                  <a:pt x="1353927" y="0"/>
                </a:moveTo>
                <a:lnTo>
                  <a:pt x="1353927" y="616037"/>
                </a:lnTo>
                <a:lnTo>
                  <a:pt x="676963" y="947749"/>
                </a:lnTo>
                <a:lnTo>
                  <a:pt x="0" y="616037"/>
                </a:lnTo>
                <a:lnTo>
                  <a:pt x="0" y="0"/>
                </a:lnTo>
                <a:lnTo>
                  <a:pt x="676963" y="331713"/>
                </a:lnTo>
                <a:lnTo>
                  <a:pt x="1353927" y="0"/>
                </a:lnTo>
                <a:close/>
              </a:path>
            </a:pathLst>
          </a:cu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11431" tIns="485305" rIns="11429" bIns="485304" numCol="1" spcCol="1270" anchor="ctr" anchorCtr="0">
            <a:noAutofit/>
          </a:bodyPr>
          <a:lstStyle/>
          <a:p>
            <a:pPr lvl="0" algn="ctr" defTabSz="800100">
              <a:lnSpc>
                <a:spcPct val="90000"/>
              </a:lnSpc>
              <a:spcBef>
                <a:spcPct val="0"/>
              </a:spcBef>
              <a:spcAft>
                <a:spcPct val="35000"/>
              </a:spcAft>
            </a:pPr>
            <a:r>
              <a:rPr lang="zh-TW" altLang="en-US" sz="2400" b="1" kern="1200" dirty="0">
                <a:solidFill>
                  <a:schemeClr val="bg1"/>
                </a:solidFill>
                <a:latin typeface="微軟正黑體" panose="020B0604030504040204" pitchFamily="34" charset="-120"/>
                <a:ea typeface="微軟正黑體" panose="020B0604030504040204" pitchFamily="34" charset="-120"/>
              </a:rPr>
              <a:t>媒合共聘</a:t>
            </a:r>
          </a:p>
        </p:txBody>
      </p:sp>
      <p:sp>
        <p:nvSpPr>
          <p:cNvPr id="13" name="手繪多邊形 12"/>
          <p:cNvSpPr/>
          <p:nvPr/>
        </p:nvSpPr>
        <p:spPr>
          <a:xfrm>
            <a:off x="1961862" y="5363712"/>
            <a:ext cx="6670074" cy="880052"/>
          </a:xfrm>
          <a:custGeom>
            <a:avLst/>
            <a:gdLst>
              <a:gd name="connsiteX0" fmla="*/ 146678 w 880052"/>
              <a:gd name="connsiteY0" fmla="*/ 0 h 7015150"/>
              <a:gd name="connsiteX1" fmla="*/ 733374 w 880052"/>
              <a:gd name="connsiteY1" fmla="*/ 0 h 7015150"/>
              <a:gd name="connsiteX2" fmla="*/ 880052 w 880052"/>
              <a:gd name="connsiteY2" fmla="*/ 146678 h 7015150"/>
              <a:gd name="connsiteX3" fmla="*/ 880052 w 880052"/>
              <a:gd name="connsiteY3" fmla="*/ 7015150 h 7015150"/>
              <a:gd name="connsiteX4" fmla="*/ 880052 w 880052"/>
              <a:gd name="connsiteY4" fmla="*/ 7015150 h 7015150"/>
              <a:gd name="connsiteX5" fmla="*/ 0 w 880052"/>
              <a:gd name="connsiteY5" fmla="*/ 7015150 h 7015150"/>
              <a:gd name="connsiteX6" fmla="*/ 0 w 880052"/>
              <a:gd name="connsiteY6" fmla="*/ 7015150 h 7015150"/>
              <a:gd name="connsiteX7" fmla="*/ 0 w 880052"/>
              <a:gd name="connsiteY7" fmla="*/ 146678 h 7015150"/>
              <a:gd name="connsiteX8" fmla="*/ 146678 w 880052"/>
              <a:gd name="connsiteY8" fmla="*/ 0 h 701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052" h="7015150">
                <a:moveTo>
                  <a:pt x="880052" y="1169216"/>
                </a:moveTo>
                <a:lnTo>
                  <a:pt x="880052" y="5845934"/>
                </a:lnTo>
                <a:cubicBezTo>
                  <a:pt x="880052" y="6491672"/>
                  <a:pt x="871814" y="7015146"/>
                  <a:pt x="861651" y="7015146"/>
                </a:cubicBezTo>
                <a:lnTo>
                  <a:pt x="0" y="7015146"/>
                </a:lnTo>
                <a:lnTo>
                  <a:pt x="0" y="7015146"/>
                </a:lnTo>
                <a:lnTo>
                  <a:pt x="0" y="4"/>
                </a:lnTo>
                <a:lnTo>
                  <a:pt x="0" y="4"/>
                </a:lnTo>
                <a:lnTo>
                  <a:pt x="861651" y="4"/>
                </a:lnTo>
                <a:cubicBezTo>
                  <a:pt x="871814" y="4"/>
                  <a:pt x="880052" y="523478"/>
                  <a:pt x="880052" y="1169216"/>
                </a:cubicBezTo>
                <a:close/>
              </a:path>
            </a:pathLst>
          </a:custGeom>
        </p:spPr>
        <p:style>
          <a:lnRef idx="2">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9" tIns="55026" rIns="55025" bIns="55026" numCol="1" spcCol="1270" anchor="ctr" anchorCtr="0">
            <a:noAutofit/>
          </a:bodyPr>
          <a:lstStyle/>
          <a:p>
            <a:pPr marL="171450" lvl="1" indent="-171450" algn="l" defTabSz="844550">
              <a:lnSpc>
                <a:spcPct val="90000"/>
              </a:lnSpc>
              <a:spcBef>
                <a:spcPct val="0"/>
              </a:spcBef>
              <a:spcAft>
                <a:spcPct val="15000"/>
              </a:spcAft>
              <a:buChar char="••"/>
            </a:pPr>
            <a:r>
              <a:rPr lang="zh-TW" altLang="en-US" sz="1900" kern="1200" dirty="0">
                <a:solidFill>
                  <a:schemeClr val="accent1">
                    <a:lumMod val="50000"/>
                  </a:schemeClr>
                </a:solidFill>
                <a:latin typeface="微軟正黑體" panose="020B0604030504040204" pitchFamily="34" charset="-120"/>
                <a:ea typeface="微軟正黑體" panose="020B0604030504040204" pitchFamily="34" charset="-120"/>
              </a:rPr>
              <a:t>協助媒合學校針對專長授課比率過低之領域進行共聘</a:t>
            </a:r>
            <a:endParaRPr lang="zh-TW" altLang="en-US" sz="1900" kern="1200" dirty="0">
              <a:solidFill>
                <a:schemeClr val="accent1">
                  <a:lumMod val="50000"/>
                </a:schemeClr>
              </a:solidFill>
            </a:endParaRPr>
          </a:p>
        </p:txBody>
      </p:sp>
    </p:spTree>
    <p:extLst>
      <p:ext uri="{BB962C8B-B14F-4D97-AF65-F5344CB8AC3E}">
        <p14:creationId xmlns:p14="http://schemas.microsoft.com/office/powerpoint/2010/main" val="2368034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43</a:t>
            </a:fld>
            <a:endParaRPr lang="zh-TW" altLang="en-US"/>
          </a:p>
        </p:txBody>
      </p:sp>
      <p:sp>
        <p:nvSpPr>
          <p:cNvPr id="3" name="投影片編號版面配置區 4"/>
          <p:cNvSpPr txBox="1">
            <a:spLocks/>
          </p:cNvSpPr>
          <p:nvPr/>
        </p:nvSpPr>
        <p:spPr>
          <a:xfrm>
            <a:off x="6948264" y="-80015"/>
            <a:ext cx="2133600" cy="365125"/>
          </a:xfrm>
          <a:prstGeom prst="rect">
            <a:avLst/>
          </a:prstGeom>
        </p:spPr>
        <p:txBody>
          <a:bodyPr vert="horz" wrap="square" lIns="91440" tIns="45720" rIns="91440" bIns="45720" numCol="1" anchor="ctr" anchorCtr="0" compatLnSpc="1">
            <a:prstTxWarp prst="textNoShape">
              <a:avLst/>
            </a:prstTxWarp>
          </a:bodyPr>
          <a:lstStyle>
            <a:defPPr lvl="0">
              <a:defRPr lang="zh-TW"/>
            </a:defPPr>
            <a:lvl1pPr lvl="0" algn="r" rtl="0" eaLnBrk="1" fontAlgn="base" hangingPunct="1">
              <a:spcBef>
                <a:spcPct val="0"/>
              </a:spcBef>
              <a:spcAft>
                <a:spcPct val="0"/>
              </a:spcAft>
              <a:defRPr kumimoji="1" sz="1200" kern="1200">
                <a:solidFill>
                  <a:srgbClr val="BBDEFB"/>
                </a:solidFill>
                <a:latin typeface="Arial" pitchFamily="34" charset="0"/>
                <a:ea typeface="新細明體" pitchFamily="18" charset="-120"/>
                <a:cs typeface="+mn-cs"/>
              </a:defRPr>
            </a:lvl1pPr>
            <a:lvl2pPr marL="457200" lvl="1" algn="l" rtl="0" fontAlgn="base">
              <a:spcBef>
                <a:spcPct val="0"/>
              </a:spcBef>
              <a:spcAft>
                <a:spcPct val="0"/>
              </a:spcAft>
              <a:defRPr kumimoji="1" kern="1200">
                <a:solidFill>
                  <a:schemeClr val="tx1"/>
                </a:solidFill>
                <a:latin typeface="Arial" charset="0"/>
                <a:ea typeface="新細明體" charset="-120"/>
                <a:cs typeface="+mn-cs"/>
              </a:defRPr>
            </a:lvl2pPr>
            <a:lvl3pPr marL="914400" lvl="2" algn="l" rtl="0" fontAlgn="base">
              <a:spcBef>
                <a:spcPct val="0"/>
              </a:spcBef>
              <a:spcAft>
                <a:spcPct val="0"/>
              </a:spcAft>
              <a:defRPr kumimoji="1" kern="1200">
                <a:solidFill>
                  <a:schemeClr val="tx1"/>
                </a:solidFill>
                <a:latin typeface="Arial" charset="0"/>
                <a:ea typeface="新細明體" charset="-120"/>
                <a:cs typeface="+mn-cs"/>
              </a:defRPr>
            </a:lvl3pPr>
            <a:lvl4pPr marL="1371600" lvl="3" algn="l" rtl="0" fontAlgn="base">
              <a:spcBef>
                <a:spcPct val="0"/>
              </a:spcBef>
              <a:spcAft>
                <a:spcPct val="0"/>
              </a:spcAft>
              <a:defRPr kumimoji="1" kern="1200">
                <a:solidFill>
                  <a:schemeClr val="tx1"/>
                </a:solidFill>
                <a:latin typeface="Arial" charset="0"/>
                <a:ea typeface="新細明體" charset="-120"/>
                <a:cs typeface="+mn-cs"/>
              </a:defRPr>
            </a:lvl4pPr>
            <a:lvl5pPr marL="1828800" lvl="4" algn="l" rtl="0" fontAlgn="base">
              <a:spcBef>
                <a:spcPct val="0"/>
              </a:spcBef>
              <a:spcAft>
                <a:spcPct val="0"/>
              </a:spcAft>
              <a:defRPr kumimoji="1" kern="1200">
                <a:solidFill>
                  <a:schemeClr val="tx1"/>
                </a:solidFill>
                <a:latin typeface="Arial" charset="0"/>
                <a:ea typeface="新細明體" charset="-120"/>
                <a:cs typeface="+mn-cs"/>
              </a:defRPr>
            </a:lvl5pPr>
            <a:lvl6pPr marL="2286000" lvl="5" algn="l" defTabSz="914400" rtl="0" eaLnBrk="1" latinLnBrk="0" hangingPunct="1">
              <a:defRPr kumimoji="1" kern="1200">
                <a:solidFill>
                  <a:schemeClr val="tx1"/>
                </a:solidFill>
                <a:latin typeface="Arial" charset="0"/>
                <a:ea typeface="新細明體" charset="-120"/>
                <a:cs typeface="+mn-cs"/>
              </a:defRPr>
            </a:lvl6pPr>
            <a:lvl7pPr marL="2743200" lvl="6" algn="l" defTabSz="914400" rtl="0" eaLnBrk="1" latinLnBrk="0" hangingPunct="1">
              <a:defRPr kumimoji="1" kern="1200">
                <a:solidFill>
                  <a:schemeClr val="tx1"/>
                </a:solidFill>
                <a:latin typeface="Arial" charset="0"/>
                <a:ea typeface="新細明體" charset="-120"/>
                <a:cs typeface="+mn-cs"/>
              </a:defRPr>
            </a:lvl7pPr>
            <a:lvl8pPr marL="3200400" lvl="7" algn="l" defTabSz="914400" rtl="0" eaLnBrk="1" latinLnBrk="0" hangingPunct="1">
              <a:defRPr kumimoji="1" kern="1200">
                <a:solidFill>
                  <a:schemeClr val="tx1"/>
                </a:solidFill>
                <a:latin typeface="Arial" charset="0"/>
                <a:ea typeface="新細明體" charset="-120"/>
                <a:cs typeface="+mn-cs"/>
              </a:defRPr>
            </a:lvl8pPr>
            <a:lvl9pPr marL="3657600" lvl="8" algn="l" defTabSz="914400" rtl="0" eaLnBrk="1" latinLnBrk="0" hangingPunct="1">
              <a:defRPr kumimoji="1" kern="1200">
                <a:solidFill>
                  <a:schemeClr val="tx1"/>
                </a:solidFill>
                <a:latin typeface="Arial" charset="0"/>
                <a:ea typeface="新細明體" charset="-120"/>
                <a:cs typeface="+mn-cs"/>
              </a:defRPr>
            </a:lvl9pPr>
          </a:lstStyle>
          <a:p>
            <a:pPr>
              <a:defRPr/>
            </a:pPr>
            <a:fld id="{8598CAF7-0B11-4355-B351-D1350E429BEE}" type="slidenum">
              <a:rPr lang="zh-TW" altLang="en-US" smtClean="0">
                <a:latin typeface="微軟正黑體" panose="020B0604030504040204" pitchFamily="34" charset="-120"/>
                <a:ea typeface="微軟正黑體" panose="020B0604030504040204" pitchFamily="34" charset="-120"/>
              </a:rPr>
              <a:pPr>
                <a:defRPr/>
              </a:pPr>
              <a:t>43</a:t>
            </a:fld>
            <a:endParaRPr lang="zh-TW" altLang="en-US">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7782401" y="-34986"/>
            <a:ext cx="1038071" cy="276999"/>
          </a:xfrm>
          <a:prstGeom prst="rect">
            <a:avLst/>
          </a:prstGeom>
          <a:noFill/>
        </p:spPr>
        <p:txBody>
          <a:bodyPr wrap="square" rtlCol="0">
            <a:spAutoFit/>
          </a:bodyPr>
          <a:lstStyle/>
          <a:p>
            <a:pPr algn="r"/>
            <a:r>
              <a:rPr lang="en-US" altLang="zh-TW" sz="1200" dirty="0">
                <a:solidFill>
                  <a:srgbClr val="E8F5E9"/>
                </a:solidFill>
                <a:latin typeface="微軟正黑體" panose="020B0604030504040204" pitchFamily="34" charset="-120"/>
                <a:ea typeface="微軟正黑體" panose="020B0604030504040204" pitchFamily="34" charset="-120"/>
              </a:rPr>
              <a:t>4-2-6</a:t>
            </a:r>
            <a:r>
              <a:rPr lang="zh-TW" altLang="en-US" sz="1200" dirty="0">
                <a:solidFill>
                  <a:srgbClr val="E8F5E9"/>
                </a:solidFill>
                <a:latin typeface="微軟正黑體" panose="020B0604030504040204" pitchFamily="34" charset="-120"/>
                <a:ea typeface="微軟正黑體" panose="020B0604030504040204" pitchFamily="34" charset="-120"/>
              </a:rPr>
              <a:t>   </a:t>
            </a:r>
            <a:r>
              <a:rPr lang="en-US" altLang="zh-TW" sz="1200" dirty="0">
                <a:solidFill>
                  <a:srgbClr val="E8F5E9"/>
                </a:solidFill>
                <a:latin typeface="微軟正黑體" panose="020B0604030504040204" pitchFamily="34" charset="-120"/>
                <a:ea typeface="微軟正黑體" panose="020B0604030504040204" pitchFamily="34" charset="-120"/>
              </a:rPr>
              <a:t>/</a:t>
            </a:r>
            <a:r>
              <a:rPr lang="zh-TW" altLang="en-US" sz="1200" dirty="0">
                <a:solidFill>
                  <a:srgbClr val="E8F5E9"/>
                </a:solidFill>
                <a:latin typeface="微軟正黑體" panose="020B0604030504040204" pitchFamily="34" charset="-120"/>
                <a:ea typeface="微軟正黑體" panose="020B0604030504040204" pitchFamily="34" charset="-120"/>
              </a:rPr>
              <a:t> </a:t>
            </a:r>
          </a:p>
        </p:txBody>
      </p:sp>
      <p:sp>
        <p:nvSpPr>
          <p:cNvPr id="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lang="en-US" altLang="zh-TW" sz="3600" b="1" dirty="0">
                <a:solidFill>
                  <a:schemeClr val="bg1"/>
                </a:solidFill>
              </a:rPr>
              <a:t>(</a:t>
            </a:r>
            <a:r>
              <a:rPr lang="zh-TW" altLang="en-US" sz="3600" b="1" dirty="0">
                <a:solidFill>
                  <a:schemeClr val="bg1"/>
                </a:solidFill>
              </a:rPr>
              <a:t>六</a:t>
            </a:r>
            <a:r>
              <a:rPr lang="en-US" altLang="zh-TW" sz="3600" b="1" dirty="0">
                <a:solidFill>
                  <a:schemeClr val="bg1"/>
                </a:solidFill>
              </a:rPr>
              <a:t>)</a:t>
            </a:r>
            <a:r>
              <a:rPr lang="zh-TW" altLang="en-US" sz="3600" b="1" dirty="0">
                <a:solidFill>
                  <a:schemeClr val="bg1"/>
                </a:solidFill>
              </a:rPr>
              <a:t>充實校園學習場所，掌握教學資源</a:t>
            </a:r>
          </a:p>
        </p:txBody>
      </p:sp>
      <p:sp>
        <p:nvSpPr>
          <p:cNvPr id="6" name="手繪多邊形 5"/>
          <p:cNvSpPr/>
          <p:nvPr/>
        </p:nvSpPr>
        <p:spPr>
          <a:xfrm>
            <a:off x="321580" y="1673887"/>
            <a:ext cx="2343179" cy="1322735"/>
          </a:xfrm>
          <a:custGeom>
            <a:avLst/>
            <a:gdLst>
              <a:gd name="connsiteX0" fmla="*/ 0 w 2884765"/>
              <a:gd name="connsiteY0" fmla="*/ 144238 h 1442382"/>
              <a:gd name="connsiteX1" fmla="*/ 144238 w 2884765"/>
              <a:gd name="connsiteY1" fmla="*/ 0 h 1442382"/>
              <a:gd name="connsiteX2" fmla="*/ 2740527 w 2884765"/>
              <a:gd name="connsiteY2" fmla="*/ 0 h 1442382"/>
              <a:gd name="connsiteX3" fmla="*/ 2884765 w 2884765"/>
              <a:gd name="connsiteY3" fmla="*/ 144238 h 1442382"/>
              <a:gd name="connsiteX4" fmla="*/ 2884765 w 2884765"/>
              <a:gd name="connsiteY4" fmla="*/ 1298144 h 1442382"/>
              <a:gd name="connsiteX5" fmla="*/ 2740527 w 2884765"/>
              <a:gd name="connsiteY5" fmla="*/ 1442382 h 1442382"/>
              <a:gd name="connsiteX6" fmla="*/ 144238 w 2884765"/>
              <a:gd name="connsiteY6" fmla="*/ 1442382 h 1442382"/>
              <a:gd name="connsiteX7" fmla="*/ 0 w 2884765"/>
              <a:gd name="connsiteY7" fmla="*/ 1298144 h 1442382"/>
              <a:gd name="connsiteX8" fmla="*/ 0 w 2884765"/>
              <a:gd name="connsiteY8" fmla="*/ 144238 h 144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4765" h="1442382">
                <a:moveTo>
                  <a:pt x="0" y="144238"/>
                </a:moveTo>
                <a:cubicBezTo>
                  <a:pt x="0" y="64578"/>
                  <a:pt x="64578" y="0"/>
                  <a:pt x="144238" y="0"/>
                </a:cubicBezTo>
                <a:lnTo>
                  <a:pt x="2740527" y="0"/>
                </a:lnTo>
                <a:cubicBezTo>
                  <a:pt x="2820187" y="0"/>
                  <a:pt x="2884765" y="64578"/>
                  <a:pt x="2884765" y="144238"/>
                </a:cubicBezTo>
                <a:lnTo>
                  <a:pt x="2884765" y="1298144"/>
                </a:lnTo>
                <a:cubicBezTo>
                  <a:pt x="2884765" y="1377804"/>
                  <a:pt x="2820187" y="1442382"/>
                  <a:pt x="2740527" y="1442382"/>
                </a:cubicBezTo>
                <a:lnTo>
                  <a:pt x="144238" y="1442382"/>
                </a:lnTo>
                <a:cubicBezTo>
                  <a:pt x="64578" y="1442382"/>
                  <a:pt x="0" y="1377804"/>
                  <a:pt x="0" y="1298144"/>
                </a:cubicBezTo>
                <a:lnTo>
                  <a:pt x="0" y="14423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6071" tIns="124796" rIns="166071" bIns="124796" numCol="1" spcCol="1270" anchor="ctr" anchorCtr="0">
            <a:noAutofit/>
          </a:bodyPr>
          <a:lstStyle/>
          <a:p>
            <a:pPr lvl="0" algn="ctr" defTabSz="2889250">
              <a:lnSpc>
                <a:spcPct val="90000"/>
              </a:lnSpc>
              <a:spcBef>
                <a:spcPct val="0"/>
              </a:spcBef>
              <a:spcAft>
                <a:spcPct val="35000"/>
              </a:spcAft>
            </a:pPr>
            <a:r>
              <a:rPr lang="zh-TW" altLang="en-US" sz="4000" b="1" kern="1200" dirty="0">
                <a:latin typeface="微軟正黑體" panose="020B0604030504040204" pitchFamily="34" charset="-120"/>
                <a:ea typeface="微軟正黑體" panose="020B0604030504040204" pitchFamily="34" charset="-120"/>
              </a:rPr>
              <a:t>共通性</a:t>
            </a:r>
          </a:p>
        </p:txBody>
      </p:sp>
      <p:sp>
        <p:nvSpPr>
          <p:cNvPr id="7" name="手繪多邊形 6"/>
          <p:cNvSpPr/>
          <p:nvPr/>
        </p:nvSpPr>
        <p:spPr>
          <a:xfrm>
            <a:off x="622526" y="2996623"/>
            <a:ext cx="288476" cy="1081787"/>
          </a:xfrm>
          <a:custGeom>
            <a:avLst/>
            <a:gdLst/>
            <a:ahLst/>
            <a:cxnLst/>
            <a:rect l="0" t="0" r="0" b="0"/>
            <a:pathLst>
              <a:path>
                <a:moveTo>
                  <a:pt x="0" y="0"/>
                </a:moveTo>
                <a:lnTo>
                  <a:pt x="0" y="1081787"/>
                </a:lnTo>
                <a:lnTo>
                  <a:pt x="288476" y="1081787"/>
                </a:lnTo>
              </a:path>
            </a:pathLst>
          </a:custGeom>
          <a:noFill/>
          <a:ln>
            <a:solidFill>
              <a:srgbClr val="4BACC6"/>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8" name="手繪多邊形 7"/>
          <p:cNvSpPr/>
          <p:nvPr/>
        </p:nvSpPr>
        <p:spPr>
          <a:xfrm>
            <a:off x="622525" y="2914327"/>
            <a:ext cx="288476" cy="2884765"/>
          </a:xfrm>
          <a:custGeom>
            <a:avLst/>
            <a:gdLst/>
            <a:ahLst/>
            <a:cxnLst/>
            <a:rect l="0" t="0" r="0" b="0"/>
            <a:pathLst>
              <a:path>
                <a:moveTo>
                  <a:pt x="0" y="0"/>
                </a:moveTo>
                <a:lnTo>
                  <a:pt x="0" y="2884765"/>
                </a:lnTo>
                <a:lnTo>
                  <a:pt x="288476" y="2884765"/>
                </a:lnTo>
              </a:path>
            </a:pathLst>
          </a:custGeom>
          <a:noFill/>
          <a:ln>
            <a:solidFill>
              <a:srgbClr val="4BACC6"/>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9" name="圓角矩形 8"/>
          <p:cNvSpPr/>
          <p:nvPr/>
        </p:nvSpPr>
        <p:spPr>
          <a:xfrm>
            <a:off x="911000" y="3465568"/>
            <a:ext cx="3615490" cy="1337379"/>
          </a:xfrm>
          <a:prstGeom prst="roundRect">
            <a:avLst/>
          </a:prstGeom>
          <a:noFill/>
          <a:ln w="38100" cap="rnd">
            <a:solidFill>
              <a:srgbClr val="4BACC6"/>
            </a:solidFill>
          </a:ln>
        </p:spPr>
        <p:txBody>
          <a:bodyPr rtlCol="0" anchor="ctr"/>
          <a:lstStyle/>
          <a:p>
            <a:pPr lvl="0" algn="ctr" defTabSz="711200">
              <a:spcAft>
                <a:spcPct val="35000"/>
              </a:spcAft>
            </a:pPr>
            <a:r>
              <a:rPr lang="zh-TW" altLang="en-US" sz="2000" dirty="0">
                <a:latin typeface="微軟正黑體" panose="020B0604030504040204" pitchFamily="34" charset="-120"/>
                <a:ea typeface="微軟正黑體" panose="020B0604030504040204" pitchFamily="34" charset="-120"/>
              </a:rPr>
              <a:t>依據設施設備基準，</a:t>
            </a:r>
            <a:endParaRPr lang="en-US" altLang="zh-TW" sz="2000" dirty="0">
              <a:latin typeface="微軟正黑體" panose="020B0604030504040204" pitchFamily="34" charset="-120"/>
              <a:ea typeface="微軟正黑體" panose="020B0604030504040204" pitchFamily="34" charset="-120"/>
            </a:endParaRPr>
          </a:p>
          <a:p>
            <a:pPr lvl="0" algn="ctr" defTabSz="711200">
              <a:spcAft>
                <a:spcPct val="35000"/>
              </a:spcAft>
            </a:pPr>
            <a:r>
              <a:rPr lang="zh-TW" altLang="en-US" sz="2000" dirty="0">
                <a:latin typeface="微軟正黑體" panose="020B0604030504040204" pitchFamily="34" charset="-120"/>
                <a:ea typeface="微軟正黑體" panose="020B0604030504040204" pitchFamily="34" charset="-120"/>
              </a:rPr>
              <a:t>盤點各校教學資源</a:t>
            </a:r>
            <a:endParaRPr lang="zh-TW" altLang="en-US" sz="2000" dirty="0"/>
          </a:p>
        </p:txBody>
      </p:sp>
      <p:sp>
        <p:nvSpPr>
          <p:cNvPr id="10" name="圓角矩形 9"/>
          <p:cNvSpPr/>
          <p:nvPr/>
        </p:nvSpPr>
        <p:spPr>
          <a:xfrm>
            <a:off x="911000" y="5186250"/>
            <a:ext cx="3615490" cy="1337379"/>
          </a:xfrm>
          <a:prstGeom prst="roundRect">
            <a:avLst/>
          </a:prstGeom>
          <a:noFill/>
          <a:ln w="38100" cap="rnd">
            <a:solidFill>
              <a:srgbClr val="4BACC6"/>
            </a:solidFill>
          </a:ln>
        </p:spPr>
        <p:txBody>
          <a:bodyPr rtlCol="0" anchor="ctr"/>
          <a:lstStyle/>
          <a:p>
            <a:pPr lvl="0" algn="ctr" defTabSz="711200">
              <a:spcAft>
                <a:spcPct val="35000"/>
              </a:spcAft>
            </a:pPr>
            <a:r>
              <a:rPr lang="zh-TW" altLang="en-US" sz="2000" dirty="0">
                <a:latin typeface="微軟正黑體" panose="020B0604030504040204" pitchFamily="34" charset="-120"/>
                <a:ea typeface="微軟正黑體" panose="020B0604030504040204" pitchFamily="34" charset="-120"/>
              </a:rPr>
              <a:t>要求各校審視中長程教育計畫，</a:t>
            </a:r>
            <a:endParaRPr lang="en-US" altLang="zh-TW" sz="2000" dirty="0">
              <a:latin typeface="微軟正黑體" panose="020B0604030504040204" pitchFamily="34" charset="-120"/>
              <a:ea typeface="微軟正黑體" panose="020B0604030504040204" pitchFamily="34" charset="-120"/>
            </a:endParaRPr>
          </a:p>
          <a:p>
            <a:pPr lvl="0" algn="ctr" defTabSz="711200">
              <a:spcAft>
                <a:spcPct val="35000"/>
              </a:spcAft>
            </a:pPr>
            <a:r>
              <a:rPr lang="zh-TW" altLang="en-US" sz="2000" dirty="0">
                <a:latin typeface="微軟正黑體" panose="020B0604030504040204" pitchFamily="34" charset="-120"/>
                <a:ea typeface="微軟正黑體" panose="020B0604030504040204" pitchFamily="34" charset="-120"/>
              </a:rPr>
              <a:t>依據課程發展提出經費需求</a:t>
            </a:r>
            <a:endParaRPr lang="zh-TW" altLang="en-US" sz="2000" dirty="0"/>
          </a:p>
        </p:txBody>
      </p:sp>
      <p:sp>
        <p:nvSpPr>
          <p:cNvPr id="11" name="手繪多邊形 10"/>
          <p:cNvSpPr/>
          <p:nvPr/>
        </p:nvSpPr>
        <p:spPr>
          <a:xfrm>
            <a:off x="4421541" y="1674422"/>
            <a:ext cx="2343179" cy="1322735"/>
          </a:xfrm>
          <a:custGeom>
            <a:avLst/>
            <a:gdLst>
              <a:gd name="connsiteX0" fmla="*/ 0 w 2884765"/>
              <a:gd name="connsiteY0" fmla="*/ 144238 h 1442382"/>
              <a:gd name="connsiteX1" fmla="*/ 144238 w 2884765"/>
              <a:gd name="connsiteY1" fmla="*/ 0 h 1442382"/>
              <a:gd name="connsiteX2" fmla="*/ 2740527 w 2884765"/>
              <a:gd name="connsiteY2" fmla="*/ 0 h 1442382"/>
              <a:gd name="connsiteX3" fmla="*/ 2884765 w 2884765"/>
              <a:gd name="connsiteY3" fmla="*/ 144238 h 1442382"/>
              <a:gd name="connsiteX4" fmla="*/ 2884765 w 2884765"/>
              <a:gd name="connsiteY4" fmla="*/ 1298144 h 1442382"/>
              <a:gd name="connsiteX5" fmla="*/ 2740527 w 2884765"/>
              <a:gd name="connsiteY5" fmla="*/ 1442382 h 1442382"/>
              <a:gd name="connsiteX6" fmla="*/ 144238 w 2884765"/>
              <a:gd name="connsiteY6" fmla="*/ 1442382 h 1442382"/>
              <a:gd name="connsiteX7" fmla="*/ 0 w 2884765"/>
              <a:gd name="connsiteY7" fmla="*/ 1298144 h 1442382"/>
              <a:gd name="connsiteX8" fmla="*/ 0 w 2884765"/>
              <a:gd name="connsiteY8" fmla="*/ 144238 h 144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4765" h="1442382">
                <a:moveTo>
                  <a:pt x="0" y="144238"/>
                </a:moveTo>
                <a:cubicBezTo>
                  <a:pt x="0" y="64578"/>
                  <a:pt x="64578" y="0"/>
                  <a:pt x="144238" y="0"/>
                </a:cubicBezTo>
                <a:lnTo>
                  <a:pt x="2740527" y="0"/>
                </a:lnTo>
                <a:cubicBezTo>
                  <a:pt x="2820187" y="0"/>
                  <a:pt x="2884765" y="64578"/>
                  <a:pt x="2884765" y="144238"/>
                </a:cubicBezTo>
                <a:lnTo>
                  <a:pt x="2884765" y="1298144"/>
                </a:lnTo>
                <a:cubicBezTo>
                  <a:pt x="2884765" y="1377804"/>
                  <a:pt x="2820187" y="1442382"/>
                  <a:pt x="2740527" y="1442382"/>
                </a:cubicBezTo>
                <a:lnTo>
                  <a:pt x="144238" y="1442382"/>
                </a:lnTo>
                <a:cubicBezTo>
                  <a:pt x="64578" y="1442382"/>
                  <a:pt x="0" y="1377804"/>
                  <a:pt x="0" y="1298144"/>
                </a:cubicBezTo>
                <a:lnTo>
                  <a:pt x="0" y="144238"/>
                </a:lnTo>
                <a:close/>
              </a:path>
            </a:pathLst>
          </a:custGeom>
          <a:solidFill>
            <a:srgbClr val="F79646"/>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6071" tIns="124796" rIns="166071" bIns="124796" numCol="1" spcCol="1270" anchor="ctr" anchorCtr="0">
            <a:noAutofit/>
          </a:bodyPr>
          <a:lstStyle/>
          <a:p>
            <a:pPr lvl="0" algn="ctr" defTabSz="2889250">
              <a:lnSpc>
                <a:spcPct val="90000"/>
              </a:lnSpc>
              <a:spcBef>
                <a:spcPct val="0"/>
              </a:spcBef>
              <a:spcAft>
                <a:spcPct val="35000"/>
              </a:spcAft>
            </a:pPr>
            <a:r>
              <a:rPr lang="zh-TW" altLang="en-US" sz="4000" b="1" dirty="0">
                <a:latin typeface="微軟正黑體" panose="020B0604030504040204" pitchFamily="34" charset="-120"/>
                <a:ea typeface="微軟正黑體" panose="020B0604030504040204" pitchFamily="34" charset="-120"/>
              </a:rPr>
              <a:t>科技類</a:t>
            </a:r>
            <a:endParaRPr lang="zh-TW" altLang="en-US" sz="4000" b="1" kern="1200" dirty="0">
              <a:latin typeface="微軟正黑體" panose="020B0604030504040204" pitchFamily="34" charset="-120"/>
              <a:ea typeface="微軟正黑體" panose="020B0604030504040204" pitchFamily="34" charset="-120"/>
            </a:endParaRPr>
          </a:p>
        </p:txBody>
      </p:sp>
      <p:sp>
        <p:nvSpPr>
          <p:cNvPr id="12" name="手繪多邊形 11"/>
          <p:cNvSpPr/>
          <p:nvPr/>
        </p:nvSpPr>
        <p:spPr>
          <a:xfrm>
            <a:off x="4722487" y="2997158"/>
            <a:ext cx="288476" cy="1081787"/>
          </a:xfrm>
          <a:custGeom>
            <a:avLst/>
            <a:gdLst/>
            <a:ahLst/>
            <a:cxnLst/>
            <a:rect l="0" t="0" r="0" b="0"/>
            <a:pathLst>
              <a:path>
                <a:moveTo>
                  <a:pt x="0" y="0"/>
                </a:moveTo>
                <a:lnTo>
                  <a:pt x="0" y="1081787"/>
                </a:lnTo>
                <a:lnTo>
                  <a:pt x="288476" y="1081787"/>
                </a:lnTo>
              </a:path>
            </a:pathLst>
          </a:custGeom>
          <a:noFill/>
          <a:ln>
            <a:solidFill>
              <a:srgbClr val="F79646"/>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3" name="手繪多邊形 12"/>
          <p:cNvSpPr/>
          <p:nvPr/>
        </p:nvSpPr>
        <p:spPr>
          <a:xfrm>
            <a:off x="4722486" y="2914862"/>
            <a:ext cx="288476" cy="2884765"/>
          </a:xfrm>
          <a:custGeom>
            <a:avLst/>
            <a:gdLst/>
            <a:ahLst/>
            <a:cxnLst/>
            <a:rect l="0" t="0" r="0" b="0"/>
            <a:pathLst>
              <a:path>
                <a:moveTo>
                  <a:pt x="0" y="0"/>
                </a:moveTo>
                <a:lnTo>
                  <a:pt x="0" y="2884765"/>
                </a:lnTo>
                <a:lnTo>
                  <a:pt x="288476" y="2884765"/>
                </a:lnTo>
              </a:path>
            </a:pathLst>
          </a:custGeom>
          <a:noFill/>
          <a:ln>
            <a:solidFill>
              <a:srgbClr val="F79646"/>
            </a:solidFill>
          </a:ln>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14" name="圓角矩形 13"/>
          <p:cNvSpPr/>
          <p:nvPr/>
        </p:nvSpPr>
        <p:spPr>
          <a:xfrm>
            <a:off x="5010962" y="3465568"/>
            <a:ext cx="4070902" cy="1433977"/>
          </a:xfrm>
          <a:prstGeom prst="roundRect">
            <a:avLst/>
          </a:prstGeom>
          <a:noFill/>
          <a:ln w="38100" cap="rnd">
            <a:solidFill>
              <a:srgbClr val="F79646"/>
            </a:solidFill>
          </a:ln>
        </p:spPr>
        <p:txBody>
          <a:bodyPr rtlCol="0" anchor="ctr"/>
          <a:lstStyle/>
          <a:p>
            <a:pPr lvl="0" algn="ctr" defTabSz="711200">
              <a:lnSpc>
                <a:spcPct val="150000"/>
              </a:lnSpc>
              <a:spcAft>
                <a:spcPct val="35000"/>
              </a:spcAft>
            </a:pPr>
            <a:r>
              <a:rPr lang="zh-TW" altLang="en-US" sz="1900" dirty="0">
                <a:latin typeface="微軟正黑體" panose="020B0604030504040204" pitchFamily="34" charset="-120"/>
                <a:ea typeface="微軟正黑體" panose="020B0604030504040204" pitchFamily="34" charset="-120"/>
              </a:rPr>
              <a:t>籌設各區域科技教育中心，提供各校生活科技教學示範或資源協助</a:t>
            </a:r>
          </a:p>
        </p:txBody>
      </p:sp>
      <p:sp>
        <p:nvSpPr>
          <p:cNvPr id="15" name="圓角矩形 14"/>
          <p:cNvSpPr/>
          <p:nvPr/>
        </p:nvSpPr>
        <p:spPr>
          <a:xfrm>
            <a:off x="5010961" y="5186251"/>
            <a:ext cx="4070903" cy="1337378"/>
          </a:xfrm>
          <a:prstGeom prst="roundRect">
            <a:avLst/>
          </a:prstGeom>
          <a:noFill/>
          <a:ln w="38100" cap="rnd">
            <a:solidFill>
              <a:srgbClr val="F79646"/>
            </a:solidFill>
          </a:ln>
        </p:spPr>
        <p:txBody>
          <a:bodyPr rtlCol="0" anchor="ctr"/>
          <a:lstStyle/>
          <a:p>
            <a:pPr lvl="0" algn="ctr" defTabSz="711200">
              <a:lnSpc>
                <a:spcPct val="150000"/>
              </a:lnSpc>
              <a:spcAft>
                <a:spcPct val="35000"/>
              </a:spcAft>
            </a:pPr>
            <a:r>
              <a:rPr lang="zh-TW" altLang="en-US" sz="1900" dirty="0">
                <a:latin typeface="微軟正黑體" panose="020B0604030504040204" pitchFamily="34" charset="-120"/>
                <a:ea typeface="微軟正黑體" panose="020B0604030504040204" pitchFamily="34" charset="-120"/>
              </a:rPr>
              <a:t>逐年編列科技領域專科教室或相關設備經費俾達基礎教室設備標準</a:t>
            </a:r>
          </a:p>
        </p:txBody>
      </p:sp>
    </p:spTree>
    <p:extLst>
      <p:ext uri="{BB962C8B-B14F-4D97-AF65-F5344CB8AC3E}">
        <p14:creationId xmlns:p14="http://schemas.microsoft.com/office/powerpoint/2010/main" val="289509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手繪多邊形 36"/>
          <p:cNvSpPr/>
          <p:nvPr/>
        </p:nvSpPr>
        <p:spPr>
          <a:xfrm>
            <a:off x="8405044" y="3840330"/>
            <a:ext cx="477800" cy="1902770"/>
          </a:xfrm>
          <a:custGeom>
            <a:avLst/>
            <a:gdLst>
              <a:gd name="connsiteX0" fmla="*/ 566531 w 826528"/>
              <a:gd name="connsiteY0" fmla="*/ 2246243 h 2246243"/>
              <a:gd name="connsiteX1" fmla="*/ 745435 w 826528"/>
              <a:gd name="connsiteY1" fmla="*/ 1659835 h 2246243"/>
              <a:gd name="connsiteX2" fmla="*/ 218661 w 826528"/>
              <a:gd name="connsiteY2" fmla="*/ 1282148 h 2246243"/>
              <a:gd name="connsiteX3" fmla="*/ 208722 w 826528"/>
              <a:gd name="connsiteY3" fmla="*/ 1779104 h 2246243"/>
              <a:gd name="connsiteX4" fmla="*/ 824948 w 826528"/>
              <a:gd name="connsiteY4" fmla="*/ 1292087 h 2246243"/>
              <a:gd name="connsiteX5" fmla="*/ 0 w 826528"/>
              <a:gd name="connsiteY5" fmla="*/ 0 h 2246243"/>
              <a:gd name="connsiteX0" fmla="*/ 566531 w 840308"/>
              <a:gd name="connsiteY0" fmla="*/ 2246243 h 2246243"/>
              <a:gd name="connsiteX1" fmla="*/ 745435 w 840308"/>
              <a:gd name="connsiteY1" fmla="*/ 1659835 h 2246243"/>
              <a:gd name="connsiteX2" fmla="*/ 218661 w 840308"/>
              <a:gd name="connsiteY2" fmla="*/ 1282148 h 2246243"/>
              <a:gd name="connsiteX3" fmla="*/ 208722 w 840308"/>
              <a:gd name="connsiteY3" fmla="*/ 1779104 h 2246243"/>
              <a:gd name="connsiteX4" fmla="*/ 824948 w 840308"/>
              <a:gd name="connsiteY4" fmla="*/ 1292087 h 2246243"/>
              <a:gd name="connsiteX5" fmla="*/ 0 w 840308"/>
              <a:gd name="connsiteY5" fmla="*/ 0 h 2246243"/>
              <a:gd name="connsiteX0" fmla="*/ 566531 w 896896"/>
              <a:gd name="connsiteY0" fmla="*/ 2246243 h 2246243"/>
              <a:gd name="connsiteX1" fmla="*/ 745435 w 896896"/>
              <a:gd name="connsiteY1" fmla="*/ 1659835 h 2246243"/>
              <a:gd name="connsiteX2" fmla="*/ 218661 w 896896"/>
              <a:gd name="connsiteY2" fmla="*/ 1282148 h 2246243"/>
              <a:gd name="connsiteX3" fmla="*/ 208722 w 896896"/>
              <a:gd name="connsiteY3" fmla="*/ 1779104 h 2246243"/>
              <a:gd name="connsiteX4" fmla="*/ 824948 w 896896"/>
              <a:gd name="connsiteY4" fmla="*/ 1292087 h 2246243"/>
              <a:gd name="connsiteX5" fmla="*/ 0 w 896896"/>
              <a:gd name="connsiteY5" fmla="*/ 0 h 2246243"/>
              <a:gd name="connsiteX0" fmla="*/ 566531 w 896896"/>
              <a:gd name="connsiteY0" fmla="*/ 2246243 h 2246243"/>
              <a:gd name="connsiteX1" fmla="*/ 745435 w 896896"/>
              <a:gd name="connsiteY1" fmla="*/ 1659835 h 2246243"/>
              <a:gd name="connsiteX2" fmla="*/ 415430 w 896896"/>
              <a:gd name="connsiteY2" fmla="*/ 1282148 h 2246243"/>
              <a:gd name="connsiteX3" fmla="*/ 208722 w 896896"/>
              <a:gd name="connsiteY3" fmla="*/ 1779104 h 2246243"/>
              <a:gd name="connsiteX4" fmla="*/ 824948 w 896896"/>
              <a:gd name="connsiteY4" fmla="*/ 1292087 h 2246243"/>
              <a:gd name="connsiteX5" fmla="*/ 0 w 896896"/>
              <a:gd name="connsiteY5" fmla="*/ 0 h 2246243"/>
              <a:gd name="connsiteX0" fmla="*/ 566531 w 832866"/>
              <a:gd name="connsiteY0" fmla="*/ 2246243 h 2246243"/>
              <a:gd name="connsiteX1" fmla="*/ 745435 w 832866"/>
              <a:gd name="connsiteY1" fmla="*/ 1659835 h 2246243"/>
              <a:gd name="connsiteX2" fmla="*/ 415430 w 832866"/>
              <a:gd name="connsiteY2" fmla="*/ 1282148 h 2246243"/>
              <a:gd name="connsiteX3" fmla="*/ 417066 w 832866"/>
              <a:gd name="connsiteY3" fmla="*/ 1761742 h 2246243"/>
              <a:gd name="connsiteX4" fmla="*/ 824948 w 832866"/>
              <a:gd name="connsiteY4" fmla="*/ 1292087 h 2246243"/>
              <a:gd name="connsiteX5" fmla="*/ 0 w 832866"/>
              <a:gd name="connsiteY5" fmla="*/ 0 h 2246243"/>
              <a:gd name="connsiteX0" fmla="*/ 566531 w 833963"/>
              <a:gd name="connsiteY0" fmla="*/ 2246243 h 2246243"/>
              <a:gd name="connsiteX1" fmla="*/ 745435 w 833963"/>
              <a:gd name="connsiteY1" fmla="*/ 1659835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745435 w 833963"/>
              <a:gd name="connsiteY1" fmla="*/ 1659835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89680 w 833963"/>
              <a:gd name="connsiteY0" fmla="*/ 2252031 h 2252031"/>
              <a:gd name="connsiteX1" fmla="*/ 820671 w 833963"/>
              <a:gd name="connsiteY1" fmla="*/ 1688772 h 2252031"/>
              <a:gd name="connsiteX2" fmla="*/ 415430 w 833963"/>
              <a:gd name="connsiteY2" fmla="*/ 1282148 h 2252031"/>
              <a:gd name="connsiteX3" fmla="*/ 417066 w 833963"/>
              <a:gd name="connsiteY3" fmla="*/ 1761742 h 2252031"/>
              <a:gd name="connsiteX4" fmla="*/ 824948 w 833963"/>
              <a:gd name="connsiteY4" fmla="*/ 1292087 h 2252031"/>
              <a:gd name="connsiteX5" fmla="*/ 0 w 833963"/>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25488"/>
              <a:gd name="connsiteY0" fmla="*/ 2252031 h 2252031"/>
              <a:gd name="connsiteX1" fmla="*/ 820671 w 825488"/>
              <a:gd name="connsiteY1" fmla="*/ 1688772 h 2252031"/>
              <a:gd name="connsiteX2" fmla="*/ 415430 w 825488"/>
              <a:gd name="connsiteY2" fmla="*/ 1282148 h 2252031"/>
              <a:gd name="connsiteX3" fmla="*/ 417066 w 825488"/>
              <a:gd name="connsiteY3" fmla="*/ 1761742 h 2252031"/>
              <a:gd name="connsiteX4" fmla="*/ 824948 w 825488"/>
              <a:gd name="connsiteY4" fmla="*/ 1292087 h 2252031"/>
              <a:gd name="connsiteX5" fmla="*/ 0 w 825488"/>
              <a:gd name="connsiteY5" fmla="*/ 0 h 2252031"/>
              <a:gd name="connsiteX0" fmla="*/ 689156 w 836136"/>
              <a:gd name="connsiteY0" fmla="*/ 2365719 h 2365719"/>
              <a:gd name="connsiteX1" fmla="*/ 820671 w 836136"/>
              <a:gd name="connsiteY1" fmla="*/ 1688772 h 2365719"/>
              <a:gd name="connsiteX2" fmla="*/ 415430 w 836136"/>
              <a:gd name="connsiteY2" fmla="*/ 1282148 h 2365719"/>
              <a:gd name="connsiteX3" fmla="*/ 417066 w 836136"/>
              <a:gd name="connsiteY3" fmla="*/ 1761742 h 2365719"/>
              <a:gd name="connsiteX4" fmla="*/ 824948 w 836136"/>
              <a:gd name="connsiteY4" fmla="*/ 1292087 h 2365719"/>
              <a:gd name="connsiteX5" fmla="*/ 0 w 836136"/>
              <a:gd name="connsiteY5" fmla="*/ 0 h 23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136" h="2365719">
                <a:moveTo>
                  <a:pt x="689156" y="2365719"/>
                </a:moveTo>
                <a:cubicBezTo>
                  <a:pt x="807597" y="2152856"/>
                  <a:pt x="866292" y="1869367"/>
                  <a:pt x="820671" y="1688772"/>
                </a:cubicBezTo>
                <a:cubicBezTo>
                  <a:pt x="775050" y="1508177"/>
                  <a:pt x="627382" y="1177389"/>
                  <a:pt x="415430" y="1282148"/>
                </a:cubicBezTo>
                <a:cubicBezTo>
                  <a:pt x="203478" y="1386907"/>
                  <a:pt x="175193" y="1708000"/>
                  <a:pt x="417066" y="1761742"/>
                </a:cubicBezTo>
                <a:cubicBezTo>
                  <a:pt x="658939" y="1815484"/>
                  <a:pt x="836586" y="1452602"/>
                  <a:pt x="824948" y="1292087"/>
                </a:cubicBezTo>
                <a:cubicBezTo>
                  <a:pt x="813310" y="1131572"/>
                  <a:pt x="898578" y="532510"/>
                  <a:pt x="0" y="0"/>
                </a:cubicBezTo>
              </a:path>
            </a:pathLst>
          </a:custGeom>
          <a:noFill/>
          <a:ln w="28575">
            <a:solidFill>
              <a:srgbClr val="2196F3"/>
            </a:solidFill>
          </a:ln>
        </p:spPr>
        <p:txBody>
          <a:bodyPr rtlCol="0" anchor="ctr"/>
          <a:lstStyle/>
          <a:p>
            <a:pPr algn="ctr"/>
            <a:endParaRPr lang="zh-TW" altLang="en-US"/>
          </a:p>
        </p:txBody>
      </p:sp>
      <p:grpSp>
        <p:nvGrpSpPr>
          <p:cNvPr id="33" name="群組 32"/>
          <p:cNvGrpSpPr/>
          <p:nvPr/>
        </p:nvGrpSpPr>
        <p:grpSpPr>
          <a:xfrm>
            <a:off x="323528" y="1916832"/>
            <a:ext cx="8081515" cy="4733392"/>
            <a:chOff x="906220" y="1988840"/>
            <a:chExt cx="6965448" cy="4661384"/>
          </a:xfrm>
        </p:grpSpPr>
        <p:sp>
          <p:nvSpPr>
            <p:cNvPr id="34" name="圓角矩形 33"/>
            <p:cNvSpPr/>
            <p:nvPr/>
          </p:nvSpPr>
          <p:spPr>
            <a:xfrm>
              <a:off x="906220" y="2194194"/>
              <a:ext cx="6965448" cy="4456030"/>
            </a:xfrm>
            <a:prstGeom prst="roundRect">
              <a:avLst>
                <a:gd name="adj" fmla="val 4412"/>
              </a:avLst>
            </a:prstGeom>
            <a:solidFill>
              <a:srgbClr val="2196F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906220" y="1988840"/>
              <a:ext cx="6965448" cy="4368681"/>
            </a:xfrm>
            <a:prstGeom prst="roundRect">
              <a:avLst>
                <a:gd name="adj" fmla="val 4412"/>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手繪多邊形 35"/>
            <p:cNvSpPr/>
            <p:nvPr/>
          </p:nvSpPr>
          <p:spPr>
            <a:xfrm rot="6509312">
              <a:off x="4394003" y="6444291"/>
              <a:ext cx="257913" cy="111436"/>
            </a:xfrm>
            <a:custGeom>
              <a:avLst/>
              <a:gdLst>
                <a:gd name="connsiteX0" fmla="*/ 521208 w 9272016"/>
                <a:gd name="connsiteY0" fmla="*/ 18288 h 3538728"/>
                <a:gd name="connsiteX1" fmla="*/ 438912 w 9272016"/>
                <a:gd name="connsiteY1" fmla="*/ 73152 h 3538728"/>
                <a:gd name="connsiteX2" fmla="*/ 466344 w 9272016"/>
                <a:gd name="connsiteY2" fmla="*/ 210312 h 3538728"/>
                <a:gd name="connsiteX3" fmla="*/ 356616 w 9272016"/>
                <a:gd name="connsiteY3" fmla="*/ 265176 h 3538728"/>
                <a:gd name="connsiteX4" fmla="*/ 246888 w 9272016"/>
                <a:gd name="connsiteY4" fmla="*/ 411480 h 3538728"/>
                <a:gd name="connsiteX5" fmla="*/ 301752 w 9272016"/>
                <a:gd name="connsiteY5" fmla="*/ 594360 h 3538728"/>
                <a:gd name="connsiteX6" fmla="*/ 265176 w 9272016"/>
                <a:gd name="connsiteY6" fmla="*/ 640080 h 3538728"/>
                <a:gd name="connsiteX7" fmla="*/ 292608 w 9272016"/>
                <a:gd name="connsiteY7" fmla="*/ 850392 h 3538728"/>
                <a:gd name="connsiteX8" fmla="*/ 164592 w 9272016"/>
                <a:gd name="connsiteY8" fmla="*/ 941832 h 3538728"/>
                <a:gd name="connsiteX9" fmla="*/ 164592 w 9272016"/>
                <a:gd name="connsiteY9" fmla="*/ 1078992 h 3538728"/>
                <a:gd name="connsiteX10" fmla="*/ 0 w 9272016"/>
                <a:gd name="connsiteY10" fmla="*/ 1188720 h 3538728"/>
                <a:gd name="connsiteX11" fmla="*/ 82296 w 9272016"/>
                <a:gd name="connsiteY11" fmla="*/ 1399032 h 3538728"/>
                <a:gd name="connsiteX12" fmla="*/ 201168 w 9272016"/>
                <a:gd name="connsiteY12" fmla="*/ 1481328 h 3538728"/>
                <a:gd name="connsiteX13" fmla="*/ 228600 w 9272016"/>
                <a:gd name="connsiteY13" fmla="*/ 1581912 h 3538728"/>
                <a:gd name="connsiteX14" fmla="*/ 338328 w 9272016"/>
                <a:gd name="connsiteY14" fmla="*/ 1591056 h 3538728"/>
                <a:gd name="connsiteX15" fmla="*/ 493776 w 9272016"/>
                <a:gd name="connsiteY15" fmla="*/ 1572768 h 3538728"/>
                <a:gd name="connsiteX16" fmla="*/ 603504 w 9272016"/>
                <a:gd name="connsiteY16" fmla="*/ 1682496 h 3538728"/>
                <a:gd name="connsiteX17" fmla="*/ 603504 w 9272016"/>
                <a:gd name="connsiteY17" fmla="*/ 1773936 h 3538728"/>
                <a:gd name="connsiteX18" fmla="*/ 694944 w 9272016"/>
                <a:gd name="connsiteY18" fmla="*/ 1847088 h 3538728"/>
                <a:gd name="connsiteX19" fmla="*/ 722376 w 9272016"/>
                <a:gd name="connsiteY19" fmla="*/ 1947672 h 3538728"/>
                <a:gd name="connsiteX20" fmla="*/ 932688 w 9272016"/>
                <a:gd name="connsiteY20" fmla="*/ 2148840 h 3538728"/>
                <a:gd name="connsiteX21" fmla="*/ 987552 w 9272016"/>
                <a:gd name="connsiteY21" fmla="*/ 2249424 h 3538728"/>
                <a:gd name="connsiteX22" fmla="*/ 1197864 w 9272016"/>
                <a:gd name="connsiteY22" fmla="*/ 2414016 h 3538728"/>
                <a:gd name="connsiteX23" fmla="*/ 1316736 w 9272016"/>
                <a:gd name="connsiteY23" fmla="*/ 2404872 h 3538728"/>
                <a:gd name="connsiteX24" fmla="*/ 1362456 w 9272016"/>
                <a:gd name="connsiteY24" fmla="*/ 2459736 h 3538728"/>
                <a:gd name="connsiteX25" fmla="*/ 1453896 w 9272016"/>
                <a:gd name="connsiteY25" fmla="*/ 2478024 h 3538728"/>
                <a:gd name="connsiteX26" fmla="*/ 1517904 w 9272016"/>
                <a:gd name="connsiteY26" fmla="*/ 2441448 h 3538728"/>
                <a:gd name="connsiteX27" fmla="*/ 1609344 w 9272016"/>
                <a:gd name="connsiteY27" fmla="*/ 2505456 h 3538728"/>
                <a:gd name="connsiteX28" fmla="*/ 1783080 w 9272016"/>
                <a:gd name="connsiteY28" fmla="*/ 2532888 h 3538728"/>
                <a:gd name="connsiteX29" fmla="*/ 1892808 w 9272016"/>
                <a:gd name="connsiteY29" fmla="*/ 2505456 h 3538728"/>
                <a:gd name="connsiteX30" fmla="*/ 2020824 w 9272016"/>
                <a:gd name="connsiteY30" fmla="*/ 2578608 h 3538728"/>
                <a:gd name="connsiteX31" fmla="*/ 2157984 w 9272016"/>
                <a:gd name="connsiteY31" fmla="*/ 2578608 h 3538728"/>
                <a:gd name="connsiteX32" fmla="*/ 2212848 w 9272016"/>
                <a:gd name="connsiteY32" fmla="*/ 2706624 h 3538728"/>
                <a:gd name="connsiteX33" fmla="*/ 2221992 w 9272016"/>
                <a:gd name="connsiteY33" fmla="*/ 2798064 h 3538728"/>
                <a:gd name="connsiteX34" fmla="*/ 2313432 w 9272016"/>
                <a:gd name="connsiteY34" fmla="*/ 2798064 h 3538728"/>
                <a:gd name="connsiteX35" fmla="*/ 2414016 w 9272016"/>
                <a:gd name="connsiteY35" fmla="*/ 2816352 h 3538728"/>
                <a:gd name="connsiteX36" fmla="*/ 2724912 w 9272016"/>
                <a:gd name="connsiteY36" fmla="*/ 2880360 h 3538728"/>
                <a:gd name="connsiteX37" fmla="*/ 2843784 w 9272016"/>
                <a:gd name="connsiteY37" fmla="*/ 2926080 h 3538728"/>
                <a:gd name="connsiteX38" fmla="*/ 3108960 w 9272016"/>
                <a:gd name="connsiteY38" fmla="*/ 3017520 h 3538728"/>
                <a:gd name="connsiteX39" fmla="*/ 3236976 w 9272016"/>
                <a:gd name="connsiteY39" fmla="*/ 3008376 h 3538728"/>
                <a:gd name="connsiteX40" fmla="*/ 3419856 w 9272016"/>
                <a:gd name="connsiteY40" fmla="*/ 3099816 h 3538728"/>
                <a:gd name="connsiteX41" fmla="*/ 3630168 w 9272016"/>
                <a:gd name="connsiteY41" fmla="*/ 3063240 h 3538728"/>
                <a:gd name="connsiteX42" fmla="*/ 3776472 w 9272016"/>
                <a:gd name="connsiteY42" fmla="*/ 3227832 h 3538728"/>
                <a:gd name="connsiteX43" fmla="*/ 3959352 w 9272016"/>
                <a:gd name="connsiteY43" fmla="*/ 3236976 h 3538728"/>
                <a:gd name="connsiteX44" fmla="*/ 4178808 w 9272016"/>
                <a:gd name="connsiteY44" fmla="*/ 3337560 h 3538728"/>
                <a:gd name="connsiteX45" fmla="*/ 4288536 w 9272016"/>
                <a:gd name="connsiteY45" fmla="*/ 3273552 h 3538728"/>
                <a:gd name="connsiteX46" fmla="*/ 4407408 w 9272016"/>
                <a:gd name="connsiteY46" fmla="*/ 3364992 h 3538728"/>
                <a:gd name="connsiteX47" fmla="*/ 4599432 w 9272016"/>
                <a:gd name="connsiteY47" fmla="*/ 3346704 h 3538728"/>
                <a:gd name="connsiteX48" fmla="*/ 4718304 w 9272016"/>
                <a:gd name="connsiteY48" fmla="*/ 3447288 h 3538728"/>
                <a:gd name="connsiteX49" fmla="*/ 4882896 w 9272016"/>
                <a:gd name="connsiteY49" fmla="*/ 3429000 h 3538728"/>
                <a:gd name="connsiteX50" fmla="*/ 5257800 w 9272016"/>
                <a:gd name="connsiteY50" fmla="*/ 3538728 h 3538728"/>
                <a:gd name="connsiteX51" fmla="*/ 5568696 w 9272016"/>
                <a:gd name="connsiteY51" fmla="*/ 3529584 h 3538728"/>
                <a:gd name="connsiteX52" fmla="*/ 5687568 w 9272016"/>
                <a:gd name="connsiteY52" fmla="*/ 3429000 h 3538728"/>
                <a:gd name="connsiteX53" fmla="*/ 6025896 w 9272016"/>
                <a:gd name="connsiteY53" fmla="*/ 3337560 h 3538728"/>
                <a:gd name="connsiteX54" fmla="*/ 6080760 w 9272016"/>
                <a:gd name="connsiteY54" fmla="*/ 3364992 h 3538728"/>
                <a:gd name="connsiteX55" fmla="*/ 6217920 w 9272016"/>
                <a:gd name="connsiteY55" fmla="*/ 3255264 h 3538728"/>
                <a:gd name="connsiteX56" fmla="*/ 6373368 w 9272016"/>
                <a:gd name="connsiteY56" fmla="*/ 3346704 h 3538728"/>
                <a:gd name="connsiteX57" fmla="*/ 6519672 w 9272016"/>
                <a:gd name="connsiteY57" fmla="*/ 3310128 h 3538728"/>
                <a:gd name="connsiteX58" fmla="*/ 6702552 w 9272016"/>
                <a:gd name="connsiteY58" fmla="*/ 3310128 h 3538728"/>
                <a:gd name="connsiteX59" fmla="*/ 6775704 w 9272016"/>
                <a:gd name="connsiteY59" fmla="*/ 3154680 h 3538728"/>
                <a:gd name="connsiteX60" fmla="*/ 6885432 w 9272016"/>
                <a:gd name="connsiteY60" fmla="*/ 3127248 h 3538728"/>
                <a:gd name="connsiteX61" fmla="*/ 6830568 w 9272016"/>
                <a:gd name="connsiteY61" fmla="*/ 3044952 h 3538728"/>
                <a:gd name="connsiteX62" fmla="*/ 7068312 w 9272016"/>
                <a:gd name="connsiteY62" fmla="*/ 2980944 h 3538728"/>
                <a:gd name="connsiteX63" fmla="*/ 7223760 w 9272016"/>
                <a:gd name="connsiteY63" fmla="*/ 2834640 h 3538728"/>
                <a:gd name="connsiteX64" fmla="*/ 7296912 w 9272016"/>
                <a:gd name="connsiteY64" fmla="*/ 2724912 h 3538728"/>
                <a:gd name="connsiteX65" fmla="*/ 7397496 w 9272016"/>
                <a:gd name="connsiteY65" fmla="*/ 2724912 h 3538728"/>
                <a:gd name="connsiteX66" fmla="*/ 7552944 w 9272016"/>
                <a:gd name="connsiteY66" fmla="*/ 2587752 h 3538728"/>
                <a:gd name="connsiteX67" fmla="*/ 7827264 w 9272016"/>
                <a:gd name="connsiteY67" fmla="*/ 2514600 h 3538728"/>
                <a:gd name="connsiteX68" fmla="*/ 7900416 w 9272016"/>
                <a:gd name="connsiteY68" fmla="*/ 2313432 h 3538728"/>
                <a:gd name="connsiteX69" fmla="*/ 8046720 w 9272016"/>
                <a:gd name="connsiteY69" fmla="*/ 2148840 h 3538728"/>
                <a:gd name="connsiteX70" fmla="*/ 8147304 w 9272016"/>
                <a:gd name="connsiteY70" fmla="*/ 1828800 h 3538728"/>
                <a:gd name="connsiteX71" fmla="*/ 8202168 w 9272016"/>
                <a:gd name="connsiteY71" fmla="*/ 1682496 h 3538728"/>
                <a:gd name="connsiteX72" fmla="*/ 8247888 w 9272016"/>
                <a:gd name="connsiteY72" fmla="*/ 1453896 h 3538728"/>
                <a:gd name="connsiteX73" fmla="*/ 8311896 w 9272016"/>
                <a:gd name="connsiteY73" fmla="*/ 1325880 h 3538728"/>
                <a:gd name="connsiteX74" fmla="*/ 8494776 w 9272016"/>
                <a:gd name="connsiteY74" fmla="*/ 1243584 h 3538728"/>
                <a:gd name="connsiteX75" fmla="*/ 8650224 w 9272016"/>
                <a:gd name="connsiteY75" fmla="*/ 1088136 h 3538728"/>
                <a:gd name="connsiteX76" fmla="*/ 8778240 w 9272016"/>
                <a:gd name="connsiteY76" fmla="*/ 1069848 h 3538728"/>
                <a:gd name="connsiteX77" fmla="*/ 8951976 w 9272016"/>
                <a:gd name="connsiteY77" fmla="*/ 1014984 h 3538728"/>
                <a:gd name="connsiteX78" fmla="*/ 9180576 w 9272016"/>
                <a:gd name="connsiteY78" fmla="*/ 868680 h 3538728"/>
                <a:gd name="connsiteX79" fmla="*/ 9235440 w 9272016"/>
                <a:gd name="connsiteY79" fmla="*/ 813816 h 3538728"/>
                <a:gd name="connsiteX80" fmla="*/ 9198864 w 9272016"/>
                <a:gd name="connsiteY80" fmla="*/ 740664 h 3538728"/>
                <a:gd name="connsiteX81" fmla="*/ 9198864 w 9272016"/>
                <a:gd name="connsiteY81" fmla="*/ 630936 h 3538728"/>
                <a:gd name="connsiteX82" fmla="*/ 9226296 w 9272016"/>
                <a:gd name="connsiteY82" fmla="*/ 566928 h 3538728"/>
                <a:gd name="connsiteX83" fmla="*/ 9272016 w 9272016"/>
                <a:gd name="connsiteY83" fmla="*/ 448056 h 3538728"/>
                <a:gd name="connsiteX84" fmla="*/ 9262872 w 9272016"/>
                <a:gd name="connsiteY84" fmla="*/ 411480 h 3538728"/>
                <a:gd name="connsiteX85" fmla="*/ 9171432 w 9272016"/>
                <a:gd name="connsiteY85" fmla="*/ 411480 h 3538728"/>
                <a:gd name="connsiteX86" fmla="*/ 9134856 w 9272016"/>
                <a:gd name="connsiteY86" fmla="*/ 502920 h 3538728"/>
                <a:gd name="connsiteX87" fmla="*/ 9079992 w 9272016"/>
                <a:gd name="connsiteY87" fmla="*/ 548640 h 3538728"/>
                <a:gd name="connsiteX88" fmla="*/ 8961120 w 9272016"/>
                <a:gd name="connsiteY88" fmla="*/ 557784 h 3538728"/>
                <a:gd name="connsiteX89" fmla="*/ 8924544 w 9272016"/>
                <a:gd name="connsiteY89" fmla="*/ 502920 h 3538728"/>
                <a:gd name="connsiteX90" fmla="*/ 8842248 w 9272016"/>
                <a:gd name="connsiteY90" fmla="*/ 457200 h 3538728"/>
                <a:gd name="connsiteX91" fmla="*/ 8705088 w 9272016"/>
                <a:gd name="connsiteY91" fmla="*/ 521208 h 3538728"/>
                <a:gd name="connsiteX92" fmla="*/ 8567928 w 9272016"/>
                <a:gd name="connsiteY92" fmla="*/ 603504 h 3538728"/>
                <a:gd name="connsiteX93" fmla="*/ 8366760 w 9272016"/>
                <a:gd name="connsiteY93" fmla="*/ 667512 h 3538728"/>
                <a:gd name="connsiteX94" fmla="*/ 8147304 w 9272016"/>
                <a:gd name="connsiteY94" fmla="*/ 658368 h 3538728"/>
                <a:gd name="connsiteX95" fmla="*/ 7982712 w 9272016"/>
                <a:gd name="connsiteY95" fmla="*/ 722376 h 3538728"/>
                <a:gd name="connsiteX96" fmla="*/ 7827264 w 9272016"/>
                <a:gd name="connsiteY96" fmla="*/ 694944 h 3538728"/>
                <a:gd name="connsiteX97" fmla="*/ 7754112 w 9272016"/>
                <a:gd name="connsiteY97" fmla="*/ 630936 h 3538728"/>
                <a:gd name="connsiteX98" fmla="*/ 7534656 w 9272016"/>
                <a:gd name="connsiteY98" fmla="*/ 704088 h 3538728"/>
                <a:gd name="connsiteX99" fmla="*/ 7187184 w 9272016"/>
                <a:gd name="connsiteY99" fmla="*/ 658368 h 3538728"/>
                <a:gd name="connsiteX100" fmla="*/ 7077456 w 9272016"/>
                <a:gd name="connsiteY100" fmla="*/ 566928 h 3538728"/>
                <a:gd name="connsiteX101" fmla="*/ 6793992 w 9272016"/>
                <a:gd name="connsiteY101" fmla="*/ 420624 h 3538728"/>
                <a:gd name="connsiteX102" fmla="*/ 6693408 w 9272016"/>
                <a:gd name="connsiteY102" fmla="*/ 475488 h 3538728"/>
                <a:gd name="connsiteX103" fmla="*/ 6574536 w 9272016"/>
                <a:gd name="connsiteY103" fmla="*/ 420624 h 3538728"/>
                <a:gd name="connsiteX104" fmla="*/ 6556248 w 9272016"/>
                <a:gd name="connsiteY104" fmla="*/ 329184 h 3538728"/>
                <a:gd name="connsiteX105" fmla="*/ 6336792 w 9272016"/>
                <a:gd name="connsiteY105" fmla="*/ 329184 h 3538728"/>
                <a:gd name="connsiteX106" fmla="*/ 6254496 w 9272016"/>
                <a:gd name="connsiteY106" fmla="*/ 356616 h 3538728"/>
                <a:gd name="connsiteX107" fmla="*/ 6117336 w 9272016"/>
                <a:gd name="connsiteY107" fmla="*/ 237744 h 3538728"/>
                <a:gd name="connsiteX108" fmla="*/ 5934456 w 9272016"/>
                <a:gd name="connsiteY108" fmla="*/ 219456 h 3538728"/>
                <a:gd name="connsiteX109" fmla="*/ 5788152 w 9272016"/>
                <a:gd name="connsiteY109" fmla="*/ 173736 h 3538728"/>
                <a:gd name="connsiteX110" fmla="*/ 5431536 w 9272016"/>
                <a:gd name="connsiteY110" fmla="*/ 246888 h 3538728"/>
                <a:gd name="connsiteX111" fmla="*/ 5184648 w 9272016"/>
                <a:gd name="connsiteY111" fmla="*/ 155448 h 3538728"/>
                <a:gd name="connsiteX112" fmla="*/ 5056632 w 9272016"/>
                <a:gd name="connsiteY112" fmla="*/ 173736 h 3538728"/>
                <a:gd name="connsiteX113" fmla="*/ 4892040 w 9272016"/>
                <a:gd name="connsiteY113" fmla="*/ 237744 h 3538728"/>
                <a:gd name="connsiteX114" fmla="*/ 4736592 w 9272016"/>
                <a:gd name="connsiteY114" fmla="*/ 173736 h 3538728"/>
                <a:gd name="connsiteX115" fmla="*/ 4663440 w 9272016"/>
                <a:gd name="connsiteY115" fmla="*/ 173736 h 3538728"/>
                <a:gd name="connsiteX116" fmla="*/ 4572000 w 9272016"/>
                <a:gd name="connsiteY116" fmla="*/ 237744 h 3538728"/>
                <a:gd name="connsiteX117" fmla="*/ 4398264 w 9272016"/>
                <a:gd name="connsiteY117" fmla="*/ 219456 h 3538728"/>
                <a:gd name="connsiteX118" fmla="*/ 4215384 w 9272016"/>
                <a:gd name="connsiteY118" fmla="*/ 173736 h 3538728"/>
                <a:gd name="connsiteX119" fmla="*/ 4014216 w 9272016"/>
                <a:gd name="connsiteY119" fmla="*/ 210312 h 3538728"/>
                <a:gd name="connsiteX120" fmla="*/ 3831336 w 9272016"/>
                <a:gd name="connsiteY120" fmla="*/ 256032 h 3538728"/>
                <a:gd name="connsiteX121" fmla="*/ 3685032 w 9272016"/>
                <a:gd name="connsiteY121" fmla="*/ 201168 h 3538728"/>
                <a:gd name="connsiteX122" fmla="*/ 3621024 w 9272016"/>
                <a:gd name="connsiteY122" fmla="*/ 182880 h 3538728"/>
                <a:gd name="connsiteX123" fmla="*/ 3520440 w 9272016"/>
                <a:gd name="connsiteY123" fmla="*/ 283464 h 3538728"/>
                <a:gd name="connsiteX124" fmla="*/ 3419856 w 9272016"/>
                <a:gd name="connsiteY124" fmla="*/ 219456 h 3538728"/>
                <a:gd name="connsiteX125" fmla="*/ 3328416 w 9272016"/>
                <a:gd name="connsiteY125" fmla="*/ 210312 h 3538728"/>
                <a:gd name="connsiteX126" fmla="*/ 3236976 w 9272016"/>
                <a:gd name="connsiteY126" fmla="*/ 274320 h 3538728"/>
                <a:gd name="connsiteX127" fmla="*/ 3090672 w 9272016"/>
                <a:gd name="connsiteY127" fmla="*/ 301752 h 3538728"/>
                <a:gd name="connsiteX128" fmla="*/ 3017520 w 9272016"/>
                <a:gd name="connsiteY128" fmla="*/ 228600 h 3538728"/>
                <a:gd name="connsiteX129" fmla="*/ 2907792 w 9272016"/>
                <a:gd name="connsiteY129" fmla="*/ 283464 h 3538728"/>
                <a:gd name="connsiteX130" fmla="*/ 2651760 w 9272016"/>
                <a:gd name="connsiteY130" fmla="*/ 128016 h 3538728"/>
                <a:gd name="connsiteX131" fmla="*/ 2542032 w 9272016"/>
                <a:gd name="connsiteY131" fmla="*/ 155448 h 3538728"/>
                <a:gd name="connsiteX132" fmla="*/ 2304288 w 9272016"/>
                <a:gd name="connsiteY132" fmla="*/ 164592 h 3538728"/>
                <a:gd name="connsiteX133" fmla="*/ 2139696 w 9272016"/>
                <a:gd name="connsiteY133" fmla="*/ 128016 h 3538728"/>
                <a:gd name="connsiteX134" fmla="*/ 1993392 w 9272016"/>
                <a:gd name="connsiteY134" fmla="*/ 18288 h 3538728"/>
                <a:gd name="connsiteX135" fmla="*/ 1874520 w 9272016"/>
                <a:gd name="connsiteY135" fmla="*/ 100584 h 3538728"/>
                <a:gd name="connsiteX136" fmla="*/ 1847088 w 9272016"/>
                <a:gd name="connsiteY136" fmla="*/ 18288 h 3538728"/>
                <a:gd name="connsiteX137" fmla="*/ 1810512 w 9272016"/>
                <a:gd name="connsiteY137" fmla="*/ 0 h 3538728"/>
                <a:gd name="connsiteX138" fmla="*/ 1645920 w 9272016"/>
                <a:gd name="connsiteY138" fmla="*/ 45720 h 3538728"/>
                <a:gd name="connsiteX139" fmla="*/ 1581912 w 9272016"/>
                <a:gd name="connsiteY139" fmla="*/ 164592 h 3538728"/>
                <a:gd name="connsiteX140" fmla="*/ 1508760 w 9272016"/>
                <a:gd name="connsiteY140" fmla="*/ 228600 h 3538728"/>
                <a:gd name="connsiteX141" fmla="*/ 1298448 w 9272016"/>
                <a:gd name="connsiteY141" fmla="*/ 192024 h 3538728"/>
                <a:gd name="connsiteX142" fmla="*/ 1188720 w 9272016"/>
                <a:gd name="connsiteY142" fmla="*/ 301752 h 3538728"/>
                <a:gd name="connsiteX143" fmla="*/ 1024128 w 9272016"/>
                <a:gd name="connsiteY143" fmla="*/ 356616 h 3538728"/>
                <a:gd name="connsiteX144" fmla="*/ 868680 w 9272016"/>
                <a:gd name="connsiteY144" fmla="*/ 310896 h 3538728"/>
                <a:gd name="connsiteX145" fmla="*/ 621792 w 9272016"/>
                <a:gd name="connsiteY145" fmla="*/ 146304 h 3538728"/>
                <a:gd name="connsiteX146" fmla="*/ 521208 w 9272016"/>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98864 w 9300678"/>
                <a:gd name="connsiteY80" fmla="*/ 740664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236920 w 9300678"/>
                <a:gd name="connsiteY80" fmla="*/ 718917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300678" h="3538728">
                  <a:moveTo>
                    <a:pt x="521208" y="18288"/>
                  </a:moveTo>
                  <a:lnTo>
                    <a:pt x="438912" y="73152"/>
                  </a:lnTo>
                  <a:lnTo>
                    <a:pt x="466344" y="210312"/>
                  </a:lnTo>
                  <a:lnTo>
                    <a:pt x="356616" y="265176"/>
                  </a:lnTo>
                  <a:lnTo>
                    <a:pt x="246888" y="411480"/>
                  </a:lnTo>
                  <a:lnTo>
                    <a:pt x="301752" y="594360"/>
                  </a:lnTo>
                  <a:lnTo>
                    <a:pt x="265176" y="640080"/>
                  </a:lnTo>
                  <a:lnTo>
                    <a:pt x="292608" y="850392"/>
                  </a:lnTo>
                  <a:lnTo>
                    <a:pt x="164592" y="941832"/>
                  </a:lnTo>
                  <a:lnTo>
                    <a:pt x="164592" y="1078992"/>
                  </a:lnTo>
                  <a:lnTo>
                    <a:pt x="0" y="1188720"/>
                  </a:lnTo>
                  <a:lnTo>
                    <a:pt x="82296" y="1399032"/>
                  </a:lnTo>
                  <a:lnTo>
                    <a:pt x="201168" y="1481328"/>
                  </a:lnTo>
                  <a:lnTo>
                    <a:pt x="228600" y="1581912"/>
                  </a:lnTo>
                  <a:lnTo>
                    <a:pt x="338328" y="1591056"/>
                  </a:lnTo>
                  <a:lnTo>
                    <a:pt x="493776" y="1572768"/>
                  </a:lnTo>
                  <a:lnTo>
                    <a:pt x="603504" y="1682496"/>
                  </a:lnTo>
                  <a:lnTo>
                    <a:pt x="603504" y="1773936"/>
                  </a:lnTo>
                  <a:lnTo>
                    <a:pt x="694944" y="1847088"/>
                  </a:lnTo>
                  <a:lnTo>
                    <a:pt x="722376" y="1947672"/>
                  </a:lnTo>
                  <a:lnTo>
                    <a:pt x="932688" y="2148840"/>
                  </a:lnTo>
                  <a:lnTo>
                    <a:pt x="987552" y="2249424"/>
                  </a:lnTo>
                  <a:lnTo>
                    <a:pt x="1197864" y="2414016"/>
                  </a:lnTo>
                  <a:lnTo>
                    <a:pt x="1316736" y="2404872"/>
                  </a:lnTo>
                  <a:lnTo>
                    <a:pt x="1362456" y="2459736"/>
                  </a:lnTo>
                  <a:lnTo>
                    <a:pt x="1453896" y="2478024"/>
                  </a:lnTo>
                  <a:lnTo>
                    <a:pt x="1517904" y="2441448"/>
                  </a:lnTo>
                  <a:lnTo>
                    <a:pt x="1609344" y="2505456"/>
                  </a:lnTo>
                  <a:lnTo>
                    <a:pt x="1783080" y="2532888"/>
                  </a:lnTo>
                  <a:lnTo>
                    <a:pt x="1892808" y="2505456"/>
                  </a:lnTo>
                  <a:lnTo>
                    <a:pt x="2020824" y="2578608"/>
                  </a:lnTo>
                  <a:lnTo>
                    <a:pt x="2157984" y="2578608"/>
                  </a:lnTo>
                  <a:lnTo>
                    <a:pt x="2212848" y="2706624"/>
                  </a:lnTo>
                  <a:lnTo>
                    <a:pt x="2221992" y="2798064"/>
                  </a:lnTo>
                  <a:lnTo>
                    <a:pt x="2313432" y="2798064"/>
                  </a:lnTo>
                  <a:lnTo>
                    <a:pt x="2414016" y="2816352"/>
                  </a:lnTo>
                  <a:lnTo>
                    <a:pt x="2724912" y="2880360"/>
                  </a:lnTo>
                  <a:lnTo>
                    <a:pt x="2843784" y="2926080"/>
                  </a:lnTo>
                  <a:lnTo>
                    <a:pt x="3108960" y="3017520"/>
                  </a:lnTo>
                  <a:lnTo>
                    <a:pt x="3236976" y="3008376"/>
                  </a:lnTo>
                  <a:lnTo>
                    <a:pt x="3419856" y="3099816"/>
                  </a:lnTo>
                  <a:lnTo>
                    <a:pt x="3630168" y="3063240"/>
                  </a:lnTo>
                  <a:lnTo>
                    <a:pt x="3776472" y="3227832"/>
                  </a:lnTo>
                  <a:lnTo>
                    <a:pt x="3959352" y="3236976"/>
                  </a:lnTo>
                  <a:lnTo>
                    <a:pt x="4178808" y="3337560"/>
                  </a:lnTo>
                  <a:lnTo>
                    <a:pt x="4288536" y="3273552"/>
                  </a:lnTo>
                  <a:lnTo>
                    <a:pt x="4407408" y="3364992"/>
                  </a:lnTo>
                  <a:lnTo>
                    <a:pt x="4599432" y="3346704"/>
                  </a:lnTo>
                  <a:lnTo>
                    <a:pt x="4718304" y="3447288"/>
                  </a:lnTo>
                  <a:lnTo>
                    <a:pt x="4882896" y="3429000"/>
                  </a:lnTo>
                  <a:lnTo>
                    <a:pt x="5257800" y="3538728"/>
                  </a:lnTo>
                  <a:lnTo>
                    <a:pt x="5568696" y="3529584"/>
                  </a:lnTo>
                  <a:lnTo>
                    <a:pt x="5687568" y="3429000"/>
                  </a:lnTo>
                  <a:lnTo>
                    <a:pt x="6025896" y="3337560"/>
                  </a:lnTo>
                  <a:lnTo>
                    <a:pt x="6080760" y="3364992"/>
                  </a:lnTo>
                  <a:lnTo>
                    <a:pt x="6217920" y="3255264"/>
                  </a:lnTo>
                  <a:lnTo>
                    <a:pt x="6373368" y="3346704"/>
                  </a:lnTo>
                  <a:lnTo>
                    <a:pt x="6519672" y="3310128"/>
                  </a:lnTo>
                  <a:lnTo>
                    <a:pt x="6702552" y="3310128"/>
                  </a:lnTo>
                  <a:lnTo>
                    <a:pt x="6775704" y="3154680"/>
                  </a:lnTo>
                  <a:lnTo>
                    <a:pt x="6885432" y="3127248"/>
                  </a:lnTo>
                  <a:lnTo>
                    <a:pt x="6830568" y="3044952"/>
                  </a:lnTo>
                  <a:lnTo>
                    <a:pt x="7068312" y="2980944"/>
                  </a:lnTo>
                  <a:lnTo>
                    <a:pt x="7223760" y="2834640"/>
                  </a:lnTo>
                  <a:lnTo>
                    <a:pt x="7296912" y="2724912"/>
                  </a:lnTo>
                  <a:lnTo>
                    <a:pt x="7397496" y="2724912"/>
                  </a:lnTo>
                  <a:lnTo>
                    <a:pt x="7552944" y="2587752"/>
                  </a:lnTo>
                  <a:lnTo>
                    <a:pt x="7827264" y="2514600"/>
                  </a:lnTo>
                  <a:lnTo>
                    <a:pt x="7900416" y="2313432"/>
                  </a:lnTo>
                  <a:lnTo>
                    <a:pt x="8046720" y="2148840"/>
                  </a:lnTo>
                  <a:lnTo>
                    <a:pt x="8147304" y="1828800"/>
                  </a:lnTo>
                  <a:lnTo>
                    <a:pt x="8202168" y="1682496"/>
                  </a:lnTo>
                  <a:lnTo>
                    <a:pt x="8247888" y="1453896"/>
                  </a:lnTo>
                  <a:lnTo>
                    <a:pt x="8311896" y="1325880"/>
                  </a:lnTo>
                  <a:lnTo>
                    <a:pt x="8494776" y="1243584"/>
                  </a:lnTo>
                  <a:lnTo>
                    <a:pt x="8650224" y="1088136"/>
                  </a:lnTo>
                  <a:lnTo>
                    <a:pt x="8778240" y="1069848"/>
                  </a:lnTo>
                  <a:lnTo>
                    <a:pt x="8951976" y="1014984"/>
                  </a:lnTo>
                  <a:lnTo>
                    <a:pt x="9180576" y="868680"/>
                  </a:lnTo>
                  <a:lnTo>
                    <a:pt x="9300678" y="813816"/>
                  </a:lnTo>
                  <a:cubicBezTo>
                    <a:pt x="9255867" y="793056"/>
                    <a:pt x="9287166" y="734241"/>
                    <a:pt x="9166245" y="751536"/>
                  </a:cubicBezTo>
                  <a:lnTo>
                    <a:pt x="9198864" y="630936"/>
                  </a:lnTo>
                  <a:lnTo>
                    <a:pt x="9226296" y="566928"/>
                  </a:lnTo>
                  <a:lnTo>
                    <a:pt x="9272016" y="448056"/>
                  </a:lnTo>
                  <a:lnTo>
                    <a:pt x="9262872" y="411480"/>
                  </a:lnTo>
                  <a:lnTo>
                    <a:pt x="9171432" y="411480"/>
                  </a:lnTo>
                  <a:lnTo>
                    <a:pt x="9134856" y="502920"/>
                  </a:lnTo>
                  <a:lnTo>
                    <a:pt x="9079992" y="548640"/>
                  </a:lnTo>
                  <a:lnTo>
                    <a:pt x="8961120" y="557784"/>
                  </a:lnTo>
                  <a:lnTo>
                    <a:pt x="8924544" y="502920"/>
                  </a:lnTo>
                  <a:lnTo>
                    <a:pt x="8842248" y="457200"/>
                  </a:lnTo>
                  <a:lnTo>
                    <a:pt x="8705088" y="521208"/>
                  </a:lnTo>
                  <a:lnTo>
                    <a:pt x="8567928" y="603504"/>
                  </a:lnTo>
                  <a:lnTo>
                    <a:pt x="8366760" y="667512"/>
                  </a:lnTo>
                  <a:lnTo>
                    <a:pt x="8147304" y="658368"/>
                  </a:lnTo>
                  <a:lnTo>
                    <a:pt x="7982712" y="722376"/>
                  </a:lnTo>
                  <a:lnTo>
                    <a:pt x="7827264" y="694944"/>
                  </a:lnTo>
                  <a:lnTo>
                    <a:pt x="7754112" y="630936"/>
                  </a:lnTo>
                  <a:lnTo>
                    <a:pt x="7534656" y="704088"/>
                  </a:lnTo>
                  <a:lnTo>
                    <a:pt x="7187184" y="658368"/>
                  </a:lnTo>
                  <a:lnTo>
                    <a:pt x="7077456" y="566928"/>
                  </a:lnTo>
                  <a:lnTo>
                    <a:pt x="6793992" y="420624"/>
                  </a:lnTo>
                  <a:lnTo>
                    <a:pt x="6693408" y="475488"/>
                  </a:lnTo>
                  <a:lnTo>
                    <a:pt x="6574536" y="420624"/>
                  </a:lnTo>
                  <a:lnTo>
                    <a:pt x="6556248" y="329184"/>
                  </a:lnTo>
                  <a:lnTo>
                    <a:pt x="6336792" y="329184"/>
                  </a:lnTo>
                  <a:lnTo>
                    <a:pt x="6254496" y="356616"/>
                  </a:lnTo>
                  <a:lnTo>
                    <a:pt x="6117336" y="237744"/>
                  </a:lnTo>
                  <a:lnTo>
                    <a:pt x="5934456" y="219456"/>
                  </a:lnTo>
                  <a:lnTo>
                    <a:pt x="5788152" y="173736"/>
                  </a:lnTo>
                  <a:lnTo>
                    <a:pt x="5431536" y="246888"/>
                  </a:lnTo>
                  <a:lnTo>
                    <a:pt x="5184648" y="155448"/>
                  </a:lnTo>
                  <a:lnTo>
                    <a:pt x="5056632" y="173736"/>
                  </a:lnTo>
                  <a:lnTo>
                    <a:pt x="4892040" y="237744"/>
                  </a:lnTo>
                  <a:lnTo>
                    <a:pt x="4736592" y="173736"/>
                  </a:lnTo>
                  <a:lnTo>
                    <a:pt x="4663440" y="173736"/>
                  </a:lnTo>
                  <a:lnTo>
                    <a:pt x="4572000" y="237744"/>
                  </a:lnTo>
                  <a:lnTo>
                    <a:pt x="4398264" y="219456"/>
                  </a:lnTo>
                  <a:lnTo>
                    <a:pt x="4215384" y="173736"/>
                  </a:lnTo>
                  <a:lnTo>
                    <a:pt x="4014216" y="210312"/>
                  </a:lnTo>
                  <a:lnTo>
                    <a:pt x="3831336" y="256032"/>
                  </a:lnTo>
                  <a:lnTo>
                    <a:pt x="3685032" y="201168"/>
                  </a:lnTo>
                  <a:lnTo>
                    <a:pt x="3621024" y="182880"/>
                  </a:lnTo>
                  <a:lnTo>
                    <a:pt x="3520440" y="283464"/>
                  </a:lnTo>
                  <a:lnTo>
                    <a:pt x="3419856" y="219456"/>
                  </a:lnTo>
                  <a:lnTo>
                    <a:pt x="3328416" y="210312"/>
                  </a:lnTo>
                  <a:lnTo>
                    <a:pt x="3236976" y="274320"/>
                  </a:lnTo>
                  <a:lnTo>
                    <a:pt x="3090672" y="301752"/>
                  </a:lnTo>
                  <a:lnTo>
                    <a:pt x="3017520" y="228600"/>
                  </a:lnTo>
                  <a:lnTo>
                    <a:pt x="2907792" y="283464"/>
                  </a:lnTo>
                  <a:lnTo>
                    <a:pt x="2651760" y="128016"/>
                  </a:lnTo>
                  <a:lnTo>
                    <a:pt x="2542032" y="155448"/>
                  </a:lnTo>
                  <a:lnTo>
                    <a:pt x="2304288" y="164592"/>
                  </a:lnTo>
                  <a:lnTo>
                    <a:pt x="2139696" y="128016"/>
                  </a:lnTo>
                  <a:lnTo>
                    <a:pt x="1993392" y="18288"/>
                  </a:lnTo>
                  <a:lnTo>
                    <a:pt x="1874520" y="100584"/>
                  </a:lnTo>
                  <a:lnTo>
                    <a:pt x="1847088" y="18288"/>
                  </a:lnTo>
                  <a:lnTo>
                    <a:pt x="1810512" y="0"/>
                  </a:lnTo>
                  <a:lnTo>
                    <a:pt x="1645920" y="45720"/>
                  </a:lnTo>
                  <a:lnTo>
                    <a:pt x="1581912" y="164592"/>
                  </a:lnTo>
                  <a:lnTo>
                    <a:pt x="1508760" y="228600"/>
                  </a:lnTo>
                  <a:lnTo>
                    <a:pt x="1298448" y="192024"/>
                  </a:lnTo>
                  <a:lnTo>
                    <a:pt x="1188720" y="301752"/>
                  </a:lnTo>
                  <a:lnTo>
                    <a:pt x="1024128" y="356616"/>
                  </a:lnTo>
                  <a:lnTo>
                    <a:pt x="868680" y="310896"/>
                  </a:lnTo>
                  <a:lnTo>
                    <a:pt x="621792" y="146304"/>
                  </a:lnTo>
                  <a:lnTo>
                    <a:pt x="521208" y="18288"/>
                  </a:lnTo>
                  <a:close/>
                </a:path>
              </a:pathLst>
            </a:custGeom>
            <a:solidFill>
              <a:srgbClr val="BFD1E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38" name="群組 37"/>
          <p:cNvGrpSpPr/>
          <p:nvPr/>
        </p:nvGrpSpPr>
        <p:grpSpPr>
          <a:xfrm>
            <a:off x="8570372" y="5743990"/>
            <a:ext cx="412855" cy="619283"/>
            <a:chOff x="7803112" y="5353999"/>
            <a:chExt cx="720080" cy="1080120"/>
          </a:xfrm>
        </p:grpSpPr>
        <p:sp>
          <p:nvSpPr>
            <p:cNvPr id="39" name="圓角矩形 38"/>
            <p:cNvSpPr/>
            <p:nvPr/>
          </p:nvSpPr>
          <p:spPr>
            <a:xfrm>
              <a:off x="7803112" y="5353999"/>
              <a:ext cx="720080" cy="1080120"/>
            </a:xfrm>
            <a:prstGeom prst="roundRect">
              <a:avLst>
                <a:gd name="adj" fmla="val 34304"/>
              </a:avLst>
            </a:prstGeom>
            <a:solidFill>
              <a:srgbClr val="2196F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cxnSp>
          <p:nvCxnSpPr>
            <p:cNvPr id="40" name="直線接點 39"/>
            <p:cNvCxnSpPr/>
            <p:nvPr/>
          </p:nvCxnSpPr>
          <p:spPr>
            <a:xfrm>
              <a:off x="7803112" y="5714039"/>
              <a:ext cx="720080" cy="0"/>
            </a:xfrm>
            <a:prstGeom prst="line">
              <a:avLst/>
            </a:prstGeom>
            <a:solidFill>
              <a:schemeClr val="bg1"/>
            </a:solidFill>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接點 40"/>
            <p:cNvCxnSpPr>
              <a:endCxn id="39" idx="0"/>
            </p:cNvCxnSpPr>
            <p:nvPr/>
          </p:nvCxnSpPr>
          <p:spPr>
            <a:xfrm flipV="1">
              <a:off x="8163152" y="5353999"/>
              <a:ext cx="0" cy="360040"/>
            </a:xfrm>
            <a:prstGeom prst="line">
              <a:avLst/>
            </a:prstGeom>
            <a:solidFill>
              <a:schemeClr val="bg1"/>
            </a:solidFill>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766763" y="1274582"/>
            <a:ext cx="6600566" cy="461665"/>
          </a:xfrm>
          <a:prstGeom prst="rect">
            <a:avLst/>
          </a:prstGeom>
        </p:spPr>
        <p:txBody>
          <a:bodyPr wrap="square">
            <a:spAutoFit/>
          </a:bodyPr>
          <a:lstStyle/>
          <a:p>
            <a:pPr defTabSz="1422400">
              <a:spcAft>
                <a:spcPct val="35000"/>
              </a:spcAft>
            </a:pP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一</a:t>
            </a: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教育部國民及學前教育署</a:t>
            </a:r>
          </a:p>
        </p:txBody>
      </p:sp>
      <p:sp>
        <p:nvSpPr>
          <p:cNvPr id="2" name="矩形 1"/>
          <p:cNvSpPr/>
          <p:nvPr/>
        </p:nvSpPr>
        <p:spPr>
          <a:xfrm>
            <a:off x="1043608" y="5157192"/>
            <a:ext cx="7167762" cy="1200329"/>
          </a:xfrm>
          <a:prstGeom prst="rect">
            <a:avLst/>
          </a:prstGeom>
        </p:spPr>
        <p:txBody>
          <a:bodyPr wrap="square">
            <a:spAutoFit/>
          </a:bodyPr>
          <a:lstStyle/>
          <a:p>
            <a:pPr>
              <a:buSzPct val="25000"/>
              <a:defRPr/>
            </a:pPr>
            <a:r>
              <a:rPr lang="en-US" altLang="zh-TW" sz="2400">
                <a:latin typeface="微軟正黑體" panose="020B0604030504040204" pitchFamily="34" charset="-120"/>
                <a:ea typeface="微軟正黑體" panose="020B0604030504040204" pitchFamily="34" charset="-120"/>
                <a:cs typeface="Arial" charset="0"/>
                <a:sym typeface="Arial" charset="0"/>
              </a:rPr>
              <a:t>總綱</a:t>
            </a:r>
            <a:r>
              <a:rPr lang="zh-TW" altLang="en-US" sz="2400">
                <a:latin typeface="微軟正黑體" panose="020B0604030504040204" pitchFamily="34" charset="-120"/>
                <a:ea typeface="微軟正黑體" panose="020B0604030504040204" pitchFamily="34" charset="-120"/>
                <a:cs typeface="Arial" charset="0"/>
                <a:sym typeface="Arial" charset="0"/>
              </a:rPr>
              <a:t>之</a:t>
            </a:r>
            <a:r>
              <a:rPr lang="en-US" altLang="zh-TW" sz="2400">
                <a:latin typeface="微軟正黑體" panose="020B0604030504040204" pitchFamily="34" charset="-120"/>
                <a:ea typeface="微軟正黑體" panose="020B0604030504040204" pitchFamily="34" charset="-120"/>
                <a:cs typeface="Arial" charset="0"/>
                <a:sym typeface="Arial" charset="0"/>
              </a:rPr>
              <a:t>Q&amp;A</a:t>
            </a:r>
            <a:r>
              <a:rPr lang="zh-TW" altLang="en-US" sz="2400">
                <a:latin typeface="微軟正黑體" panose="020B0604030504040204" pitchFamily="34" charset="-120"/>
                <a:ea typeface="微軟正黑體" panose="020B0604030504040204" pitchFamily="34" charset="-120"/>
                <a:cs typeface="Arial" charset="0"/>
                <a:sym typeface="Arial" charset="0"/>
              </a:rPr>
              <a:t>、公播版簡報、相關配套及法令修訂、</a:t>
            </a:r>
            <a:endParaRPr lang="en-US" altLang="zh-TW" sz="2400">
              <a:latin typeface="微軟正黑體" panose="020B0604030504040204" pitchFamily="34" charset="-120"/>
              <a:ea typeface="微軟正黑體" panose="020B0604030504040204" pitchFamily="34" charset="-120"/>
              <a:cs typeface="Arial" charset="0"/>
              <a:sym typeface="Arial" charset="0"/>
            </a:endParaRPr>
          </a:p>
          <a:p>
            <a:pPr>
              <a:buSzPct val="25000"/>
              <a:defRPr/>
            </a:pPr>
            <a:r>
              <a:rPr lang="zh-TW" altLang="en-US" sz="2400">
                <a:latin typeface="微軟正黑體" panose="020B0604030504040204" pitchFamily="34" charset="-120"/>
                <a:ea typeface="微軟正黑體" panose="020B0604030504040204" pitchFamily="34" charset="-120"/>
                <a:cs typeface="Arial" charset="0"/>
                <a:sym typeface="Arial" charset="0"/>
              </a:rPr>
              <a:t>總綱種子講師、前導學校、核心素養教學案例、</a:t>
            </a:r>
            <a:endParaRPr lang="en-US" altLang="zh-TW" sz="2400">
              <a:latin typeface="微軟正黑體" panose="020B0604030504040204" pitchFamily="34" charset="-120"/>
              <a:ea typeface="微軟正黑體" panose="020B0604030504040204" pitchFamily="34" charset="-120"/>
              <a:cs typeface="Arial" charset="0"/>
              <a:sym typeface="Arial" charset="0"/>
            </a:endParaRPr>
          </a:p>
          <a:p>
            <a:pPr>
              <a:buSzPct val="25000"/>
              <a:defRPr/>
            </a:pPr>
            <a:r>
              <a:rPr lang="zh-TW" altLang="en-US" sz="2400">
                <a:latin typeface="微軟正黑體" panose="020B0604030504040204" pitchFamily="34" charset="-120"/>
                <a:ea typeface="微軟正黑體" panose="020B0604030504040204" pitchFamily="34" charset="-120"/>
                <a:cs typeface="Arial" charset="0"/>
                <a:sym typeface="Arial" charset="0"/>
              </a:rPr>
              <a:t>宣講開放式課程影片</a:t>
            </a:r>
            <a:endParaRPr lang="zh-TW" altLang="en-US" sz="2400" dirty="0">
              <a:latin typeface="微軟正黑體" panose="020B0604030504040204" pitchFamily="34" charset="-120"/>
              <a:ea typeface="微軟正黑體" panose="020B0604030504040204" pitchFamily="34" charset="-120"/>
              <a:cs typeface="Arial" charset="0"/>
              <a:sym typeface="Arial" charset="0"/>
            </a:endParaRP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82997" y="2919001"/>
            <a:ext cx="4428373" cy="2220806"/>
          </a:xfrm>
          <a:prstGeom prst="roundRect">
            <a:avLst>
              <a:gd name="adj" fmla="val 3790"/>
            </a:avLst>
          </a:prstGeom>
          <a:solidFill>
            <a:srgbClr val="FFFFFF">
              <a:shade val="85000"/>
            </a:srgbClr>
          </a:solidFill>
          <a:ln>
            <a:noFill/>
          </a:ln>
          <a:effectLst/>
        </p:spPr>
      </p:pic>
      <p:pic>
        <p:nvPicPr>
          <p:cNvPr id="402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7544" y="2125358"/>
            <a:ext cx="4621058" cy="2427474"/>
          </a:xfrm>
          <a:prstGeom prst="roundRect">
            <a:avLst>
              <a:gd name="adj" fmla="val 3790"/>
            </a:avLst>
          </a:prstGeom>
          <a:solidFill>
            <a:srgbClr val="FFFFFF">
              <a:shade val="85000"/>
            </a:srgbClr>
          </a:solidFill>
          <a:ln>
            <a:noFill/>
          </a:ln>
          <a:effectLst/>
        </p:spPr>
      </p:pic>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44</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3F2FD"/>
                </a:solidFill>
              </a:rPr>
              <a:t>4-3-1</a:t>
            </a:r>
            <a:r>
              <a:rPr lang="zh-TW" altLang="en-US" sz="1200">
                <a:solidFill>
                  <a:srgbClr val="E3F2FD"/>
                </a:solidFill>
              </a:rPr>
              <a:t>   </a:t>
            </a:r>
            <a:r>
              <a:rPr lang="en-US" altLang="zh-TW" sz="1200">
                <a:solidFill>
                  <a:srgbClr val="E3F2FD"/>
                </a:solidFill>
              </a:rPr>
              <a:t>/</a:t>
            </a:r>
            <a:r>
              <a:rPr lang="zh-TW" altLang="en-US" sz="1200">
                <a:solidFill>
                  <a:srgbClr val="E3F2FD"/>
                </a:solidFill>
              </a:rPr>
              <a:t> </a:t>
            </a:r>
          </a:p>
        </p:txBody>
      </p:sp>
      <p:sp>
        <p:nvSpPr>
          <p:cNvPr id="43" name="標題 2"/>
          <p:cNvSpPr txBox="1">
            <a:spLocks/>
          </p:cNvSpPr>
          <p:nvPr/>
        </p:nvSpPr>
        <p:spPr bwMode="auto">
          <a:xfrm>
            <a:off x="306771" y="455004"/>
            <a:ext cx="8676456" cy="952831"/>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2900" b="1" dirty="0">
                <a:solidFill>
                  <a:schemeClr val="bg1"/>
                </a:solidFill>
                <a:cs typeface="Times New Roman" pitchFamily="18" charset="0"/>
              </a:rPr>
              <a:t>三、</a:t>
            </a:r>
            <a:r>
              <a:rPr lang="zh-TW" altLang="zh-TW" sz="2900" b="1" dirty="0">
                <a:solidFill>
                  <a:schemeClr val="bg1"/>
                </a:solidFill>
              </a:rPr>
              <a:t>地方政府推動新課綱的法規轉化與支持配套措施</a:t>
            </a:r>
            <a:endParaRPr kumimoji="0" lang="zh-TW" altLang="en-US" sz="2900" b="1" dirty="0">
              <a:solidFill>
                <a:schemeClr val="bg1"/>
              </a:solidFill>
              <a:cs typeface="Times New Roman" pitchFamily="18" charset="0"/>
            </a:endParaRPr>
          </a:p>
          <a:p>
            <a:pPr algn="l" eaLnBrk="1" hangingPunct="1"/>
            <a:endParaRPr kumimoji="0" lang="zh-TW" altLang="en-US" sz="2900" b="1" dirty="0">
              <a:solidFill>
                <a:schemeClr val="bg1"/>
              </a:solidFill>
              <a:cs typeface="Times New Roman" pitchFamily="18" charset="0"/>
            </a:endParaRPr>
          </a:p>
        </p:txBody>
      </p:sp>
    </p:spTree>
    <p:extLst>
      <p:ext uri="{BB962C8B-B14F-4D97-AF65-F5344CB8AC3E}">
        <p14:creationId xmlns:p14="http://schemas.microsoft.com/office/powerpoint/2010/main" val="216981422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02435"/>
                                        </p:tgtEl>
                                        <p:attrNameLst>
                                          <p:attrName>style.visibility</p:attrName>
                                        </p:attrNameLst>
                                      </p:cBhvr>
                                      <p:to>
                                        <p:strVal val="visible"/>
                                      </p:to>
                                    </p:set>
                                    <p:anim calcmode="lin" valueType="num">
                                      <p:cBhvr>
                                        <p:cTn id="12" dur="500" fill="hold"/>
                                        <p:tgtEl>
                                          <p:spTgt spid="402435"/>
                                        </p:tgtEl>
                                        <p:attrNameLst>
                                          <p:attrName>ppt_w</p:attrName>
                                        </p:attrNameLst>
                                      </p:cBhvr>
                                      <p:tavLst>
                                        <p:tav tm="0">
                                          <p:val>
                                            <p:fltVal val="0"/>
                                          </p:val>
                                        </p:tav>
                                        <p:tav tm="100000">
                                          <p:val>
                                            <p:strVal val="#ppt_w"/>
                                          </p:val>
                                        </p:tav>
                                      </p:tavLst>
                                    </p:anim>
                                    <p:anim calcmode="lin" valueType="num">
                                      <p:cBhvr>
                                        <p:cTn id="13" dur="500" fill="hold"/>
                                        <p:tgtEl>
                                          <p:spTgt spid="4024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手繪多邊形 32"/>
          <p:cNvSpPr/>
          <p:nvPr/>
        </p:nvSpPr>
        <p:spPr>
          <a:xfrm>
            <a:off x="7796485" y="3481225"/>
            <a:ext cx="825488" cy="2286321"/>
          </a:xfrm>
          <a:custGeom>
            <a:avLst/>
            <a:gdLst>
              <a:gd name="connsiteX0" fmla="*/ 566531 w 826528"/>
              <a:gd name="connsiteY0" fmla="*/ 2246243 h 2246243"/>
              <a:gd name="connsiteX1" fmla="*/ 745435 w 826528"/>
              <a:gd name="connsiteY1" fmla="*/ 1659835 h 2246243"/>
              <a:gd name="connsiteX2" fmla="*/ 218661 w 826528"/>
              <a:gd name="connsiteY2" fmla="*/ 1282148 h 2246243"/>
              <a:gd name="connsiteX3" fmla="*/ 208722 w 826528"/>
              <a:gd name="connsiteY3" fmla="*/ 1779104 h 2246243"/>
              <a:gd name="connsiteX4" fmla="*/ 824948 w 826528"/>
              <a:gd name="connsiteY4" fmla="*/ 1292087 h 2246243"/>
              <a:gd name="connsiteX5" fmla="*/ 0 w 826528"/>
              <a:gd name="connsiteY5" fmla="*/ 0 h 2246243"/>
              <a:gd name="connsiteX0" fmla="*/ 566531 w 840308"/>
              <a:gd name="connsiteY0" fmla="*/ 2246243 h 2246243"/>
              <a:gd name="connsiteX1" fmla="*/ 745435 w 840308"/>
              <a:gd name="connsiteY1" fmla="*/ 1659835 h 2246243"/>
              <a:gd name="connsiteX2" fmla="*/ 218661 w 840308"/>
              <a:gd name="connsiteY2" fmla="*/ 1282148 h 2246243"/>
              <a:gd name="connsiteX3" fmla="*/ 208722 w 840308"/>
              <a:gd name="connsiteY3" fmla="*/ 1779104 h 2246243"/>
              <a:gd name="connsiteX4" fmla="*/ 824948 w 840308"/>
              <a:gd name="connsiteY4" fmla="*/ 1292087 h 2246243"/>
              <a:gd name="connsiteX5" fmla="*/ 0 w 840308"/>
              <a:gd name="connsiteY5" fmla="*/ 0 h 2246243"/>
              <a:gd name="connsiteX0" fmla="*/ 566531 w 896896"/>
              <a:gd name="connsiteY0" fmla="*/ 2246243 h 2246243"/>
              <a:gd name="connsiteX1" fmla="*/ 745435 w 896896"/>
              <a:gd name="connsiteY1" fmla="*/ 1659835 h 2246243"/>
              <a:gd name="connsiteX2" fmla="*/ 218661 w 896896"/>
              <a:gd name="connsiteY2" fmla="*/ 1282148 h 2246243"/>
              <a:gd name="connsiteX3" fmla="*/ 208722 w 896896"/>
              <a:gd name="connsiteY3" fmla="*/ 1779104 h 2246243"/>
              <a:gd name="connsiteX4" fmla="*/ 824948 w 896896"/>
              <a:gd name="connsiteY4" fmla="*/ 1292087 h 2246243"/>
              <a:gd name="connsiteX5" fmla="*/ 0 w 896896"/>
              <a:gd name="connsiteY5" fmla="*/ 0 h 2246243"/>
              <a:gd name="connsiteX0" fmla="*/ 566531 w 896896"/>
              <a:gd name="connsiteY0" fmla="*/ 2246243 h 2246243"/>
              <a:gd name="connsiteX1" fmla="*/ 745435 w 896896"/>
              <a:gd name="connsiteY1" fmla="*/ 1659835 h 2246243"/>
              <a:gd name="connsiteX2" fmla="*/ 415430 w 896896"/>
              <a:gd name="connsiteY2" fmla="*/ 1282148 h 2246243"/>
              <a:gd name="connsiteX3" fmla="*/ 208722 w 896896"/>
              <a:gd name="connsiteY3" fmla="*/ 1779104 h 2246243"/>
              <a:gd name="connsiteX4" fmla="*/ 824948 w 896896"/>
              <a:gd name="connsiteY4" fmla="*/ 1292087 h 2246243"/>
              <a:gd name="connsiteX5" fmla="*/ 0 w 896896"/>
              <a:gd name="connsiteY5" fmla="*/ 0 h 2246243"/>
              <a:gd name="connsiteX0" fmla="*/ 566531 w 832866"/>
              <a:gd name="connsiteY0" fmla="*/ 2246243 h 2246243"/>
              <a:gd name="connsiteX1" fmla="*/ 745435 w 832866"/>
              <a:gd name="connsiteY1" fmla="*/ 1659835 h 2246243"/>
              <a:gd name="connsiteX2" fmla="*/ 415430 w 832866"/>
              <a:gd name="connsiteY2" fmla="*/ 1282148 h 2246243"/>
              <a:gd name="connsiteX3" fmla="*/ 417066 w 832866"/>
              <a:gd name="connsiteY3" fmla="*/ 1761742 h 2246243"/>
              <a:gd name="connsiteX4" fmla="*/ 824948 w 832866"/>
              <a:gd name="connsiteY4" fmla="*/ 1292087 h 2246243"/>
              <a:gd name="connsiteX5" fmla="*/ 0 w 832866"/>
              <a:gd name="connsiteY5" fmla="*/ 0 h 2246243"/>
              <a:gd name="connsiteX0" fmla="*/ 566531 w 833963"/>
              <a:gd name="connsiteY0" fmla="*/ 2246243 h 2246243"/>
              <a:gd name="connsiteX1" fmla="*/ 745435 w 833963"/>
              <a:gd name="connsiteY1" fmla="*/ 1659835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745435 w 833963"/>
              <a:gd name="connsiteY1" fmla="*/ 1659835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89680 w 833963"/>
              <a:gd name="connsiteY0" fmla="*/ 2252031 h 2252031"/>
              <a:gd name="connsiteX1" fmla="*/ 820671 w 833963"/>
              <a:gd name="connsiteY1" fmla="*/ 1688772 h 2252031"/>
              <a:gd name="connsiteX2" fmla="*/ 415430 w 833963"/>
              <a:gd name="connsiteY2" fmla="*/ 1282148 h 2252031"/>
              <a:gd name="connsiteX3" fmla="*/ 417066 w 833963"/>
              <a:gd name="connsiteY3" fmla="*/ 1761742 h 2252031"/>
              <a:gd name="connsiteX4" fmla="*/ 824948 w 833963"/>
              <a:gd name="connsiteY4" fmla="*/ 1292087 h 2252031"/>
              <a:gd name="connsiteX5" fmla="*/ 0 w 833963"/>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25488"/>
              <a:gd name="connsiteY0" fmla="*/ 2252031 h 2252031"/>
              <a:gd name="connsiteX1" fmla="*/ 820671 w 825488"/>
              <a:gd name="connsiteY1" fmla="*/ 1688772 h 2252031"/>
              <a:gd name="connsiteX2" fmla="*/ 415430 w 825488"/>
              <a:gd name="connsiteY2" fmla="*/ 1282148 h 2252031"/>
              <a:gd name="connsiteX3" fmla="*/ 417066 w 825488"/>
              <a:gd name="connsiteY3" fmla="*/ 1761742 h 2252031"/>
              <a:gd name="connsiteX4" fmla="*/ 824948 w 825488"/>
              <a:gd name="connsiteY4" fmla="*/ 1292087 h 2252031"/>
              <a:gd name="connsiteX5" fmla="*/ 0 w 825488"/>
              <a:gd name="connsiteY5" fmla="*/ 0 h 2252031"/>
              <a:gd name="connsiteX0" fmla="*/ 589680 w 825488"/>
              <a:gd name="connsiteY0" fmla="*/ 2252031 h 2252031"/>
              <a:gd name="connsiteX1" fmla="*/ 820671 w 825488"/>
              <a:gd name="connsiteY1" fmla="*/ 1688772 h 2252031"/>
              <a:gd name="connsiteX2" fmla="*/ 415430 w 825488"/>
              <a:gd name="connsiteY2" fmla="*/ 1282148 h 2252031"/>
              <a:gd name="connsiteX3" fmla="*/ 417066 w 825488"/>
              <a:gd name="connsiteY3" fmla="*/ 1761742 h 2252031"/>
              <a:gd name="connsiteX4" fmla="*/ 824948 w 825488"/>
              <a:gd name="connsiteY4" fmla="*/ 1292087 h 2252031"/>
              <a:gd name="connsiteX5" fmla="*/ 0 w 825488"/>
              <a:gd name="connsiteY5" fmla="*/ 0 h 2252031"/>
              <a:gd name="connsiteX0" fmla="*/ 635400 w 828171"/>
              <a:gd name="connsiteY0" fmla="*/ 2286321 h 2286321"/>
              <a:gd name="connsiteX1" fmla="*/ 820671 w 828171"/>
              <a:gd name="connsiteY1" fmla="*/ 1688772 h 2286321"/>
              <a:gd name="connsiteX2" fmla="*/ 415430 w 828171"/>
              <a:gd name="connsiteY2" fmla="*/ 1282148 h 2286321"/>
              <a:gd name="connsiteX3" fmla="*/ 417066 w 828171"/>
              <a:gd name="connsiteY3" fmla="*/ 1761742 h 2286321"/>
              <a:gd name="connsiteX4" fmla="*/ 824948 w 828171"/>
              <a:gd name="connsiteY4" fmla="*/ 1292087 h 2286321"/>
              <a:gd name="connsiteX5" fmla="*/ 0 w 828171"/>
              <a:gd name="connsiteY5" fmla="*/ 0 h 2286321"/>
              <a:gd name="connsiteX0" fmla="*/ 635400 w 830312"/>
              <a:gd name="connsiteY0" fmla="*/ 2286321 h 2286321"/>
              <a:gd name="connsiteX1" fmla="*/ 820671 w 830312"/>
              <a:gd name="connsiteY1" fmla="*/ 1688772 h 2286321"/>
              <a:gd name="connsiteX2" fmla="*/ 415430 w 830312"/>
              <a:gd name="connsiteY2" fmla="*/ 1282148 h 2286321"/>
              <a:gd name="connsiteX3" fmla="*/ 417066 w 830312"/>
              <a:gd name="connsiteY3" fmla="*/ 1761742 h 2286321"/>
              <a:gd name="connsiteX4" fmla="*/ 824948 w 830312"/>
              <a:gd name="connsiteY4" fmla="*/ 1292087 h 2286321"/>
              <a:gd name="connsiteX5" fmla="*/ 0 w 830312"/>
              <a:gd name="connsiteY5" fmla="*/ 0 h 2286321"/>
              <a:gd name="connsiteX0" fmla="*/ 635400 w 825488"/>
              <a:gd name="connsiteY0" fmla="*/ 2286321 h 2286321"/>
              <a:gd name="connsiteX1" fmla="*/ 797811 w 825488"/>
              <a:gd name="connsiteY1" fmla="*/ 1608762 h 2286321"/>
              <a:gd name="connsiteX2" fmla="*/ 415430 w 825488"/>
              <a:gd name="connsiteY2" fmla="*/ 1282148 h 2286321"/>
              <a:gd name="connsiteX3" fmla="*/ 417066 w 825488"/>
              <a:gd name="connsiteY3" fmla="*/ 1761742 h 2286321"/>
              <a:gd name="connsiteX4" fmla="*/ 824948 w 825488"/>
              <a:gd name="connsiteY4" fmla="*/ 1292087 h 2286321"/>
              <a:gd name="connsiteX5" fmla="*/ 0 w 825488"/>
              <a:gd name="connsiteY5" fmla="*/ 0 h 2286321"/>
              <a:gd name="connsiteX0" fmla="*/ 635400 w 825488"/>
              <a:gd name="connsiteY0" fmla="*/ 2286321 h 2286321"/>
              <a:gd name="connsiteX1" fmla="*/ 797811 w 825488"/>
              <a:gd name="connsiteY1" fmla="*/ 1608762 h 2286321"/>
              <a:gd name="connsiteX2" fmla="*/ 415430 w 825488"/>
              <a:gd name="connsiteY2" fmla="*/ 1282148 h 2286321"/>
              <a:gd name="connsiteX3" fmla="*/ 417066 w 825488"/>
              <a:gd name="connsiteY3" fmla="*/ 1761742 h 2286321"/>
              <a:gd name="connsiteX4" fmla="*/ 824948 w 825488"/>
              <a:gd name="connsiteY4" fmla="*/ 1292087 h 2286321"/>
              <a:gd name="connsiteX5" fmla="*/ 0 w 825488"/>
              <a:gd name="connsiteY5" fmla="*/ 0 h 228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88" h="2286321">
                <a:moveTo>
                  <a:pt x="635400" y="2286321"/>
                </a:moveTo>
                <a:cubicBezTo>
                  <a:pt x="788131" y="1970588"/>
                  <a:pt x="834473" y="1776124"/>
                  <a:pt x="797811" y="1608762"/>
                </a:cubicBezTo>
                <a:cubicBezTo>
                  <a:pt x="761149" y="1441400"/>
                  <a:pt x="604617" y="1176641"/>
                  <a:pt x="415430" y="1282148"/>
                </a:cubicBezTo>
                <a:cubicBezTo>
                  <a:pt x="226243" y="1387655"/>
                  <a:pt x="175193" y="1708000"/>
                  <a:pt x="417066" y="1761742"/>
                </a:cubicBezTo>
                <a:cubicBezTo>
                  <a:pt x="658939" y="1815484"/>
                  <a:pt x="836586" y="1452602"/>
                  <a:pt x="824948" y="1292087"/>
                </a:cubicBezTo>
                <a:cubicBezTo>
                  <a:pt x="813310" y="1131572"/>
                  <a:pt x="898578" y="532510"/>
                  <a:pt x="0" y="0"/>
                </a:cubicBezTo>
              </a:path>
            </a:pathLst>
          </a:custGeom>
          <a:noFill/>
          <a:ln w="28575">
            <a:solidFill>
              <a:srgbClr val="2196F3"/>
            </a:solidFill>
          </a:ln>
        </p:spPr>
        <p:txBody>
          <a:bodyPr rtlCol="0" anchor="ctr"/>
          <a:lstStyle/>
          <a:p>
            <a:pPr algn="ctr"/>
            <a:endParaRPr lang="zh-TW" altLang="en-US"/>
          </a:p>
        </p:txBody>
      </p:sp>
      <p:sp>
        <p:nvSpPr>
          <p:cNvPr id="15" name="矩形 14"/>
          <p:cNvSpPr/>
          <p:nvPr/>
        </p:nvSpPr>
        <p:spPr>
          <a:xfrm>
            <a:off x="766763" y="1324431"/>
            <a:ext cx="8636485" cy="461665"/>
          </a:xfrm>
          <a:prstGeom prst="rect">
            <a:avLst/>
          </a:prstGeom>
        </p:spPr>
        <p:txBody>
          <a:bodyPr wrap="square">
            <a:spAutoFit/>
          </a:bodyPr>
          <a:lstStyle/>
          <a:p>
            <a:pPr defTabSz="1422400">
              <a:spcAft>
                <a:spcPct val="35000"/>
              </a:spcAft>
            </a:pP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二</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國家教育研究院</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走進十二年國教課程綱要平臺</a:t>
            </a:r>
          </a:p>
        </p:txBody>
      </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45</a:t>
            </a:fld>
            <a:endParaRPr lang="zh-TW" altLang="en-US"/>
          </a:p>
        </p:txBody>
      </p:sp>
      <p:sp>
        <p:nvSpPr>
          <p:cNvPr id="28" name="文字方塊 2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4-3-2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grpSp>
        <p:nvGrpSpPr>
          <p:cNvPr id="29" name="群組 28"/>
          <p:cNvGrpSpPr/>
          <p:nvPr/>
        </p:nvGrpSpPr>
        <p:grpSpPr>
          <a:xfrm>
            <a:off x="1259632" y="1916832"/>
            <a:ext cx="6536852" cy="4733392"/>
            <a:chOff x="906220" y="1988840"/>
            <a:chExt cx="6965448" cy="4661384"/>
          </a:xfrm>
        </p:grpSpPr>
        <p:sp>
          <p:nvSpPr>
            <p:cNvPr id="30" name="圓角矩形 29"/>
            <p:cNvSpPr/>
            <p:nvPr/>
          </p:nvSpPr>
          <p:spPr>
            <a:xfrm>
              <a:off x="906220" y="2194194"/>
              <a:ext cx="6965448" cy="4456030"/>
            </a:xfrm>
            <a:prstGeom prst="roundRect">
              <a:avLst>
                <a:gd name="adj" fmla="val 4412"/>
              </a:avLst>
            </a:prstGeom>
            <a:solidFill>
              <a:srgbClr val="2196F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圓角矩形 30"/>
            <p:cNvSpPr/>
            <p:nvPr/>
          </p:nvSpPr>
          <p:spPr>
            <a:xfrm>
              <a:off x="906220" y="1988840"/>
              <a:ext cx="6965448" cy="4368681"/>
            </a:xfrm>
            <a:prstGeom prst="roundRect">
              <a:avLst>
                <a:gd name="adj" fmla="val 4412"/>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34" name="群組 33"/>
          <p:cNvGrpSpPr/>
          <p:nvPr/>
        </p:nvGrpSpPr>
        <p:grpSpPr>
          <a:xfrm>
            <a:off x="8156524" y="5674914"/>
            <a:ext cx="513304" cy="769956"/>
            <a:chOff x="7803112" y="5353999"/>
            <a:chExt cx="720080" cy="1080120"/>
          </a:xfrm>
        </p:grpSpPr>
        <p:sp>
          <p:nvSpPr>
            <p:cNvPr id="35" name="圓角矩形 34"/>
            <p:cNvSpPr/>
            <p:nvPr/>
          </p:nvSpPr>
          <p:spPr>
            <a:xfrm>
              <a:off x="7803112" y="5353999"/>
              <a:ext cx="720080" cy="1080120"/>
            </a:xfrm>
            <a:prstGeom prst="roundRect">
              <a:avLst>
                <a:gd name="adj" fmla="val 34304"/>
              </a:avLst>
            </a:prstGeom>
            <a:solidFill>
              <a:srgbClr val="2196F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cxnSp>
          <p:nvCxnSpPr>
            <p:cNvPr id="36" name="直線接點 35"/>
            <p:cNvCxnSpPr/>
            <p:nvPr/>
          </p:nvCxnSpPr>
          <p:spPr>
            <a:xfrm>
              <a:off x="7803112" y="5714039"/>
              <a:ext cx="720080" cy="0"/>
            </a:xfrm>
            <a:prstGeom prst="line">
              <a:avLst/>
            </a:prstGeom>
            <a:solidFill>
              <a:schemeClr val="bg1"/>
            </a:solidFill>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接點 36"/>
            <p:cNvCxnSpPr>
              <a:endCxn id="35" idx="0"/>
            </p:cNvCxnSpPr>
            <p:nvPr/>
          </p:nvCxnSpPr>
          <p:spPr>
            <a:xfrm flipV="1">
              <a:off x="8163152" y="5353999"/>
              <a:ext cx="0" cy="360040"/>
            </a:xfrm>
            <a:prstGeom prst="line">
              <a:avLst/>
            </a:prstGeom>
            <a:solidFill>
              <a:schemeClr val="bg1"/>
            </a:solidFill>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pic>
        <p:nvPicPr>
          <p:cNvPr id="414723"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3198" y="2131170"/>
            <a:ext cx="5933533" cy="4007489"/>
          </a:xfrm>
          <a:prstGeom prst="roundRect">
            <a:avLst>
              <a:gd name="adj" fmla="val 2598"/>
            </a:avLst>
          </a:prstGeom>
          <a:solidFill>
            <a:srgbClr val="FFFFFF">
              <a:shade val="85000"/>
            </a:srgbClr>
          </a:solidFill>
          <a:ln>
            <a:noFill/>
          </a:ln>
          <a:effectLst/>
        </p:spPr>
      </p:pic>
      <p:sp>
        <p:nvSpPr>
          <p:cNvPr id="16" name="手繪多邊形 15"/>
          <p:cNvSpPr/>
          <p:nvPr/>
        </p:nvSpPr>
        <p:spPr>
          <a:xfrm rot="6509312">
            <a:off x="4388826" y="6433043"/>
            <a:ext cx="261897" cy="129291"/>
          </a:xfrm>
          <a:custGeom>
            <a:avLst/>
            <a:gdLst>
              <a:gd name="connsiteX0" fmla="*/ 521208 w 9272016"/>
              <a:gd name="connsiteY0" fmla="*/ 18288 h 3538728"/>
              <a:gd name="connsiteX1" fmla="*/ 438912 w 9272016"/>
              <a:gd name="connsiteY1" fmla="*/ 73152 h 3538728"/>
              <a:gd name="connsiteX2" fmla="*/ 466344 w 9272016"/>
              <a:gd name="connsiteY2" fmla="*/ 210312 h 3538728"/>
              <a:gd name="connsiteX3" fmla="*/ 356616 w 9272016"/>
              <a:gd name="connsiteY3" fmla="*/ 265176 h 3538728"/>
              <a:gd name="connsiteX4" fmla="*/ 246888 w 9272016"/>
              <a:gd name="connsiteY4" fmla="*/ 411480 h 3538728"/>
              <a:gd name="connsiteX5" fmla="*/ 301752 w 9272016"/>
              <a:gd name="connsiteY5" fmla="*/ 594360 h 3538728"/>
              <a:gd name="connsiteX6" fmla="*/ 265176 w 9272016"/>
              <a:gd name="connsiteY6" fmla="*/ 640080 h 3538728"/>
              <a:gd name="connsiteX7" fmla="*/ 292608 w 9272016"/>
              <a:gd name="connsiteY7" fmla="*/ 850392 h 3538728"/>
              <a:gd name="connsiteX8" fmla="*/ 164592 w 9272016"/>
              <a:gd name="connsiteY8" fmla="*/ 941832 h 3538728"/>
              <a:gd name="connsiteX9" fmla="*/ 164592 w 9272016"/>
              <a:gd name="connsiteY9" fmla="*/ 1078992 h 3538728"/>
              <a:gd name="connsiteX10" fmla="*/ 0 w 9272016"/>
              <a:gd name="connsiteY10" fmla="*/ 1188720 h 3538728"/>
              <a:gd name="connsiteX11" fmla="*/ 82296 w 9272016"/>
              <a:gd name="connsiteY11" fmla="*/ 1399032 h 3538728"/>
              <a:gd name="connsiteX12" fmla="*/ 201168 w 9272016"/>
              <a:gd name="connsiteY12" fmla="*/ 1481328 h 3538728"/>
              <a:gd name="connsiteX13" fmla="*/ 228600 w 9272016"/>
              <a:gd name="connsiteY13" fmla="*/ 1581912 h 3538728"/>
              <a:gd name="connsiteX14" fmla="*/ 338328 w 9272016"/>
              <a:gd name="connsiteY14" fmla="*/ 1591056 h 3538728"/>
              <a:gd name="connsiteX15" fmla="*/ 493776 w 9272016"/>
              <a:gd name="connsiteY15" fmla="*/ 1572768 h 3538728"/>
              <a:gd name="connsiteX16" fmla="*/ 603504 w 9272016"/>
              <a:gd name="connsiteY16" fmla="*/ 1682496 h 3538728"/>
              <a:gd name="connsiteX17" fmla="*/ 603504 w 9272016"/>
              <a:gd name="connsiteY17" fmla="*/ 1773936 h 3538728"/>
              <a:gd name="connsiteX18" fmla="*/ 694944 w 9272016"/>
              <a:gd name="connsiteY18" fmla="*/ 1847088 h 3538728"/>
              <a:gd name="connsiteX19" fmla="*/ 722376 w 9272016"/>
              <a:gd name="connsiteY19" fmla="*/ 1947672 h 3538728"/>
              <a:gd name="connsiteX20" fmla="*/ 932688 w 9272016"/>
              <a:gd name="connsiteY20" fmla="*/ 2148840 h 3538728"/>
              <a:gd name="connsiteX21" fmla="*/ 987552 w 9272016"/>
              <a:gd name="connsiteY21" fmla="*/ 2249424 h 3538728"/>
              <a:gd name="connsiteX22" fmla="*/ 1197864 w 9272016"/>
              <a:gd name="connsiteY22" fmla="*/ 2414016 h 3538728"/>
              <a:gd name="connsiteX23" fmla="*/ 1316736 w 9272016"/>
              <a:gd name="connsiteY23" fmla="*/ 2404872 h 3538728"/>
              <a:gd name="connsiteX24" fmla="*/ 1362456 w 9272016"/>
              <a:gd name="connsiteY24" fmla="*/ 2459736 h 3538728"/>
              <a:gd name="connsiteX25" fmla="*/ 1453896 w 9272016"/>
              <a:gd name="connsiteY25" fmla="*/ 2478024 h 3538728"/>
              <a:gd name="connsiteX26" fmla="*/ 1517904 w 9272016"/>
              <a:gd name="connsiteY26" fmla="*/ 2441448 h 3538728"/>
              <a:gd name="connsiteX27" fmla="*/ 1609344 w 9272016"/>
              <a:gd name="connsiteY27" fmla="*/ 2505456 h 3538728"/>
              <a:gd name="connsiteX28" fmla="*/ 1783080 w 9272016"/>
              <a:gd name="connsiteY28" fmla="*/ 2532888 h 3538728"/>
              <a:gd name="connsiteX29" fmla="*/ 1892808 w 9272016"/>
              <a:gd name="connsiteY29" fmla="*/ 2505456 h 3538728"/>
              <a:gd name="connsiteX30" fmla="*/ 2020824 w 9272016"/>
              <a:gd name="connsiteY30" fmla="*/ 2578608 h 3538728"/>
              <a:gd name="connsiteX31" fmla="*/ 2157984 w 9272016"/>
              <a:gd name="connsiteY31" fmla="*/ 2578608 h 3538728"/>
              <a:gd name="connsiteX32" fmla="*/ 2212848 w 9272016"/>
              <a:gd name="connsiteY32" fmla="*/ 2706624 h 3538728"/>
              <a:gd name="connsiteX33" fmla="*/ 2221992 w 9272016"/>
              <a:gd name="connsiteY33" fmla="*/ 2798064 h 3538728"/>
              <a:gd name="connsiteX34" fmla="*/ 2313432 w 9272016"/>
              <a:gd name="connsiteY34" fmla="*/ 2798064 h 3538728"/>
              <a:gd name="connsiteX35" fmla="*/ 2414016 w 9272016"/>
              <a:gd name="connsiteY35" fmla="*/ 2816352 h 3538728"/>
              <a:gd name="connsiteX36" fmla="*/ 2724912 w 9272016"/>
              <a:gd name="connsiteY36" fmla="*/ 2880360 h 3538728"/>
              <a:gd name="connsiteX37" fmla="*/ 2843784 w 9272016"/>
              <a:gd name="connsiteY37" fmla="*/ 2926080 h 3538728"/>
              <a:gd name="connsiteX38" fmla="*/ 3108960 w 9272016"/>
              <a:gd name="connsiteY38" fmla="*/ 3017520 h 3538728"/>
              <a:gd name="connsiteX39" fmla="*/ 3236976 w 9272016"/>
              <a:gd name="connsiteY39" fmla="*/ 3008376 h 3538728"/>
              <a:gd name="connsiteX40" fmla="*/ 3419856 w 9272016"/>
              <a:gd name="connsiteY40" fmla="*/ 3099816 h 3538728"/>
              <a:gd name="connsiteX41" fmla="*/ 3630168 w 9272016"/>
              <a:gd name="connsiteY41" fmla="*/ 3063240 h 3538728"/>
              <a:gd name="connsiteX42" fmla="*/ 3776472 w 9272016"/>
              <a:gd name="connsiteY42" fmla="*/ 3227832 h 3538728"/>
              <a:gd name="connsiteX43" fmla="*/ 3959352 w 9272016"/>
              <a:gd name="connsiteY43" fmla="*/ 3236976 h 3538728"/>
              <a:gd name="connsiteX44" fmla="*/ 4178808 w 9272016"/>
              <a:gd name="connsiteY44" fmla="*/ 3337560 h 3538728"/>
              <a:gd name="connsiteX45" fmla="*/ 4288536 w 9272016"/>
              <a:gd name="connsiteY45" fmla="*/ 3273552 h 3538728"/>
              <a:gd name="connsiteX46" fmla="*/ 4407408 w 9272016"/>
              <a:gd name="connsiteY46" fmla="*/ 3364992 h 3538728"/>
              <a:gd name="connsiteX47" fmla="*/ 4599432 w 9272016"/>
              <a:gd name="connsiteY47" fmla="*/ 3346704 h 3538728"/>
              <a:gd name="connsiteX48" fmla="*/ 4718304 w 9272016"/>
              <a:gd name="connsiteY48" fmla="*/ 3447288 h 3538728"/>
              <a:gd name="connsiteX49" fmla="*/ 4882896 w 9272016"/>
              <a:gd name="connsiteY49" fmla="*/ 3429000 h 3538728"/>
              <a:gd name="connsiteX50" fmla="*/ 5257800 w 9272016"/>
              <a:gd name="connsiteY50" fmla="*/ 3538728 h 3538728"/>
              <a:gd name="connsiteX51" fmla="*/ 5568696 w 9272016"/>
              <a:gd name="connsiteY51" fmla="*/ 3529584 h 3538728"/>
              <a:gd name="connsiteX52" fmla="*/ 5687568 w 9272016"/>
              <a:gd name="connsiteY52" fmla="*/ 3429000 h 3538728"/>
              <a:gd name="connsiteX53" fmla="*/ 6025896 w 9272016"/>
              <a:gd name="connsiteY53" fmla="*/ 3337560 h 3538728"/>
              <a:gd name="connsiteX54" fmla="*/ 6080760 w 9272016"/>
              <a:gd name="connsiteY54" fmla="*/ 3364992 h 3538728"/>
              <a:gd name="connsiteX55" fmla="*/ 6217920 w 9272016"/>
              <a:gd name="connsiteY55" fmla="*/ 3255264 h 3538728"/>
              <a:gd name="connsiteX56" fmla="*/ 6373368 w 9272016"/>
              <a:gd name="connsiteY56" fmla="*/ 3346704 h 3538728"/>
              <a:gd name="connsiteX57" fmla="*/ 6519672 w 9272016"/>
              <a:gd name="connsiteY57" fmla="*/ 3310128 h 3538728"/>
              <a:gd name="connsiteX58" fmla="*/ 6702552 w 9272016"/>
              <a:gd name="connsiteY58" fmla="*/ 3310128 h 3538728"/>
              <a:gd name="connsiteX59" fmla="*/ 6775704 w 9272016"/>
              <a:gd name="connsiteY59" fmla="*/ 3154680 h 3538728"/>
              <a:gd name="connsiteX60" fmla="*/ 6885432 w 9272016"/>
              <a:gd name="connsiteY60" fmla="*/ 3127248 h 3538728"/>
              <a:gd name="connsiteX61" fmla="*/ 6830568 w 9272016"/>
              <a:gd name="connsiteY61" fmla="*/ 3044952 h 3538728"/>
              <a:gd name="connsiteX62" fmla="*/ 7068312 w 9272016"/>
              <a:gd name="connsiteY62" fmla="*/ 2980944 h 3538728"/>
              <a:gd name="connsiteX63" fmla="*/ 7223760 w 9272016"/>
              <a:gd name="connsiteY63" fmla="*/ 2834640 h 3538728"/>
              <a:gd name="connsiteX64" fmla="*/ 7296912 w 9272016"/>
              <a:gd name="connsiteY64" fmla="*/ 2724912 h 3538728"/>
              <a:gd name="connsiteX65" fmla="*/ 7397496 w 9272016"/>
              <a:gd name="connsiteY65" fmla="*/ 2724912 h 3538728"/>
              <a:gd name="connsiteX66" fmla="*/ 7552944 w 9272016"/>
              <a:gd name="connsiteY66" fmla="*/ 2587752 h 3538728"/>
              <a:gd name="connsiteX67" fmla="*/ 7827264 w 9272016"/>
              <a:gd name="connsiteY67" fmla="*/ 2514600 h 3538728"/>
              <a:gd name="connsiteX68" fmla="*/ 7900416 w 9272016"/>
              <a:gd name="connsiteY68" fmla="*/ 2313432 h 3538728"/>
              <a:gd name="connsiteX69" fmla="*/ 8046720 w 9272016"/>
              <a:gd name="connsiteY69" fmla="*/ 2148840 h 3538728"/>
              <a:gd name="connsiteX70" fmla="*/ 8147304 w 9272016"/>
              <a:gd name="connsiteY70" fmla="*/ 1828800 h 3538728"/>
              <a:gd name="connsiteX71" fmla="*/ 8202168 w 9272016"/>
              <a:gd name="connsiteY71" fmla="*/ 1682496 h 3538728"/>
              <a:gd name="connsiteX72" fmla="*/ 8247888 w 9272016"/>
              <a:gd name="connsiteY72" fmla="*/ 1453896 h 3538728"/>
              <a:gd name="connsiteX73" fmla="*/ 8311896 w 9272016"/>
              <a:gd name="connsiteY73" fmla="*/ 1325880 h 3538728"/>
              <a:gd name="connsiteX74" fmla="*/ 8494776 w 9272016"/>
              <a:gd name="connsiteY74" fmla="*/ 1243584 h 3538728"/>
              <a:gd name="connsiteX75" fmla="*/ 8650224 w 9272016"/>
              <a:gd name="connsiteY75" fmla="*/ 1088136 h 3538728"/>
              <a:gd name="connsiteX76" fmla="*/ 8778240 w 9272016"/>
              <a:gd name="connsiteY76" fmla="*/ 1069848 h 3538728"/>
              <a:gd name="connsiteX77" fmla="*/ 8951976 w 9272016"/>
              <a:gd name="connsiteY77" fmla="*/ 1014984 h 3538728"/>
              <a:gd name="connsiteX78" fmla="*/ 9180576 w 9272016"/>
              <a:gd name="connsiteY78" fmla="*/ 868680 h 3538728"/>
              <a:gd name="connsiteX79" fmla="*/ 9235440 w 9272016"/>
              <a:gd name="connsiteY79" fmla="*/ 813816 h 3538728"/>
              <a:gd name="connsiteX80" fmla="*/ 9198864 w 9272016"/>
              <a:gd name="connsiteY80" fmla="*/ 740664 h 3538728"/>
              <a:gd name="connsiteX81" fmla="*/ 9198864 w 9272016"/>
              <a:gd name="connsiteY81" fmla="*/ 630936 h 3538728"/>
              <a:gd name="connsiteX82" fmla="*/ 9226296 w 9272016"/>
              <a:gd name="connsiteY82" fmla="*/ 566928 h 3538728"/>
              <a:gd name="connsiteX83" fmla="*/ 9272016 w 9272016"/>
              <a:gd name="connsiteY83" fmla="*/ 448056 h 3538728"/>
              <a:gd name="connsiteX84" fmla="*/ 9262872 w 9272016"/>
              <a:gd name="connsiteY84" fmla="*/ 411480 h 3538728"/>
              <a:gd name="connsiteX85" fmla="*/ 9171432 w 9272016"/>
              <a:gd name="connsiteY85" fmla="*/ 411480 h 3538728"/>
              <a:gd name="connsiteX86" fmla="*/ 9134856 w 9272016"/>
              <a:gd name="connsiteY86" fmla="*/ 502920 h 3538728"/>
              <a:gd name="connsiteX87" fmla="*/ 9079992 w 9272016"/>
              <a:gd name="connsiteY87" fmla="*/ 548640 h 3538728"/>
              <a:gd name="connsiteX88" fmla="*/ 8961120 w 9272016"/>
              <a:gd name="connsiteY88" fmla="*/ 557784 h 3538728"/>
              <a:gd name="connsiteX89" fmla="*/ 8924544 w 9272016"/>
              <a:gd name="connsiteY89" fmla="*/ 502920 h 3538728"/>
              <a:gd name="connsiteX90" fmla="*/ 8842248 w 9272016"/>
              <a:gd name="connsiteY90" fmla="*/ 457200 h 3538728"/>
              <a:gd name="connsiteX91" fmla="*/ 8705088 w 9272016"/>
              <a:gd name="connsiteY91" fmla="*/ 521208 h 3538728"/>
              <a:gd name="connsiteX92" fmla="*/ 8567928 w 9272016"/>
              <a:gd name="connsiteY92" fmla="*/ 603504 h 3538728"/>
              <a:gd name="connsiteX93" fmla="*/ 8366760 w 9272016"/>
              <a:gd name="connsiteY93" fmla="*/ 667512 h 3538728"/>
              <a:gd name="connsiteX94" fmla="*/ 8147304 w 9272016"/>
              <a:gd name="connsiteY94" fmla="*/ 658368 h 3538728"/>
              <a:gd name="connsiteX95" fmla="*/ 7982712 w 9272016"/>
              <a:gd name="connsiteY95" fmla="*/ 722376 h 3538728"/>
              <a:gd name="connsiteX96" fmla="*/ 7827264 w 9272016"/>
              <a:gd name="connsiteY96" fmla="*/ 694944 h 3538728"/>
              <a:gd name="connsiteX97" fmla="*/ 7754112 w 9272016"/>
              <a:gd name="connsiteY97" fmla="*/ 630936 h 3538728"/>
              <a:gd name="connsiteX98" fmla="*/ 7534656 w 9272016"/>
              <a:gd name="connsiteY98" fmla="*/ 704088 h 3538728"/>
              <a:gd name="connsiteX99" fmla="*/ 7187184 w 9272016"/>
              <a:gd name="connsiteY99" fmla="*/ 658368 h 3538728"/>
              <a:gd name="connsiteX100" fmla="*/ 7077456 w 9272016"/>
              <a:gd name="connsiteY100" fmla="*/ 566928 h 3538728"/>
              <a:gd name="connsiteX101" fmla="*/ 6793992 w 9272016"/>
              <a:gd name="connsiteY101" fmla="*/ 420624 h 3538728"/>
              <a:gd name="connsiteX102" fmla="*/ 6693408 w 9272016"/>
              <a:gd name="connsiteY102" fmla="*/ 475488 h 3538728"/>
              <a:gd name="connsiteX103" fmla="*/ 6574536 w 9272016"/>
              <a:gd name="connsiteY103" fmla="*/ 420624 h 3538728"/>
              <a:gd name="connsiteX104" fmla="*/ 6556248 w 9272016"/>
              <a:gd name="connsiteY104" fmla="*/ 329184 h 3538728"/>
              <a:gd name="connsiteX105" fmla="*/ 6336792 w 9272016"/>
              <a:gd name="connsiteY105" fmla="*/ 329184 h 3538728"/>
              <a:gd name="connsiteX106" fmla="*/ 6254496 w 9272016"/>
              <a:gd name="connsiteY106" fmla="*/ 356616 h 3538728"/>
              <a:gd name="connsiteX107" fmla="*/ 6117336 w 9272016"/>
              <a:gd name="connsiteY107" fmla="*/ 237744 h 3538728"/>
              <a:gd name="connsiteX108" fmla="*/ 5934456 w 9272016"/>
              <a:gd name="connsiteY108" fmla="*/ 219456 h 3538728"/>
              <a:gd name="connsiteX109" fmla="*/ 5788152 w 9272016"/>
              <a:gd name="connsiteY109" fmla="*/ 173736 h 3538728"/>
              <a:gd name="connsiteX110" fmla="*/ 5431536 w 9272016"/>
              <a:gd name="connsiteY110" fmla="*/ 246888 h 3538728"/>
              <a:gd name="connsiteX111" fmla="*/ 5184648 w 9272016"/>
              <a:gd name="connsiteY111" fmla="*/ 155448 h 3538728"/>
              <a:gd name="connsiteX112" fmla="*/ 5056632 w 9272016"/>
              <a:gd name="connsiteY112" fmla="*/ 173736 h 3538728"/>
              <a:gd name="connsiteX113" fmla="*/ 4892040 w 9272016"/>
              <a:gd name="connsiteY113" fmla="*/ 237744 h 3538728"/>
              <a:gd name="connsiteX114" fmla="*/ 4736592 w 9272016"/>
              <a:gd name="connsiteY114" fmla="*/ 173736 h 3538728"/>
              <a:gd name="connsiteX115" fmla="*/ 4663440 w 9272016"/>
              <a:gd name="connsiteY115" fmla="*/ 173736 h 3538728"/>
              <a:gd name="connsiteX116" fmla="*/ 4572000 w 9272016"/>
              <a:gd name="connsiteY116" fmla="*/ 237744 h 3538728"/>
              <a:gd name="connsiteX117" fmla="*/ 4398264 w 9272016"/>
              <a:gd name="connsiteY117" fmla="*/ 219456 h 3538728"/>
              <a:gd name="connsiteX118" fmla="*/ 4215384 w 9272016"/>
              <a:gd name="connsiteY118" fmla="*/ 173736 h 3538728"/>
              <a:gd name="connsiteX119" fmla="*/ 4014216 w 9272016"/>
              <a:gd name="connsiteY119" fmla="*/ 210312 h 3538728"/>
              <a:gd name="connsiteX120" fmla="*/ 3831336 w 9272016"/>
              <a:gd name="connsiteY120" fmla="*/ 256032 h 3538728"/>
              <a:gd name="connsiteX121" fmla="*/ 3685032 w 9272016"/>
              <a:gd name="connsiteY121" fmla="*/ 201168 h 3538728"/>
              <a:gd name="connsiteX122" fmla="*/ 3621024 w 9272016"/>
              <a:gd name="connsiteY122" fmla="*/ 182880 h 3538728"/>
              <a:gd name="connsiteX123" fmla="*/ 3520440 w 9272016"/>
              <a:gd name="connsiteY123" fmla="*/ 283464 h 3538728"/>
              <a:gd name="connsiteX124" fmla="*/ 3419856 w 9272016"/>
              <a:gd name="connsiteY124" fmla="*/ 219456 h 3538728"/>
              <a:gd name="connsiteX125" fmla="*/ 3328416 w 9272016"/>
              <a:gd name="connsiteY125" fmla="*/ 210312 h 3538728"/>
              <a:gd name="connsiteX126" fmla="*/ 3236976 w 9272016"/>
              <a:gd name="connsiteY126" fmla="*/ 274320 h 3538728"/>
              <a:gd name="connsiteX127" fmla="*/ 3090672 w 9272016"/>
              <a:gd name="connsiteY127" fmla="*/ 301752 h 3538728"/>
              <a:gd name="connsiteX128" fmla="*/ 3017520 w 9272016"/>
              <a:gd name="connsiteY128" fmla="*/ 228600 h 3538728"/>
              <a:gd name="connsiteX129" fmla="*/ 2907792 w 9272016"/>
              <a:gd name="connsiteY129" fmla="*/ 283464 h 3538728"/>
              <a:gd name="connsiteX130" fmla="*/ 2651760 w 9272016"/>
              <a:gd name="connsiteY130" fmla="*/ 128016 h 3538728"/>
              <a:gd name="connsiteX131" fmla="*/ 2542032 w 9272016"/>
              <a:gd name="connsiteY131" fmla="*/ 155448 h 3538728"/>
              <a:gd name="connsiteX132" fmla="*/ 2304288 w 9272016"/>
              <a:gd name="connsiteY132" fmla="*/ 164592 h 3538728"/>
              <a:gd name="connsiteX133" fmla="*/ 2139696 w 9272016"/>
              <a:gd name="connsiteY133" fmla="*/ 128016 h 3538728"/>
              <a:gd name="connsiteX134" fmla="*/ 1993392 w 9272016"/>
              <a:gd name="connsiteY134" fmla="*/ 18288 h 3538728"/>
              <a:gd name="connsiteX135" fmla="*/ 1874520 w 9272016"/>
              <a:gd name="connsiteY135" fmla="*/ 100584 h 3538728"/>
              <a:gd name="connsiteX136" fmla="*/ 1847088 w 9272016"/>
              <a:gd name="connsiteY136" fmla="*/ 18288 h 3538728"/>
              <a:gd name="connsiteX137" fmla="*/ 1810512 w 9272016"/>
              <a:gd name="connsiteY137" fmla="*/ 0 h 3538728"/>
              <a:gd name="connsiteX138" fmla="*/ 1645920 w 9272016"/>
              <a:gd name="connsiteY138" fmla="*/ 45720 h 3538728"/>
              <a:gd name="connsiteX139" fmla="*/ 1581912 w 9272016"/>
              <a:gd name="connsiteY139" fmla="*/ 164592 h 3538728"/>
              <a:gd name="connsiteX140" fmla="*/ 1508760 w 9272016"/>
              <a:gd name="connsiteY140" fmla="*/ 228600 h 3538728"/>
              <a:gd name="connsiteX141" fmla="*/ 1298448 w 9272016"/>
              <a:gd name="connsiteY141" fmla="*/ 192024 h 3538728"/>
              <a:gd name="connsiteX142" fmla="*/ 1188720 w 9272016"/>
              <a:gd name="connsiteY142" fmla="*/ 301752 h 3538728"/>
              <a:gd name="connsiteX143" fmla="*/ 1024128 w 9272016"/>
              <a:gd name="connsiteY143" fmla="*/ 356616 h 3538728"/>
              <a:gd name="connsiteX144" fmla="*/ 868680 w 9272016"/>
              <a:gd name="connsiteY144" fmla="*/ 310896 h 3538728"/>
              <a:gd name="connsiteX145" fmla="*/ 621792 w 9272016"/>
              <a:gd name="connsiteY145" fmla="*/ 146304 h 3538728"/>
              <a:gd name="connsiteX146" fmla="*/ 521208 w 9272016"/>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98864 w 9300678"/>
              <a:gd name="connsiteY80" fmla="*/ 740664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236920 w 9300678"/>
              <a:gd name="connsiteY80" fmla="*/ 718917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300678" h="3538728">
                <a:moveTo>
                  <a:pt x="521208" y="18288"/>
                </a:moveTo>
                <a:lnTo>
                  <a:pt x="438912" y="73152"/>
                </a:lnTo>
                <a:lnTo>
                  <a:pt x="466344" y="210312"/>
                </a:lnTo>
                <a:lnTo>
                  <a:pt x="356616" y="265176"/>
                </a:lnTo>
                <a:lnTo>
                  <a:pt x="246888" y="411480"/>
                </a:lnTo>
                <a:lnTo>
                  <a:pt x="301752" y="594360"/>
                </a:lnTo>
                <a:lnTo>
                  <a:pt x="265176" y="640080"/>
                </a:lnTo>
                <a:lnTo>
                  <a:pt x="292608" y="850392"/>
                </a:lnTo>
                <a:lnTo>
                  <a:pt x="164592" y="941832"/>
                </a:lnTo>
                <a:lnTo>
                  <a:pt x="164592" y="1078992"/>
                </a:lnTo>
                <a:lnTo>
                  <a:pt x="0" y="1188720"/>
                </a:lnTo>
                <a:lnTo>
                  <a:pt x="82296" y="1399032"/>
                </a:lnTo>
                <a:lnTo>
                  <a:pt x="201168" y="1481328"/>
                </a:lnTo>
                <a:lnTo>
                  <a:pt x="228600" y="1581912"/>
                </a:lnTo>
                <a:lnTo>
                  <a:pt x="338328" y="1591056"/>
                </a:lnTo>
                <a:lnTo>
                  <a:pt x="493776" y="1572768"/>
                </a:lnTo>
                <a:lnTo>
                  <a:pt x="603504" y="1682496"/>
                </a:lnTo>
                <a:lnTo>
                  <a:pt x="603504" y="1773936"/>
                </a:lnTo>
                <a:lnTo>
                  <a:pt x="694944" y="1847088"/>
                </a:lnTo>
                <a:lnTo>
                  <a:pt x="722376" y="1947672"/>
                </a:lnTo>
                <a:lnTo>
                  <a:pt x="932688" y="2148840"/>
                </a:lnTo>
                <a:lnTo>
                  <a:pt x="987552" y="2249424"/>
                </a:lnTo>
                <a:lnTo>
                  <a:pt x="1197864" y="2414016"/>
                </a:lnTo>
                <a:lnTo>
                  <a:pt x="1316736" y="2404872"/>
                </a:lnTo>
                <a:lnTo>
                  <a:pt x="1362456" y="2459736"/>
                </a:lnTo>
                <a:lnTo>
                  <a:pt x="1453896" y="2478024"/>
                </a:lnTo>
                <a:lnTo>
                  <a:pt x="1517904" y="2441448"/>
                </a:lnTo>
                <a:lnTo>
                  <a:pt x="1609344" y="2505456"/>
                </a:lnTo>
                <a:lnTo>
                  <a:pt x="1783080" y="2532888"/>
                </a:lnTo>
                <a:lnTo>
                  <a:pt x="1892808" y="2505456"/>
                </a:lnTo>
                <a:lnTo>
                  <a:pt x="2020824" y="2578608"/>
                </a:lnTo>
                <a:lnTo>
                  <a:pt x="2157984" y="2578608"/>
                </a:lnTo>
                <a:lnTo>
                  <a:pt x="2212848" y="2706624"/>
                </a:lnTo>
                <a:lnTo>
                  <a:pt x="2221992" y="2798064"/>
                </a:lnTo>
                <a:lnTo>
                  <a:pt x="2313432" y="2798064"/>
                </a:lnTo>
                <a:lnTo>
                  <a:pt x="2414016" y="2816352"/>
                </a:lnTo>
                <a:lnTo>
                  <a:pt x="2724912" y="2880360"/>
                </a:lnTo>
                <a:lnTo>
                  <a:pt x="2843784" y="2926080"/>
                </a:lnTo>
                <a:lnTo>
                  <a:pt x="3108960" y="3017520"/>
                </a:lnTo>
                <a:lnTo>
                  <a:pt x="3236976" y="3008376"/>
                </a:lnTo>
                <a:lnTo>
                  <a:pt x="3419856" y="3099816"/>
                </a:lnTo>
                <a:lnTo>
                  <a:pt x="3630168" y="3063240"/>
                </a:lnTo>
                <a:lnTo>
                  <a:pt x="3776472" y="3227832"/>
                </a:lnTo>
                <a:lnTo>
                  <a:pt x="3959352" y="3236976"/>
                </a:lnTo>
                <a:lnTo>
                  <a:pt x="4178808" y="3337560"/>
                </a:lnTo>
                <a:lnTo>
                  <a:pt x="4288536" y="3273552"/>
                </a:lnTo>
                <a:lnTo>
                  <a:pt x="4407408" y="3364992"/>
                </a:lnTo>
                <a:lnTo>
                  <a:pt x="4599432" y="3346704"/>
                </a:lnTo>
                <a:lnTo>
                  <a:pt x="4718304" y="3447288"/>
                </a:lnTo>
                <a:lnTo>
                  <a:pt x="4882896" y="3429000"/>
                </a:lnTo>
                <a:lnTo>
                  <a:pt x="5257800" y="3538728"/>
                </a:lnTo>
                <a:lnTo>
                  <a:pt x="5568696" y="3529584"/>
                </a:lnTo>
                <a:lnTo>
                  <a:pt x="5687568" y="3429000"/>
                </a:lnTo>
                <a:lnTo>
                  <a:pt x="6025896" y="3337560"/>
                </a:lnTo>
                <a:lnTo>
                  <a:pt x="6080760" y="3364992"/>
                </a:lnTo>
                <a:lnTo>
                  <a:pt x="6217920" y="3255264"/>
                </a:lnTo>
                <a:lnTo>
                  <a:pt x="6373368" y="3346704"/>
                </a:lnTo>
                <a:lnTo>
                  <a:pt x="6519672" y="3310128"/>
                </a:lnTo>
                <a:lnTo>
                  <a:pt x="6702552" y="3310128"/>
                </a:lnTo>
                <a:lnTo>
                  <a:pt x="6775704" y="3154680"/>
                </a:lnTo>
                <a:lnTo>
                  <a:pt x="6885432" y="3127248"/>
                </a:lnTo>
                <a:lnTo>
                  <a:pt x="6830568" y="3044952"/>
                </a:lnTo>
                <a:lnTo>
                  <a:pt x="7068312" y="2980944"/>
                </a:lnTo>
                <a:lnTo>
                  <a:pt x="7223760" y="2834640"/>
                </a:lnTo>
                <a:lnTo>
                  <a:pt x="7296912" y="2724912"/>
                </a:lnTo>
                <a:lnTo>
                  <a:pt x="7397496" y="2724912"/>
                </a:lnTo>
                <a:lnTo>
                  <a:pt x="7552944" y="2587752"/>
                </a:lnTo>
                <a:lnTo>
                  <a:pt x="7827264" y="2514600"/>
                </a:lnTo>
                <a:lnTo>
                  <a:pt x="7900416" y="2313432"/>
                </a:lnTo>
                <a:lnTo>
                  <a:pt x="8046720" y="2148840"/>
                </a:lnTo>
                <a:lnTo>
                  <a:pt x="8147304" y="1828800"/>
                </a:lnTo>
                <a:lnTo>
                  <a:pt x="8202168" y="1682496"/>
                </a:lnTo>
                <a:lnTo>
                  <a:pt x="8247888" y="1453896"/>
                </a:lnTo>
                <a:lnTo>
                  <a:pt x="8311896" y="1325880"/>
                </a:lnTo>
                <a:lnTo>
                  <a:pt x="8494776" y="1243584"/>
                </a:lnTo>
                <a:lnTo>
                  <a:pt x="8650224" y="1088136"/>
                </a:lnTo>
                <a:lnTo>
                  <a:pt x="8778240" y="1069848"/>
                </a:lnTo>
                <a:lnTo>
                  <a:pt x="8951976" y="1014984"/>
                </a:lnTo>
                <a:lnTo>
                  <a:pt x="9180576" y="868680"/>
                </a:lnTo>
                <a:lnTo>
                  <a:pt x="9300678" y="813816"/>
                </a:lnTo>
                <a:cubicBezTo>
                  <a:pt x="9255867" y="793056"/>
                  <a:pt x="9287166" y="734241"/>
                  <a:pt x="9166245" y="751536"/>
                </a:cubicBezTo>
                <a:lnTo>
                  <a:pt x="9198864" y="630936"/>
                </a:lnTo>
                <a:lnTo>
                  <a:pt x="9226296" y="566928"/>
                </a:lnTo>
                <a:lnTo>
                  <a:pt x="9272016" y="448056"/>
                </a:lnTo>
                <a:lnTo>
                  <a:pt x="9262872" y="411480"/>
                </a:lnTo>
                <a:lnTo>
                  <a:pt x="9171432" y="411480"/>
                </a:lnTo>
                <a:lnTo>
                  <a:pt x="9134856" y="502920"/>
                </a:lnTo>
                <a:lnTo>
                  <a:pt x="9079992" y="548640"/>
                </a:lnTo>
                <a:lnTo>
                  <a:pt x="8961120" y="557784"/>
                </a:lnTo>
                <a:lnTo>
                  <a:pt x="8924544" y="502920"/>
                </a:lnTo>
                <a:lnTo>
                  <a:pt x="8842248" y="457200"/>
                </a:lnTo>
                <a:lnTo>
                  <a:pt x="8705088" y="521208"/>
                </a:lnTo>
                <a:lnTo>
                  <a:pt x="8567928" y="603504"/>
                </a:lnTo>
                <a:lnTo>
                  <a:pt x="8366760" y="667512"/>
                </a:lnTo>
                <a:lnTo>
                  <a:pt x="8147304" y="658368"/>
                </a:lnTo>
                <a:lnTo>
                  <a:pt x="7982712" y="722376"/>
                </a:lnTo>
                <a:lnTo>
                  <a:pt x="7827264" y="694944"/>
                </a:lnTo>
                <a:lnTo>
                  <a:pt x="7754112" y="630936"/>
                </a:lnTo>
                <a:lnTo>
                  <a:pt x="7534656" y="704088"/>
                </a:lnTo>
                <a:lnTo>
                  <a:pt x="7187184" y="658368"/>
                </a:lnTo>
                <a:lnTo>
                  <a:pt x="7077456" y="566928"/>
                </a:lnTo>
                <a:lnTo>
                  <a:pt x="6793992" y="420624"/>
                </a:lnTo>
                <a:lnTo>
                  <a:pt x="6693408" y="475488"/>
                </a:lnTo>
                <a:lnTo>
                  <a:pt x="6574536" y="420624"/>
                </a:lnTo>
                <a:lnTo>
                  <a:pt x="6556248" y="329184"/>
                </a:lnTo>
                <a:lnTo>
                  <a:pt x="6336792" y="329184"/>
                </a:lnTo>
                <a:lnTo>
                  <a:pt x="6254496" y="356616"/>
                </a:lnTo>
                <a:lnTo>
                  <a:pt x="6117336" y="237744"/>
                </a:lnTo>
                <a:lnTo>
                  <a:pt x="5934456" y="219456"/>
                </a:lnTo>
                <a:lnTo>
                  <a:pt x="5788152" y="173736"/>
                </a:lnTo>
                <a:lnTo>
                  <a:pt x="5431536" y="246888"/>
                </a:lnTo>
                <a:lnTo>
                  <a:pt x="5184648" y="155448"/>
                </a:lnTo>
                <a:lnTo>
                  <a:pt x="5056632" y="173736"/>
                </a:lnTo>
                <a:lnTo>
                  <a:pt x="4892040" y="237744"/>
                </a:lnTo>
                <a:lnTo>
                  <a:pt x="4736592" y="173736"/>
                </a:lnTo>
                <a:lnTo>
                  <a:pt x="4663440" y="173736"/>
                </a:lnTo>
                <a:lnTo>
                  <a:pt x="4572000" y="237744"/>
                </a:lnTo>
                <a:lnTo>
                  <a:pt x="4398264" y="219456"/>
                </a:lnTo>
                <a:lnTo>
                  <a:pt x="4215384" y="173736"/>
                </a:lnTo>
                <a:lnTo>
                  <a:pt x="4014216" y="210312"/>
                </a:lnTo>
                <a:lnTo>
                  <a:pt x="3831336" y="256032"/>
                </a:lnTo>
                <a:lnTo>
                  <a:pt x="3685032" y="201168"/>
                </a:lnTo>
                <a:lnTo>
                  <a:pt x="3621024" y="182880"/>
                </a:lnTo>
                <a:lnTo>
                  <a:pt x="3520440" y="283464"/>
                </a:lnTo>
                <a:lnTo>
                  <a:pt x="3419856" y="219456"/>
                </a:lnTo>
                <a:lnTo>
                  <a:pt x="3328416" y="210312"/>
                </a:lnTo>
                <a:lnTo>
                  <a:pt x="3236976" y="274320"/>
                </a:lnTo>
                <a:lnTo>
                  <a:pt x="3090672" y="301752"/>
                </a:lnTo>
                <a:lnTo>
                  <a:pt x="3017520" y="228600"/>
                </a:lnTo>
                <a:lnTo>
                  <a:pt x="2907792" y="283464"/>
                </a:lnTo>
                <a:lnTo>
                  <a:pt x="2651760" y="128016"/>
                </a:lnTo>
                <a:lnTo>
                  <a:pt x="2542032" y="155448"/>
                </a:lnTo>
                <a:lnTo>
                  <a:pt x="2304288" y="164592"/>
                </a:lnTo>
                <a:lnTo>
                  <a:pt x="2139696" y="128016"/>
                </a:lnTo>
                <a:lnTo>
                  <a:pt x="1993392" y="18288"/>
                </a:lnTo>
                <a:lnTo>
                  <a:pt x="1874520" y="100584"/>
                </a:lnTo>
                <a:lnTo>
                  <a:pt x="1847088" y="18288"/>
                </a:lnTo>
                <a:lnTo>
                  <a:pt x="1810512" y="0"/>
                </a:lnTo>
                <a:lnTo>
                  <a:pt x="1645920" y="45720"/>
                </a:lnTo>
                <a:lnTo>
                  <a:pt x="1581912" y="164592"/>
                </a:lnTo>
                <a:lnTo>
                  <a:pt x="1508760" y="228600"/>
                </a:lnTo>
                <a:lnTo>
                  <a:pt x="1298448" y="192024"/>
                </a:lnTo>
                <a:lnTo>
                  <a:pt x="1188720" y="301752"/>
                </a:lnTo>
                <a:lnTo>
                  <a:pt x="1024128" y="356616"/>
                </a:lnTo>
                <a:lnTo>
                  <a:pt x="868680" y="310896"/>
                </a:lnTo>
                <a:lnTo>
                  <a:pt x="621792" y="146304"/>
                </a:lnTo>
                <a:lnTo>
                  <a:pt x="521208" y="18288"/>
                </a:lnTo>
                <a:close/>
              </a:path>
            </a:pathLst>
          </a:custGeom>
          <a:solidFill>
            <a:srgbClr val="BFD1E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標題 2"/>
          <p:cNvSpPr txBox="1">
            <a:spLocks/>
          </p:cNvSpPr>
          <p:nvPr/>
        </p:nvSpPr>
        <p:spPr bwMode="auto">
          <a:xfrm>
            <a:off x="284382" y="438860"/>
            <a:ext cx="8676456" cy="952831"/>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2900" b="1" dirty="0">
                <a:solidFill>
                  <a:schemeClr val="bg1"/>
                </a:solidFill>
                <a:cs typeface="Times New Roman" pitchFamily="18" charset="0"/>
              </a:rPr>
              <a:t>三、</a:t>
            </a:r>
            <a:r>
              <a:rPr lang="zh-TW" altLang="zh-TW" sz="2900" b="1" dirty="0">
                <a:solidFill>
                  <a:schemeClr val="bg1"/>
                </a:solidFill>
              </a:rPr>
              <a:t>地方政府推動新課綱的法規轉化與支持配套措施</a:t>
            </a:r>
            <a:endParaRPr kumimoji="0" lang="zh-TW" altLang="en-US" sz="2900" b="1" dirty="0">
              <a:solidFill>
                <a:schemeClr val="bg1"/>
              </a:solidFill>
              <a:cs typeface="Times New Roman" pitchFamily="18" charset="0"/>
            </a:endParaRPr>
          </a:p>
          <a:p>
            <a:pPr algn="l" eaLnBrk="1" hangingPunct="1"/>
            <a:endParaRPr kumimoji="0" lang="zh-TW" altLang="en-US" sz="2900" b="1" dirty="0">
              <a:solidFill>
                <a:schemeClr val="bg1"/>
              </a:solidFill>
              <a:cs typeface="Times New Roman" pitchFamily="18" charset="0"/>
            </a:endParaRPr>
          </a:p>
        </p:txBody>
      </p:sp>
    </p:spTree>
    <p:extLst>
      <p:ext uri="{BB962C8B-B14F-4D97-AF65-F5344CB8AC3E}">
        <p14:creationId xmlns:p14="http://schemas.microsoft.com/office/powerpoint/2010/main" val="296408447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14723"/>
                                        </p:tgtEl>
                                        <p:attrNameLst>
                                          <p:attrName>style.visibility</p:attrName>
                                        </p:attrNameLst>
                                      </p:cBhvr>
                                      <p:to>
                                        <p:strVal val="visible"/>
                                      </p:to>
                                    </p:set>
                                    <p:anim calcmode="lin" valueType="num">
                                      <p:cBhvr>
                                        <p:cTn id="7" dur="500" fill="hold"/>
                                        <p:tgtEl>
                                          <p:spTgt spid="414723"/>
                                        </p:tgtEl>
                                        <p:attrNameLst>
                                          <p:attrName>ppt_w</p:attrName>
                                        </p:attrNameLst>
                                      </p:cBhvr>
                                      <p:tavLst>
                                        <p:tav tm="0">
                                          <p:val>
                                            <p:fltVal val="0"/>
                                          </p:val>
                                        </p:tav>
                                        <p:tav tm="100000">
                                          <p:val>
                                            <p:strVal val="#ppt_w"/>
                                          </p:val>
                                        </p:tav>
                                      </p:tavLst>
                                    </p:anim>
                                    <p:anim calcmode="lin" valueType="num">
                                      <p:cBhvr>
                                        <p:cTn id="8" dur="500" fill="hold"/>
                                        <p:tgtEl>
                                          <p:spTgt spid="4147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手繪多邊形 24"/>
          <p:cNvSpPr/>
          <p:nvPr/>
        </p:nvSpPr>
        <p:spPr>
          <a:xfrm>
            <a:off x="8369080" y="3486508"/>
            <a:ext cx="514302" cy="2263461"/>
          </a:xfrm>
          <a:custGeom>
            <a:avLst/>
            <a:gdLst>
              <a:gd name="connsiteX0" fmla="*/ 566531 w 826528"/>
              <a:gd name="connsiteY0" fmla="*/ 2246243 h 2246243"/>
              <a:gd name="connsiteX1" fmla="*/ 745435 w 826528"/>
              <a:gd name="connsiteY1" fmla="*/ 1659835 h 2246243"/>
              <a:gd name="connsiteX2" fmla="*/ 218661 w 826528"/>
              <a:gd name="connsiteY2" fmla="*/ 1282148 h 2246243"/>
              <a:gd name="connsiteX3" fmla="*/ 208722 w 826528"/>
              <a:gd name="connsiteY3" fmla="*/ 1779104 h 2246243"/>
              <a:gd name="connsiteX4" fmla="*/ 824948 w 826528"/>
              <a:gd name="connsiteY4" fmla="*/ 1292087 h 2246243"/>
              <a:gd name="connsiteX5" fmla="*/ 0 w 826528"/>
              <a:gd name="connsiteY5" fmla="*/ 0 h 2246243"/>
              <a:gd name="connsiteX0" fmla="*/ 566531 w 840308"/>
              <a:gd name="connsiteY0" fmla="*/ 2246243 h 2246243"/>
              <a:gd name="connsiteX1" fmla="*/ 745435 w 840308"/>
              <a:gd name="connsiteY1" fmla="*/ 1659835 h 2246243"/>
              <a:gd name="connsiteX2" fmla="*/ 218661 w 840308"/>
              <a:gd name="connsiteY2" fmla="*/ 1282148 h 2246243"/>
              <a:gd name="connsiteX3" fmla="*/ 208722 w 840308"/>
              <a:gd name="connsiteY3" fmla="*/ 1779104 h 2246243"/>
              <a:gd name="connsiteX4" fmla="*/ 824948 w 840308"/>
              <a:gd name="connsiteY4" fmla="*/ 1292087 h 2246243"/>
              <a:gd name="connsiteX5" fmla="*/ 0 w 840308"/>
              <a:gd name="connsiteY5" fmla="*/ 0 h 2246243"/>
              <a:gd name="connsiteX0" fmla="*/ 566531 w 896896"/>
              <a:gd name="connsiteY0" fmla="*/ 2246243 h 2246243"/>
              <a:gd name="connsiteX1" fmla="*/ 745435 w 896896"/>
              <a:gd name="connsiteY1" fmla="*/ 1659835 h 2246243"/>
              <a:gd name="connsiteX2" fmla="*/ 218661 w 896896"/>
              <a:gd name="connsiteY2" fmla="*/ 1282148 h 2246243"/>
              <a:gd name="connsiteX3" fmla="*/ 208722 w 896896"/>
              <a:gd name="connsiteY3" fmla="*/ 1779104 h 2246243"/>
              <a:gd name="connsiteX4" fmla="*/ 824948 w 896896"/>
              <a:gd name="connsiteY4" fmla="*/ 1292087 h 2246243"/>
              <a:gd name="connsiteX5" fmla="*/ 0 w 896896"/>
              <a:gd name="connsiteY5" fmla="*/ 0 h 2246243"/>
              <a:gd name="connsiteX0" fmla="*/ 566531 w 896896"/>
              <a:gd name="connsiteY0" fmla="*/ 2246243 h 2246243"/>
              <a:gd name="connsiteX1" fmla="*/ 745435 w 896896"/>
              <a:gd name="connsiteY1" fmla="*/ 1659835 h 2246243"/>
              <a:gd name="connsiteX2" fmla="*/ 415430 w 896896"/>
              <a:gd name="connsiteY2" fmla="*/ 1282148 h 2246243"/>
              <a:gd name="connsiteX3" fmla="*/ 208722 w 896896"/>
              <a:gd name="connsiteY3" fmla="*/ 1779104 h 2246243"/>
              <a:gd name="connsiteX4" fmla="*/ 824948 w 896896"/>
              <a:gd name="connsiteY4" fmla="*/ 1292087 h 2246243"/>
              <a:gd name="connsiteX5" fmla="*/ 0 w 896896"/>
              <a:gd name="connsiteY5" fmla="*/ 0 h 2246243"/>
              <a:gd name="connsiteX0" fmla="*/ 566531 w 832866"/>
              <a:gd name="connsiteY0" fmla="*/ 2246243 h 2246243"/>
              <a:gd name="connsiteX1" fmla="*/ 745435 w 832866"/>
              <a:gd name="connsiteY1" fmla="*/ 1659835 h 2246243"/>
              <a:gd name="connsiteX2" fmla="*/ 415430 w 832866"/>
              <a:gd name="connsiteY2" fmla="*/ 1282148 h 2246243"/>
              <a:gd name="connsiteX3" fmla="*/ 417066 w 832866"/>
              <a:gd name="connsiteY3" fmla="*/ 1761742 h 2246243"/>
              <a:gd name="connsiteX4" fmla="*/ 824948 w 832866"/>
              <a:gd name="connsiteY4" fmla="*/ 1292087 h 2246243"/>
              <a:gd name="connsiteX5" fmla="*/ 0 w 832866"/>
              <a:gd name="connsiteY5" fmla="*/ 0 h 2246243"/>
              <a:gd name="connsiteX0" fmla="*/ 566531 w 833963"/>
              <a:gd name="connsiteY0" fmla="*/ 2246243 h 2246243"/>
              <a:gd name="connsiteX1" fmla="*/ 745435 w 833963"/>
              <a:gd name="connsiteY1" fmla="*/ 1659835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745435 w 833963"/>
              <a:gd name="connsiteY1" fmla="*/ 1659835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66531 w 833963"/>
              <a:gd name="connsiteY0" fmla="*/ 2246243 h 2246243"/>
              <a:gd name="connsiteX1" fmla="*/ 820671 w 833963"/>
              <a:gd name="connsiteY1" fmla="*/ 1688772 h 2246243"/>
              <a:gd name="connsiteX2" fmla="*/ 415430 w 833963"/>
              <a:gd name="connsiteY2" fmla="*/ 1282148 h 2246243"/>
              <a:gd name="connsiteX3" fmla="*/ 417066 w 833963"/>
              <a:gd name="connsiteY3" fmla="*/ 1761742 h 2246243"/>
              <a:gd name="connsiteX4" fmla="*/ 824948 w 833963"/>
              <a:gd name="connsiteY4" fmla="*/ 1292087 h 2246243"/>
              <a:gd name="connsiteX5" fmla="*/ 0 w 833963"/>
              <a:gd name="connsiteY5" fmla="*/ 0 h 2246243"/>
              <a:gd name="connsiteX0" fmla="*/ 589680 w 833963"/>
              <a:gd name="connsiteY0" fmla="*/ 2252031 h 2252031"/>
              <a:gd name="connsiteX1" fmla="*/ 820671 w 833963"/>
              <a:gd name="connsiteY1" fmla="*/ 1688772 h 2252031"/>
              <a:gd name="connsiteX2" fmla="*/ 415430 w 833963"/>
              <a:gd name="connsiteY2" fmla="*/ 1282148 h 2252031"/>
              <a:gd name="connsiteX3" fmla="*/ 417066 w 833963"/>
              <a:gd name="connsiteY3" fmla="*/ 1761742 h 2252031"/>
              <a:gd name="connsiteX4" fmla="*/ 824948 w 833963"/>
              <a:gd name="connsiteY4" fmla="*/ 1292087 h 2252031"/>
              <a:gd name="connsiteX5" fmla="*/ 0 w 833963"/>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50597"/>
              <a:gd name="connsiteY0" fmla="*/ 2252031 h 2252031"/>
              <a:gd name="connsiteX1" fmla="*/ 820671 w 850597"/>
              <a:gd name="connsiteY1" fmla="*/ 1688772 h 2252031"/>
              <a:gd name="connsiteX2" fmla="*/ 415430 w 850597"/>
              <a:gd name="connsiteY2" fmla="*/ 1282148 h 2252031"/>
              <a:gd name="connsiteX3" fmla="*/ 417066 w 850597"/>
              <a:gd name="connsiteY3" fmla="*/ 1761742 h 2252031"/>
              <a:gd name="connsiteX4" fmla="*/ 824948 w 850597"/>
              <a:gd name="connsiteY4" fmla="*/ 1292087 h 2252031"/>
              <a:gd name="connsiteX5" fmla="*/ 0 w 850597"/>
              <a:gd name="connsiteY5" fmla="*/ 0 h 2252031"/>
              <a:gd name="connsiteX0" fmla="*/ 589680 w 825488"/>
              <a:gd name="connsiteY0" fmla="*/ 2252031 h 2252031"/>
              <a:gd name="connsiteX1" fmla="*/ 820671 w 825488"/>
              <a:gd name="connsiteY1" fmla="*/ 1688772 h 2252031"/>
              <a:gd name="connsiteX2" fmla="*/ 415430 w 825488"/>
              <a:gd name="connsiteY2" fmla="*/ 1282148 h 2252031"/>
              <a:gd name="connsiteX3" fmla="*/ 417066 w 825488"/>
              <a:gd name="connsiteY3" fmla="*/ 1761742 h 2252031"/>
              <a:gd name="connsiteX4" fmla="*/ 824948 w 825488"/>
              <a:gd name="connsiteY4" fmla="*/ 1292087 h 2252031"/>
              <a:gd name="connsiteX5" fmla="*/ 0 w 825488"/>
              <a:gd name="connsiteY5" fmla="*/ 0 h 2252031"/>
              <a:gd name="connsiteX0" fmla="*/ 828942 w 897148"/>
              <a:gd name="connsiteY0" fmla="*/ 2263461 h 2263461"/>
              <a:gd name="connsiteX1" fmla="*/ 820671 w 897148"/>
              <a:gd name="connsiteY1" fmla="*/ 1688772 h 2263461"/>
              <a:gd name="connsiteX2" fmla="*/ 415430 w 897148"/>
              <a:gd name="connsiteY2" fmla="*/ 1282148 h 2263461"/>
              <a:gd name="connsiteX3" fmla="*/ 417066 w 897148"/>
              <a:gd name="connsiteY3" fmla="*/ 1761742 h 2263461"/>
              <a:gd name="connsiteX4" fmla="*/ 824948 w 897148"/>
              <a:gd name="connsiteY4" fmla="*/ 1292087 h 2263461"/>
              <a:gd name="connsiteX5" fmla="*/ 0 w 897148"/>
              <a:gd name="connsiteY5" fmla="*/ 0 h 2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148" h="2263461">
                <a:moveTo>
                  <a:pt x="828942" y="2263461"/>
                </a:moveTo>
                <a:cubicBezTo>
                  <a:pt x="947383" y="2050598"/>
                  <a:pt x="889590" y="1852324"/>
                  <a:pt x="820671" y="1688772"/>
                </a:cubicBezTo>
                <a:cubicBezTo>
                  <a:pt x="751752" y="1525220"/>
                  <a:pt x="627382" y="1177389"/>
                  <a:pt x="415430" y="1282148"/>
                </a:cubicBezTo>
                <a:cubicBezTo>
                  <a:pt x="203478" y="1386907"/>
                  <a:pt x="175193" y="1708000"/>
                  <a:pt x="417066" y="1761742"/>
                </a:cubicBezTo>
                <a:cubicBezTo>
                  <a:pt x="658939" y="1815484"/>
                  <a:pt x="836586" y="1452602"/>
                  <a:pt x="824948" y="1292087"/>
                </a:cubicBezTo>
                <a:cubicBezTo>
                  <a:pt x="813310" y="1131572"/>
                  <a:pt x="898578" y="532510"/>
                  <a:pt x="0" y="0"/>
                </a:cubicBezTo>
              </a:path>
            </a:pathLst>
          </a:custGeom>
          <a:noFill/>
          <a:ln w="28575">
            <a:solidFill>
              <a:srgbClr val="2196F3"/>
            </a:solidFill>
          </a:ln>
        </p:spPr>
        <p:txBody>
          <a:bodyPr rtlCol="0" anchor="ctr"/>
          <a:lstStyle/>
          <a:p>
            <a:pPr algn="ctr"/>
            <a:endParaRPr lang="zh-TW" altLang="en-US"/>
          </a:p>
        </p:txBody>
      </p:sp>
      <p:grpSp>
        <p:nvGrpSpPr>
          <p:cNvPr id="21" name="群組 20"/>
          <p:cNvGrpSpPr/>
          <p:nvPr/>
        </p:nvGrpSpPr>
        <p:grpSpPr>
          <a:xfrm>
            <a:off x="235552" y="1986990"/>
            <a:ext cx="8169592" cy="4661384"/>
            <a:chOff x="906220" y="1988840"/>
            <a:chExt cx="6965448" cy="4661384"/>
          </a:xfrm>
        </p:grpSpPr>
        <p:sp>
          <p:nvSpPr>
            <p:cNvPr id="22" name="圓角矩形 21"/>
            <p:cNvSpPr/>
            <p:nvPr/>
          </p:nvSpPr>
          <p:spPr>
            <a:xfrm>
              <a:off x="906220" y="2194194"/>
              <a:ext cx="6965448" cy="4456030"/>
            </a:xfrm>
            <a:prstGeom prst="roundRect">
              <a:avLst>
                <a:gd name="adj" fmla="val 4412"/>
              </a:avLst>
            </a:prstGeom>
            <a:solidFill>
              <a:srgbClr val="2196F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圓角矩形 22"/>
            <p:cNvSpPr/>
            <p:nvPr/>
          </p:nvSpPr>
          <p:spPr>
            <a:xfrm>
              <a:off x="906220" y="1988840"/>
              <a:ext cx="6958820" cy="4368681"/>
            </a:xfrm>
            <a:prstGeom prst="roundRect">
              <a:avLst>
                <a:gd name="adj" fmla="val 4412"/>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6" name="群組 25"/>
          <p:cNvGrpSpPr/>
          <p:nvPr/>
        </p:nvGrpSpPr>
        <p:grpSpPr>
          <a:xfrm>
            <a:off x="8585650" y="5738540"/>
            <a:ext cx="513304" cy="769956"/>
            <a:chOff x="7803112" y="5353999"/>
            <a:chExt cx="720080" cy="1080120"/>
          </a:xfrm>
        </p:grpSpPr>
        <p:sp>
          <p:nvSpPr>
            <p:cNvPr id="27" name="圓角矩形 26"/>
            <p:cNvSpPr/>
            <p:nvPr/>
          </p:nvSpPr>
          <p:spPr>
            <a:xfrm>
              <a:off x="7803112" y="5353999"/>
              <a:ext cx="720080" cy="1080120"/>
            </a:xfrm>
            <a:prstGeom prst="roundRect">
              <a:avLst>
                <a:gd name="adj" fmla="val 34304"/>
              </a:avLst>
            </a:prstGeom>
            <a:solidFill>
              <a:srgbClr val="2196F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cxnSp>
          <p:nvCxnSpPr>
            <p:cNvPr id="28" name="直線接點 27"/>
            <p:cNvCxnSpPr/>
            <p:nvPr/>
          </p:nvCxnSpPr>
          <p:spPr>
            <a:xfrm>
              <a:off x="7803112" y="5714039"/>
              <a:ext cx="720080" cy="0"/>
            </a:xfrm>
            <a:prstGeom prst="line">
              <a:avLst/>
            </a:prstGeom>
            <a:solidFill>
              <a:schemeClr val="bg1"/>
            </a:solidFill>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9" name="直線接點 28"/>
            <p:cNvCxnSpPr>
              <a:endCxn id="27" idx="0"/>
            </p:cNvCxnSpPr>
            <p:nvPr/>
          </p:nvCxnSpPr>
          <p:spPr>
            <a:xfrm flipV="1">
              <a:off x="8163152" y="5353999"/>
              <a:ext cx="0" cy="360040"/>
            </a:xfrm>
            <a:prstGeom prst="line">
              <a:avLst/>
            </a:prstGeom>
            <a:solidFill>
              <a:schemeClr val="bg1"/>
            </a:solidFill>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786607" y="1349576"/>
            <a:ext cx="8636485" cy="461665"/>
          </a:xfrm>
          <a:prstGeom prst="rect">
            <a:avLst/>
          </a:prstGeom>
        </p:spPr>
        <p:txBody>
          <a:bodyPr wrap="square">
            <a:spAutoFit/>
          </a:bodyPr>
          <a:lstStyle/>
          <a:p>
            <a:pPr defTabSz="1422400">
              <a:spcAft>
                <a:spcPct val="35000"/>
              </a:spcAft>
            </a:pPr>
            <a:r>
              <a:rPr lang="en-US" altLang="zh-TW" sz="2400">
                <a:latin typeface="微軟正黑體" pitchFamily="34" charset="-120"/>
                <a:ea typeface="微軟正黑體" pitchFamily="34" charset="-120"/>
              </a:rPr>
              <a:t>(</a:t>
            </a:r>
            <a:r>
              <a:rPr lang="zh-TW" altLang="en-US" sz="2400">
                <a:latin typeface="微軟正黑體" pitchFamily="34" charset="-120"/>
                <a:ea typeface="微軟正黑體" pitchFamily="34" charset="-120"/>
              </a:rPr>
              <a:t>三</a:t>
            </a:r>
            <a:r>
              <a:rPr lang="en-US" altLang="zh-TW" sz="2400">
                <a:latin typeface="微軟正黑體" pitchFamily="34" charset="-120"/>
                <a:ea typeface="微軟正黑體" pitchFamily="34" charset="-120"/>
              </a:rPr>
              <a:t>) CIRN </a:t>
            </a:r>
            <a:r>
              <a:rPr lang="zh-TW" altLang="en-US" sz="2400">
                <a:latin typeface="微軟正黑體" pitchFamily="34" charset="-120"/>
                <a:ea typeface="微軟正黑體" pitchFamily="34" charset="-120"/>
              </a:rPr>
              <a:t>國民中小學課程與教學資源整合平臺</a:t>
            </a:r>
          </a:p>
        </p:txBody>
      </p:sp>
      <p:pic>
        <p:nvPicPr>
          <p:cNvPr id="2" name="圖片 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203" y="2375878"/>
            <a:ext cx="7663022" cy="3590904"/>
          </a:xfrm>
          <a:prstGeom prst="roundRect">
            <a:avLst>
              <a:gd name="adj" fmla="val 1323"/>
            </a:avLst>
          </a:prstGeom>
          <a:solidFill>
            <a:srgbClr val="FFFFFF">
              <a:shade val="85000"/>
            </a:srgbClr>
          </a:solidFill>
          <a:ln>
            <a:noFill/>
          </a:ln>
          <a:effectLst/>
        </p:spPr>
      </p:pic>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46</a:t>
            </a:fld>
            <a:endParaRPr lang="zh-TW" altLang="en-US"/>
          </a:p>
        </p:txBody>
      </p:sp>
      <p:sp>
        <p:nvSpPr>
          <p:cNvPr id="36" name="文字方塊 3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3F2FD"/>
                </a:solidFill>
              </a:rPr>
              <a:t>4-3-3</a:t>
            </a:r>
            <a:r>
              <a:rPr lang="zh-TW" altLang="en-US" sz="1200">
                <a:solidFill>
                  <a:srgbClr val="E3F2FD"/>
                </a:solidFill>
              </a:rPr>
              <a:t>   </a:t>
            </a:r>
            <a:r>
              <a:rPr lang="en-US" altLang="zh-TW" sz="1200">
                <a:solidFill>
                  <a:srgbClr val="E3F2FD"/>
                </a:solidFill>
              </a:rPr>
              <a:t>/</a:t>
            </a:r>
            <a:r>
              <a:rPr lang="zh-TW" altLang="en-US" sz="1200">
                <a:solidFill>
                  <a:srgbClr val="E3F2FD"/>
                </a:solidFill>
              </a:rPr>
              <a:t> </a:t>
            </a:r>
          </a:p>
        </p:txBody>
      </p:sp>
      <p:sp>
        <p:nvSpPr>
          <p:cNvPr id="16" name="手繪多邊形 15"/>
          <p:cNvSpPr/>
          <p:nvPr/>
        </p:nvSpPr>
        <p:spPr>
          <a:xfrm rot="6509312">
            <a:off x="4388826" y="6433043"/>
            <a:ext cx="261897" cy="129291"/>
          </a:xfrm>
          <a:custGeom>
            <a:avLst/>
            <a:gdLst>
              <a:gd name="connsiteX0" fmla="*/ 521208 w 9272016"/>
              <a:gd name="connsiteY0" fmla="*/ 18288 h 3538728"/>
              <a:gd name="connsiteX1" fmla="*/ 438912 w 9272016"/>
              <a:gd name="connsiteY1" fmla="*/ 73152 h 3538728"/>
              <a:gd name="connsiteX2" fmla="*/ 466344 w 9272016"/>
              <a:gd name="connsiteY2" fmla="*/ 210312 h 3538728"/>
              <a:gd name="connsiteX3" fmla="*/ 356616 w 9272016"/>
              <a:gd name="connsiteY3" fmla="*/ 265176 h 3538728"/>
              <a:gd name="connsiteX4" fmla="*/ 246888 w 9272016"/>
              <a:gd name="connsiteY4" fmla="*/ 411480 h 3538728"/>
              <a:gd name="connsiteX5" fmla="*/ 301752 w 9272016"/>
              <a:gd name="connsiteY5" fmla="*/ 594360 h 3538728"/>
              <a:gd name="connsiteX6" fmla="*/ 265176 w 9272016"/>
              <a:gd name="connsiteY6" fmla="*/ 640080 h 3538728"/>
              <a:gd name="connsiteX7" fmla="*/ 292608 w 9272016"/>
              <a:gd name="connsiteY7" fmla="*/ 850392 h 3538728"/>
              <a:gd name="connsiteX8" fmla="*/ 164592 w 9272016"/>
              <a:gd name="connsiteY8" fmla="*/ 941832 h 3538728"/>
              <a:gd name="connsiteX9" fmla="*/ 164592 w 9272016"/>
              <a:gd name="connsiteY9" fmla="*/ 1078992 h 3538728"/>
              <a:gd name="connsiteX10" fmla="*/ 0 w 9272016"/>
              <a:gd name="connsiteY10" fmla="*/ 1188720 h 3538728"/>
              <a:gd name="connsiteX11" fmla="*/ 82296 w 9272016"/>
              <a:gd name="connsiteY11" fmla="*/ 1399032 h 3538728"/>
              <a:gd name="connsiteX12" fmla="*/ 201168 w 9272016"/>
              <a:gd name="connsiteY12" fmla="*/ 1481328 h 3538728"/>
              <a:gd name="connsiteX13" fmla="*/ 228600 w 9272016"/>
              <a:gd name="connsiteY13" fmla="*/ 1581912 h 3538728"/>
              <a:gd name="connsiteX14" fmla="*/ 338328 w 9272016"/>
              <a:gd name="connsiteY14" fmla="*/ 1591056 h 3538728"/>
              <a:gd name="connsiteX15" fmla="*/ 493776 w 9272016"/>
              <a:gd name="connsiteY15" fmla="*/ 1572768 h 3538728"/>
              <a:gd name="connsiteX16" fmla="*/ 603504 w 9272016"/>
              <a:gd name="connsiteY16" fmla="*/ 1682496 h 3538728"/>
              <a:gd name="connsiteX17" fmla="*/ 603504 w 9272016"/>
              <a:gd name="connsiteY17" fmla="*/ 1773936 h 3538728"/>
              <a:gd name="connsiteX18" fmla="*/ 694944 w 9272016"/>
              <a:gd name="connsiteY18" fmla="*/ 1847088 h 3538728"/>
              <a:gd name="connsiteX19" fmla="*/ 722376 w 9272016"/>
              <a:gd name="connsiteY19" fmla="*/ 1947672 h 3538728"/>
              <a:gd name="connsiteX20" fmla="*/ 932688 w 9272016"/>
              <a:gd name="connsiteY20" fmla="*/ 2148840 h 3538728"/>
              <a:gd name="connsiteX21" fmla="*/ 987552 w 9272016"/>
              <a:gd name="connsiteY21" fmla="*/ 2249424 h 3538728"/>
              <a:gd name="connsiteX22" fmla="*/ 1197864 w 9272016"/>
              <a:gd name="connsiteY22" fmla="*/ 2414016 h 3538728"/>
              <a:gd name="connsiteX23" fmla="*/ 1316736 w 9272016"/>
              <a:gd name="connsiteY23" fmla="*/ 2404872 h 3538728"/>
              <a:gd name="connsiteX24" fmla="*/ 1362456 w 9272016"/>
              <a:gd name="connsiteY24" fmla="*/ 2459736 h 3538728"/>
              <a:gd name="connsiteX25" fmla="*/ 1453896 w 9272016"/>
              <a:gd name="connsiteY25" fmla="*/ 2478024 h 3538728"/>
              <a:gd name="connsiteX26" fmla="*/ 1517904 w 9272016"/>
              <a:gd name="connsiteY26" fmla="*/ 2441448 h 3538728"/>
              <a:gd name="connsiteX27" fmla="*/ 1609344 w 9272016"/>
              <a:gd name="connsiteY27" fmla="*/ 2505456 h 3538728"/>
              <a:gd name="connsiteX28" fmla="*/ 1783080 w 9272016"/>
              <a:gd name="connsiteY28" fmla="*/ 2532888 h 3538728"/>
              <a:gd name="connsiteX29" fmla="*/ 1892808 w 9272016"/>
              <a:gd name="connsiteY29" fmla="*/ 2505456 h 3538728"/>
              <a:gd name="connsiteX30" fmla="*/ 2020824 w 9272016"/>
              <a:gd name="connsiteY30" fmla="*/ 2578608 h 3538728"/>
              <a:gd name="connsiteX31" fmla="*/ 2157984 w 9272016"/>
              <a:gd name="connsiteY31" fmla="*/ 2578608 h 3538728"/>
              <a:gd name="connsiteX32" fmla="*/ 2212848 w 9272016"/>
              <a:gd name="connsiteY32" fmla="*/ 2706624 h 3538728"/>
              <a:gd name="connsiteX33" fmla="*/ 2221992 w 9272016"/>
              <a:gd name="connsiteY33" fmla="*/ 2798064 h 3538728"/>
              <a:gd name="connsiteX34" fmla="*/ 2313432 w 9272016"/>
              <a:gd name="connsiteY34" fmla="*/ 2798064 h 3538728"/>
              <a:gd name="connsiteX35" fmla="*/ 2414016 w 9272016"/>
              <a:gd name="connsiteY35" fmla="*/ 2816352 h 3538728"/>
              <a:gd name="connsiteX36" fmla="*/ 2724912 w 9272016"/>
              <a:gd name="connsiteY36" fmla="*/ 2880360 h 3538728"/>
              <a:gd name="connsiteX37" fmla="*/ 2843784 w 9272016"/>
              <a:gd name="connsiteY37" fmla="*/ 2926080 h 3538728"/>
              <a:gd name="connsiteX38" fmla="*/ 3108960 w 9272016"/>
              <a:gd name="connsiteY38" fmla="*/ 3017520 h 3538728"/>
              <a:gd name="connsiteX39" fmla="*/ 3236976 w 9272016"/>
              <a:gd name="connsiteY39" fmla="*/ 3008376 h 3538728"/>
              <a:gd name="connsiteX40" fmla="*/ 3419856 w 9272016"/>
              <a:gd name="connsiteY40" fmla="*/ 3099816 h 3538728"/>
              <a:gd name="connsiteX41" fmla="*/ 3630168 w 9272016"/>
              <a:gd name="connsiteY41" fmla="*/ 3063240 h 3538728"/>
              <a:gd name="connsiteX42" fmla="*/ 3776472 w 9272016"/>
              <a:gd name="connsiteY42" fmla="*/ 3227832 h 3538728"/>
              <a:gd name="connsiteX43" fmla="*/ 3959352 w 9272016"/>
              <a:gd name="connsiteY43" fmla="*/ 3236976 h 3538728"/>
              <a:gd name="connsiteX44" fmla="*/ 4178808 w 9272016"/>
              <a:gd name="connsiteY44" fmla="*/ 3337560 h 3538728"/>
              <a:gd name="connsiteX45" fmla="*/ 4288536 w 9272016"/>
              <a:gd name="connsiteY45" fmla="*/ 3273552 h 3538728"/>
              <a:gd name="connsiteX46" fmla="*/ 4407408 w 9272016"/>
              <a:gd name="connsiteY46" fmla="*/ 3364992 h 3538728"/>
              <a:gd name="connsiteX47" fmla="*/ 4599432 w 9272016"/>
              <a:gd name="connsiteY47" fmla="*/ 3346704 h 3538728"/>
              <a:gd name="connsiteX48" fmla="*/ 4718304 w 9272016"/>
              <a:gd name="connsiteY48" fmla="*/ 3447288 h 3538728"/>
              <a:gd name="connsiteX49" fmla="*/ 4882896 w 9272016"/>
              <a:gd name="connsiteY49" fmla="*/ 3429000 h 3538728"/>
              <a:gd name="connsiteX50" fmla="*/ 5257800 w 9272016"/>
              <a:gd name="connsiteY50" fmla="*/ 3538728 h 3538728"/>
              <a:gd name="connsiteX51" fmla="*/ 5568696 w 9272016"/>
              <a:gd name="connsiteY51" fmla="*/ 3529584 h 3538728"/>
              <a:gd name="connsiteX52" fmla="*/ 5687568 w 9272016"/>
              <a:gd name="connsiteY52" fmla="*/ 3429000 h 3538728"/>
              <a:gd name="connsiteX53" fmla="*/ 6025896 w 9272016"/>
              <a:gd name="connsiteY53" fmla="*/ 3337560 h 3538728"/>
              <a:gd name="connsiteX54" fmla="*/ 6080760 w 9272016"/>
              <a:gd name="connsiteY54" fmla="*/ 3364992 h 3538728"/>
              <a:gd name="connsiteX55" fmla="*/ 6217920 w 9272016"/>
              <a:gd name="connsiteY55" fmla="*/ 3255264 h 3538728"/>
              <a:gd name="connsiteX56" fmla="*/ 6373368 w 9272016"/>
              <a:gd name="connsiteY56" fmla="*/ 3346704 h 3538728"/>
              <a:gd name="connsiteX57" fmla="*/ 6519672 w 9272016"/>
              <a:gd name="connsiteY57" fmla="*/ 3310128 h 3538728"/>
              <a:gd name="connsiteX58" fmla="*/ 6702552 w 9272016"/>
              <a:gd name="connsiteY58" fmla="*/ 3310128 h 3538728"/>
              <a:gd name="connsiteX59" fmla="*/ 6775704 w 9272016"/>
              <a:gd name="connsiteY59" fmla="*/ 3154680 h 3538728"/>
              <a:gd name="connsiteX60" fmla="*/ 6885432 w 9272016"/>
              <a:gd name="connsiteY60" fmla="*/ 3127248 h 3538728"/>
              <a:gd name="connsiteX61" fmla="*/ 6830568 w 9272016"/>
              <a:gd name="connsiteY61" fmla="*/ 3044952 h 3538728"/>
              <a:gd name="connsiteX62" fmla="*/ 7068312 w 9272016"/>
              <a:gd name="connsiteY62" fmla="*/ 2980944 h 3538728"/>
              <a:gd name="connsiteX63" fmla="*/ 7223760 w 9272016"/>
              <a:gd name="connsiteY63" fmla="*/ 2834640 h 3538728"/>
              <a:gd name="connsiteX64" fmla="*/ 7296912 w 9272016"/>
              <a:gd name="connsiteY64" fmla="*/ 2724912 h 3538728"/>
              <a:gd name="connsiteX65" fmla="*/ 7397496 w 9272016"/>
              <a:gd name="connsiteY65" fmla="*/ 2724912 h 3538728"/>
              <a:gd name="connsiteX66" fmla="*/ 7552944 w 9272016"/>
              <a:gd name="connsiteY66" fmla="*/ 2587752 h 3538728"/>
              <a:gd name="connsiteX67" fmla="*/ 7827264 w 9272016"/>
              <a:gd name="connsiteY67" fmla="*/ 2514600 h 3538728"/>
              <a:gd name="connsiteX68" fmla="*/ 7900416 w 9272016"/>
              <a:gd name="connsiteY68" fmla="*/ 2313432 h 3538728"/>
              <a:gd name="connsiteX69" fmla="*/ 8046720 w 9272016"/>
              <a:gd name="connsiteY69" fmla="*/ 2148840 h 3538728"/>
              <a:gd name="connsiteX70" fmla="*/ 8147304 w 9272016"/>
              <a:gd name="connsiteY70" fmla="*/ 1828800 h 3538728"/>
              <a:gd name="connsiteX71" fmla="*/ 8202168 w 9272016"/>
              <a:gd name="connsiteY71" fmla="*/ 1682496 h 3538728"/>
              <a:gd name="connsiteX72" fmla="*/ 8247888 w 9272016"/>
              <a:gd name="connsiteY72" fmla="*/ 1453896 h 3538728"/>
              <a:gd name="connsiteX73" fmla="*/ 8311896 w 9272016"/>
              <a:gd name="connsiteY73" fmla="*/ 1325880 h 3538728"/>
              <a:gd name="connsiteX74" fmla="*/ 8494776 w 9272016"/>
              <a:gd name="connsiteY74" fmla="*/ 1243584 h 3538728"/>
              <a:gd name="connsiteX75" fmla="*/ 8650224 w 9272016"/>
              <a:gd name="connsiteY75" fmla="*/ 1088136 h 3538728"/>
              <a:gd name="connsiteX76" fmla="*/ 8778240 w 9272016"/>
              <a:gd name="connsiteY76" fmla="*/ 1069848 h 3538728"/>
              <a:gd name="connsiteX77" fmla="*/ 8951976 w 9272016"/>
              <a:gd name="connsiteY77" fmla="*/ 1014984 h 3538728"/>
              <a:gd name="connsiteX78" fmla="*/ 9180576 w 9272016"/>
              <a:gd name="connsiteY78" fmla="*/ 868680 h 3538728"/>
              <a:gd name="connsiteX79" fmla="*/ 9235440 w 9272016"/>
              <a:gd name="connsiteY79" fmla="*/ 813816 h 3538728"/>
              <a:gd name="connsiteX80" fmla="*/ 9198864 w 9272016"/>
              <a:gd name="connsiteY80" fmla="*/ 740664 h 3538728"/>
              <a:gd name="connsiteX81" fmla="*/ 9198864 w 9272016"/>
              <a:gd name="connsiteY81" fmla="*/ 630936 h 3538728"/>
              <a:gd name="connsiteX82" fmla="*/ 9226296 w 9272016"/>
              <a:gd name="connsiteY82" fmla="*/ 566928 h 3538728"/>
              <a:gd name="connsiteX83" fmla="*/ 9272016 w 9272016"/>
              <a:gd name="connsiteY83" fmla="*/ 448056 h 3538728"/>
              <a:gd name="connsiteX84" fmla="*/ 9262872 w 9272016"/>
              <a:gd name="connsiteY84" fmla="*/ 411480 h 3538728"/>
              <a:gd name="connsiteX85" fmla="*/ 9171432 w 9272016"/>
              <a:gd name="connsiteY85" fmla="*/ 411480 h 3538728"/>
              <a:gd name="connsiteX86" fmla="*/ 9134856 w 9272016"/>
              <a:gd name="connsiteY86" fmla="*/ 502920 h 3538728"/>
              <a:gd name="connsiteX87" fmla="*/ 9079992 w 9272016"/>
              <a:gd name="connsiteY87" fmla="*/ 548640 h 3538728"/>
              <a:gd name="connsiteX88" fmla="*/ 8961120 w 9272016"/>
              <a:gd name="connsiteY88" fmla="*/ 557784 h 3538728"/>
              <a:gd name="connsiteX89" fmla="*/ 8924544 w 9272016"/>
              <a:gd name="connsiteY89" fmla="*/ 502920 h 3538728"/>
              <a:gd name="connsiteX90" fmla="*/ 8842248 w 9272016"/>
              <a:gd name="connsiteY90" fmla="*/ 457200 h 3538728"/>
              <a:gd name="connsiteX91" fmla="*/ 8705088 w 9272016"/>
              <a:gd name="connsiteY91" fmla="*/ 521208 h 3538728"/>
              <a:gd name="connsiteX92" fmla="*/ 8567928 w 9272016"/>
              <a:gd name="connsiteY92" fmla="*/ 603504 h 3538728"/>
              <a:gd name="connsiteX93" fmla="*/ 8366760 w 9272016"/>
              <a:gd name="connsiteY93" fmla="*/ 667512 h 3538728"/>
              <a:gd name="connsiteX94" fmla="*/ 8147304 w 9272016"/>
              <a:gd name="connsiteY94" fmla="*/ 658368 h 3538728"/>
              <a:gd name="connsiteX95" fmla="*/ 7982712 w 9272016"/>
              <a:gd name="connsiteY95" fmla="*/ 722376 h 3538728"/>
              <a:gd name="connsiteX96" fmla="*/ 7827264 w 9272016"/>
              <a:gd name="connsiteY96" fmla="*/ 694944 h 3538728"/>
              <a:gd name="connsiteX97" fmla="*/ 7754112 w 9272016"/>
              <a:gd name="connsiteY97" fmla="*/ 630936 h 3538728"/>
              <a:gd name="connsiteX98" fmla="*/ 7534656 w 9272016"/>
              <a:gd name="connsiteY98" fmla="*/ 704088 h 3538728"/>
              <a:gd name="connsiteX99" fmla="*/ 7187184 w 9272016"/>
              <a:gd name="connsiteY99" fmla="*/ 658368 h 3538728"/>
              <a:gd name="connsiteX100" fmla="*/ 7077456 w 9272016"/>
              <a:gd name="connsiteY100" fmla="*/ 566928 h 3538728"/>
              <a:gd name="connsiteX101" fmla="*/ 6793992 w 9272016"/>
              <a:gd name="connsiteY101" fmla="*/ 420624 h 3538728"/>
              <a:gd name="connsiteX102" fmla="*/ 6693408 w 9272016"/>
              <a:gd name="connsiteY102" fmla="*/ 475488 h 3538728"/>
              <a:gd name="connsiteX103" fmla="*/ 6574536 w 9272016"/>
              <a:gd name="connsiteY103" fmla="*/ 420624 h 3538728"/>
              <a:gd name="connsiteX104" fmla="*/ 6556248 w 9272016"/>
              <a:gd name="connsiteY104" fmla="*/ 329184 h 3538728"/>
              <a:gd name="connsiteX105" fmla="*/ 6336792 w 9272016"/>
              <a:gd name="connsiteY105" fmla="*/ 329184 h 3538728"/>
              <a:gd name="connsiteX106" fmla="*/ 6254496 w 9272016"/>
              <a:gd name="connsiteY106" fmla="*/ 356616 h 3538728"/>
              <a:gd name="connsiteX107" fmla="*/ 6117336 w 9272016"/>
              <a:gd name="connsiteY107" fmla="*/ 237744 h 3538728"/>
              <a:gd name="connsiteX108" fmla="*/ 5934456 w 9272016"/>
              <a:gd name="connsiteY108" fmla="*/ 219456 h 3538728"/>
              <a:gd name="connsiteX109" fmla="*/ 5788152 w 9272016"/>
              <a:gd name="connsiteY109" fmla="*/ 173736 h 3538728"/>
              <a:gd name="connsiteX110" fmla="*/ 5431536 w 9272016"/>
              <a:gd name="connsiteY110" fmla="*/ 246888 h 3538728"/>
              <a:gd name="connsiteX111" fmla="*/ 5184648 w 9272016"/>
              <a:gd name="connsiteY111" fmla="*/ 155448 h 3538728"/>
              <a:gd name="connsiteX112" fmla="*/ 5056632 w 9272016"/>
              <a:gd name="connsiteY112" fmla="*/ 173736 h 3538728"/>
              <a:gd name="connsiteX113" fmla="*/ 4892040 w 9272016"/>
              <a:gd name="connsiteY113" fmla="*/ 237744 h 3538728"/>
              <a:gd name="connsiteX114" fmla="*/ 4736592 w 9272016"/>
              <a:gd name="connsiteY114" fmla="*/ 173736 h 3538728"/>
              <a:gd name="connsiteX115" fmla="*/ 4663440 w 9272016"/>
              <a:gd name="connsiteY115" fmla="*/ 173736 h 3538728"/>
              <a:gd name="connsiteX116" fmla="*/ 4572000 w 9272016"/>
              <a:gd name="connsiteY116" fmla="*/ 237744 h 3538728"/>
              <a:gd name="connsiteX117" fmla="*/ 4398264 w 9272016"/>
              <a:gd name="connsiteY117" fmla="*/ 219456 h 3538728"/>
              <a:gd name="connsiteX118" fmla="*/ 4215384 w 9272016"/>
              <a:gd name="connsiteY118" fmla="*/ 173736 h 3538728"/>
              <a:gd name="connsiteX119" fmla="*/ 4014216 w 9272016"/>
              <a:gd name="connsiteY119" fmla="*/ 210312 h 3538728"/>
              <a:gd name="connsiteX120" fmla="*/ 3831336 w 9272016"/>
              <a:gd name="connsiteY120" fmla="*/ 256032 h 3538728"/>
              <a:gd name="connsiteX121" fmla="*/ 3685032 w 9272016"/>
              <a:gd name="connsiteY121" fmla="*/ 201168 h 3538728"/>
              <a:gd name="connsiteX122" fmla="*/ 3621024 w 9272016"/>
              <a:gd name="connsiteY122" fmla="*/ 182880 h 3538728"/>
              <a:gd name="connsiteX123" fmla="*/ 3520440 w 9272016"/>
              <a:gd name="connsiteY123" fmla="*/ 283464 h 3538728"/>
              <a:gd name="connsiteX124" fmla="*/ 3419856 w 9272016"/>
              <a:gd name="connsiteY124" fmla="*/ 219456 h 3538728"/>
              <a:gd name="connsiteX125" fmla="*/ 3328416 w 9272016"/>
              <a:gd name="connsiteY125" fmla="*/ 210312 h 3538728"/>
              <a:gd name="connsiteX126" fmla="*/ 3236976 w 9272016"/>
              <a:gd name="connsiteY126" fmla="*/ 274320 h 3538728"/>
              <a:gd name="connsiteX127" fmla="*/ 3090672 w 9272016"/>
              <a:gd name="connsiteY127" fmla="*/ 301752 h 3538728"/>
              <a:gd name="connsiteX128" fmla="*/ 3017520 w 9272016"/>
              <a:gd name="connsiteY128" fmla="*/ 228600 h 3538728"/>
              <a:gd name="connsiteX129" fmla="*/ 2907792 w 9272016"/>
              <a:gd name="connsiteY129" fmla="*/ 283464 h 3538728"/>
              <a:gd name="connsiteX130" fmla="*/ 2651760 w 9272016"/>
              <a:gd name="connsiteY130" fmla="*/ 128016 h 3538728"/>
              <a:gd name="connsiteX131" fmla="*/ 2542032 w 9272016"/>
              <a:gd name="connsiteY131" fmla="*/ 155448 h 3538728"/>
              <a:gd name="connsiteX132" fmla="*/ 2304288 w 9272016"/>
              <a:gd name="connsiteY132" fmla="*/ 164592 h 3538728"/>
              <a:gd name="connsiteX133" fmla="*/ 2139696 w 9272016"/>
              <a:gd name="connsiteY133" fmla="*/ 128016 h 3538728"/>
              <a:gd name="connsiteX134" fmla="*/ 1993392 w 9272016"/>
              <a:gd name="connsiteY134" fmla="*/ 18288 h 3538728"/>
              <a:gd name="connsiteX135" fmla="*/ 1874520 w 9272016"/>
              <a:gd name="connsiteY135" fmla="*/ 100584 h 3538728"/>
              <a:gd name="connsiteX136" fmla="*/ 1847088 w 9272016"/>
              <a:gd name="connsiteY136" fmla="*/ 18288 h 3538728"/>
              <a:gd name="connsiteX137" fmla="*/ 1810512 w 9272016"/>
              <a:gd name="connsiteY137" fmla="*/ 0 h 3538728"/>
              <a:gd name="connsiteX138" fmla="*/ 1645920 w 9272016"/>
              <a:gd name="connsiteY138" fmla="*/ 45720 h 3538728"/>
              <a:gd name="connsiteX139" fmla="*/ 1581912 w 9272016"/>
              <a:gd name="connsiteY139" fmla="*/ 164592 h 3538728"/>
              <a:gd name="connsiteX140" fmla="*/ 1508760 w 9272016"/>
              <a:gd name="connsiteY140" fmla="*/ 228600 h 3538728"/>
              <a:gd name="connsiteX141" fmla="*/ 1298448 w 9272016"/>
              <a:gd name="connsiteY141" fmla="*/ 192024 h 3538728"/>
              <a:gd name="connsiteX142" fmla="*/ 1188720 w 9272016"/>
              <a:gd name="connsiteY142" fmla="*/ 301752 h 3538728"/>
              <a:gd name="connsiteX143" fmla="*/ 1024128 w 9272016"/>
              <a:gd name="connsiteY143" fmla="*/ 356616 h 3538728"/>
              <a:gd name="connsiteX144" fmla="*/ 868680 w 9272016"/>
              <a:gd name="connsiteY144" fmla="*/ 310896 h 3538728"/>
              <a:gd name="connsiteX145" fmla="*/ 621792 w 9272016"/>
              <a:gd name="connsiteY145" fmla="*/ 146304 h 3538728"/>
              <a:gd name="connsiteX146" fmla="*/ 521208 w 9272016"/>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98864 w 9300678"/>
              <a:gd name="connsiteY80" fmla="*/ 740664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236920 w 9300678"/>
              <a:gd name="connsiteY80" fmla="*/ 718917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300678" h="3538728">
                <a:moveTo>
                  <a:pt x="521208" y="18288"/>
                </a:moveTo>
                <a:lnTo>
                  <a:pt x="438912" y="73152"/>
                </a:lnTo>
                <a:lnTo>
                  <a:pt x="466344" y="210312"/>
                </a:lnTo>
                <a:lnTo>
                  <a:pt x="356616" y="265176"/>
                </a:lnTo>
                <a:lnTo>
                  <a:pt x="246888" y="411480"/>
                </a:lnTo>
                <a:lnTo>
                  <a:pt x="301752" y="594360"/>
                </a:lnTo>
                <a:lnTo>
                  <a:pt x="265176" y="640080"/>
                </a:lnTo>
                <a:lnTo>
                  <a:pt x="292608" y="850392"/>
                </a:lnTo>
                <a:lnTo>
                  <a:pt x="164592" y="941832"/>
                </a:lnTo>
                <a:lnTo>
                  <a:pt x="164592" y="1078992"/>
                </a:lnTo>
                <a:lnTo>
                  <a:pt x="0" y="1188720"/>
                </a:lnTo>
                <a:lnTo>
                  <a:pt x="82296" y="1399032"/>
                </a:lnTo>
                <a:lnTo>
                  <a:pt x="201168" y="1481328"/>
                </a:lnTo>
                <a:lnTo>
                  <a:pt x="228600" y="1581912"/>
                </a:lnTo>
                <a:lnTo>
                  <a:pt x="338328" y="1591056"/>
                </a:lnTo>
                <a:lnTo>
                  <a:pt x="493776" y="1572768"/>
                </a:lnTo>
                <a:lnTo>
                  <a:pt x="603504" y="1682496"/>
                </a:lnTo>
                <a:lnTo>
                  <a:pt x="603504" y="1773936"/>
                </a:lnTo>
                <a:lnTo>
                  <a:pt x="694944" y="1847088"/>
                </a:lnTo>
                <a:lnTo>
                  <a:pt x="722376" y="1947672"/>
                </a:lnTo>
                <a:lnTo>
                  <a:pt x="932688" y="2148840"/>
                </a:lnTo>
                <a:lnTo>
                  <a:pt x="987552" y="2249424"/>
                </a:lnTo>
                <a:lnTo>
                  <a:pt x="1197864" y="2414016"/>
                </a:lnTo>
                <a:lnTo>
                  <a:pt x="1316736" y="2404872"/>
                </a:lnTo>
                <a:lnTo>
                  <a:pt x="1362456" y="2459736"/>
                </a:lnTo>
                <a:lnTo>
                  <a:pt x="1453896" y="2478024"/>
                </a:lnTo>
                <a:lnTo>
                  <a:pt x="1517904" y="2441448"/>
                </a:lnTo>
                <a:lnTo>
                  <a:pt x="1609344" y="2505456"/>
                </a:lnTo>
                <a:lnTo>
                  <a:pt x="1783080" y="2532888"/>
                </a:lnTo>
                <a:lnTo>
                  <a:pt x="1892808" y="2505456"/>
                </a:lnTo>
                <a:lnTo>
                  <a:pt x="2020824" y="2578608"/>
                </a:lnTo>
                <a:lnTo>
                  <a:pt x="2157984" y="2578608"/>
                </a:lnTo>
                <a:lnTo>
                  <a:pt x="2212848" y="2706624"/>
                </a:lnTo>
                <a:lnTo>
                  <a:pt x="2221992" y="2798064"/>
                </a:lnTo>
                <a:lnTo>
                  <a:pt x="2313432" y="2798064"/>
                </a:lnTo>
                <a:lnTo>
                  <a:pt x="2414016" y="2816352"/>
                </a:lnTo>
                <a:lnTo>
                  <a:pt x="2724912" y="2880360"/>
                </a:lnTo>
                <a:lnTo>
                  <a:pt x="2843784" y="2926080"/>
                </a:lnTo>
                <a:lnTo>
                  <a:pt x="3108960" y="3017520"/>
                </a:lnTo>
                <a:lnTo>
                  <a:pt x="3236976" y="3008376"/>
                </a:lnTo>
                <a:lnTo>
                  <a:pt x="3419856" y="3099816"/>
                </a:lnTo>
                <a:lnTo>
                  <a:pt x="3630168" y="3063240"/>
                </a:lnTo>
                <a:lnTo>
                  <a:pt x="3776472" y="3227832"/>
                </a:lnTo>
                <a:lnTo>
                  <a:pt x="3959352" y="3236976"/>
                </a:lnTo>
                <a:lnTo>
                  <a:pt x="4178808" y="3337560"/>
                </a:lnTo>
                <a:lnTo>
                  <a:pt x="4288536" y="3273552"/>
                </a:lnTo>
                <a:lnTo>
                  <a:pt x="4407408" y="3364992"/>
                </a:lnTo>
                <a:lnTo>
                  <a:pt x="4599432" y="3346704"/>
                </a:lnTo>
                <a:lnTo>
                  <a:pt x="4718304" y="3447288"/>
                </a:lnTo>
                <a:lnTo>
                  <a:pt x="4882896" y="3429000"/>
                </a:lnTo>
                <a:lnTo>
                  <a:pt x="5257800" y="3538728"/>
                </a:lnTo>
                <a:lnTo>
                  <a:pt x="5568696" y="3529584"/>
                </a:lnTo>
                <a:lnTo>
                  <a:pt x="5687568" y="3429000"/>
                </a:lnTo>
                <a:lnTo>
                  <a:pt x="6025896" y="3337560"/>
                </a:lnTo>
                <a:lnTo>
                  <a:pt x="6080760" y="3364992"/>
                </a:lnTo>
                <a:lnTo>
                  <a:pt x="6217920" y="3255264"/>
                </a:lnTo>
                <a:lnTo>
                  <a:pt x="6373368" y="3346704"/>
                </a:lnTo>
                <a:lnTo>
                  <a:pt x="6519672" y="3310128"/>
                </a:lnTo>
                <a:lnTo>
                  <a:pt x="6702552" y="3310128"/>
                </a:lnTo>
                <a:lnTo>
                  <a:pt x="6775704" y="3154680"/>
                </a:lnTo>
                <a:lnTo>
                  <a:pt x="6885432" y="3127248"/>
                </a:lnTo>
                <a:lnTo>
                  <a:pt x="6830568" y="3044952"/>
                </a:lnTo>
                <a:lnTo>
                  <a:pt x="7068312" y="2980944"/>
                </a:lnTo>
                <a:lnTo>
                  <a:pt x="7223760" y="2834640"/>
                </a:lnTo>
                <a:lnTo>
                  <a:pt x="7296912" y="2724912"/>
                </a:lnTo>
                <a:lnTo>
                  <a:pt x="7397496" y="2724912"/>
                </a:lnTo>
                <a:lnTo>
                  <a:pt x="7552944" y="2587752"/>
                </a:lnTo>
                <a:lnTo>
                  <a:pt x="7827264" y="2514600"/>
                </a:lnTo>
                <a:lnTo>
                  <a:pt x="7900416" y="2313432"/>
                </a:lnTo>
                <a:lnTo>
                  <a:pt x="8046720" y="2148840"/>
                </a:lnTo>
                <a:lnTo>
                  <a:pt x="8147304" y="1828800"/>
                </a:lnTo>
                <a:lnTo>
                  <a:pt x="8202168" y="1682496"/>
                </a:lnTo>
                <a:lnTo>
                  <a:pt x="8247888" y="1453896"/>
                </a:lnTo>
                <a:lnTo>
                  <a:pt x="8311896" y="1325880"/>
                </a:lnTo>
                <a:lnTo>
                  <a:pt x="8494776" y="1243584"/>
                </a:lnTo>
                <a:lnTo>
                  <a:pt x="8650224" y="1088136"/>
                </a:lnTo>
                <a:lnTo>
                  <a:pt x="8778240" y="1069848"/>
                </a:lnTo>
                <a:lnTo>
                  <a:pt x="8951976" y="1014984"/>
                </a:lnTo>
                <a:lnTo>
                  <a:pt x="9180576" y="868680"/>
                </a:lnTo>
                <a:lnTo>
                  <a:pt x="9300678" y="813816"/>
                </a:lnTo>
                <a:cubicBezTo>
                  <a:pt x="9255867" y="793056"/>
                  <a:pt x="9287166" y="734241"/>
                  <a:pt x="9166245" y="751536"/>
                </a:cubicBezTo>
                <a:lnTo>
                  <a:pt x="9198864" y="630936"/>
                </a:lnTo>
                <a:lnTo>
                  <a:pt x="9226296" y="566928"/>
                </a:lnTo>
                <a:lnTo>
                  <a:pt x="9272016" y="448056"/>
                </a:lnTo>
                <a:lnTo>
                  <a:pt x="9262872" y="411480"/>
                </a:lnTo>
                <a:lnTo>
                  <a:pt x="9171432" y="411480"/>
                </a:lnTo>
                <a:lnTo>
                  <a:pt x="9134856" y="502920"/>
                </a:lnTo>
                <a:lnTo>
                  <a:pt x="9079992" y="548640"/>
                </a:lnTo>
                <a:lnTo>
                  <a:pt x="8961120" y="557784"/>
                </a:lnTo>
                <a:lnTo>
                  <a:pt x="8924544" y="502920"/>
                </a:lnTo>
                <a:lnTo>
                  <a:pt x="8842248" y="457200"/>
                </a:lnTo>
                <a:lnTo>
                  <a:pt x="8705088" y="521208"/>
                </a:lnTo>
                <a:lnTo>
                  <a:pt x="8567928" y="603504"/>
                </a:lnTo>
                <a:lnTo>
                  <a:pt x="8366760" y="667512"/>
                </a:lnTo>
                <a:lnTo>
                  <a:pt x="8147304" y="658368"/>
                </a:lnTo>
                <a:lnTo>
                  <a:pt x="7982712" y="722376"/>
                </a:lnTo>
                <a:lnTo>
                  <a:pt x="7827264" y="694944"/>
                </a:lnTo>
                <a:lnTo>
                  <a:pt x="7754112" y="630936"/>
                </a:lnTo>
                <a:lnTo>
                  <a:pt x="7534656" y="704088"/>
                </a:lnTo>
                <a:lnTo>
                  <a:pt x="7187184" y="658368"/>
                </a:lnTo>
                <a:lnTo>
                  <a:pt x="7077456" y="566928"/>
                </a:lnTo>
                <a:lnTo>
                  <a:pt x="6793992" y="420624"/>
                </a:lnTo>
                <a:lnTo>
                  <a:pt x="6693408" y="475488"/>
                </a:lnTo>
                <a:lnTo>
                  <a:pt x="6574536" y="420624"/>
                </a:lnTo>
                <a:lnTo>
                  <a:pt x="6556248" y="329184"/>
                </a:lnTo>
                <a:lnTo>
                  <a:pt x="6336792" y="329184"/>
                </a:lnTo>
                <a:lnTo>
                  <a:pt x="6254496" y="356616"/>
                </a:lnTo>
                <a:lnTo>
                  <a:pt x="6117336" y="237744"/>
                </a:lnTo>
                <a:lnTo>
                  <a:pt x="5934456" y="219456"/>
                </a:lnTo>
                <a:lnTo>
                  <a:pt x="5788152" y="173736"/>
                </a:lnTo>
                <a:lnTo>
                  <a:pt x="5431536" y="246888"/>
                </a:lnTo>
                <a:lnTo>
                  <a:pt x="5184648" y="155448"/>
                </a:lnTo>
                <a:lnTo>
                  <a:pt x="5056632" y="173736"/>
                </a:lnTo>
                <a:lnTo>
                  <a:pt x="4892040" y="237744"/>
                </a:lnTo>
                <a:lnTo>
                  <a:pt x="4736592" y="173736"/>
                </a:lnTo>
                <a:lnTo>
                  <a:pt x="4663440" y="173736"/>
                </a:lnTo>
                <a:lnTo>
                  <a:pt x="4572000" y="237744"/>
                </a:lnTo>
                <a:lnTo>
                  <a:pt x="4398264" y="219456"/>
                </a:lnTo>
                <a:lnTo>
                  <a:pt x="4215384" y="173736"/>
                </a:lnTo>
                <a:lnTo>
                  <a:pt x="4014216" y="210312"/>
                </a:lnTo>
                <a:lnTo>
                  <a:pt x="3831336" y="256032"/>
                </a:lnTo>
                <a:lnTo>
                  <a:pt x="3685032" y="201168"/>
                </a:lnTo>
                <a:lnTo>
                  <a:pt x="3621024" y="182880"/>
                </a:lnTo>
                <a:lnTo>
                  <a:pt x="3520440" y="283464"/>
                </a:lnTo>
                <a:lnTo>
                  <a:pt x="3419856" y="219456"/>
                </a:lnTo>
                <a:lnTo>
                  <a:pt x="3328416" y="210312"/>
                </a:lnTo>
                <a:lnTo>
                  <a:pt x="3236976" y="274320"/>
                </a:lnTo>
                <a:lnTo>
                  <a:pt x="3090672" y="301752"/>
                </a:lnTo>
                <a:lnTo>
                  <a:pt x="3017520" y="228600"/>
                </a:lnTo>
                <a:lnTo>
                  <a:pt x="2907792" y="283464"/>
                </a:lnTo>
                <a:lnTo>
                  <a:pt x="2651760" y="128016"/>
                </a:lnTo>
                <a:lnTo>
                  <a:pt x="2542032" y="155448"/>
                </a:lnTo>
                <a:lnTo>
                  <a:pt x="2304288" y="164592"/>
                </a:lnTo>
                <a:lnTo>
                  <a:pt x="2139696" y="128016"/>
                </a:lnTo>
                <a:lnTo>
                  <a:pt x="1993392" y="18288"/>
                </a:lnTo>
                <a:lnTo>
                  <a:pt x="1874520" y="100584"/>
                </a:lnTo>
                <a:lnTo>
                  <a:pt x="1847088" y="18288"/>
                </a:lnTo>
                <a:lnTo>
                  <a:pt x="1810512" y="0"/>
                </a:lnTo>
                <a:lnTo>
                  <a:pt x="1645920" y="45720"/>
                </a:lnTo>
                <a:lnTo>
                  <a:pt x="1581912" y="164592"/>
                </a:lnTo>
                <a:lnTo>
                  <a:pt x="1508760" y="228600"/>
                </a:lnTo>
                <a:lnTo>
                  <a:pt x="1298448" y="192024"/>
                </a:lnTo>
                <a:lnTo>
                  <a:pt x="1188720" y="301752"/>
                </a:lnTo>
                <a:lnTo>
                  <a:pt x="1024128" y="356616"/>
                </a:lnTo>
                <a:lnTo>
                  <a:pt x="868680" y="310896"/>
                </a:lnTo>
                <a:lnTo>
                  <a:pt x="621792" y="146304"/>
                </a:lnTo>
                <a:lnTo>
                  <a:pt x="521208" y="18288"/>
                </a:lnTo>
                <a:close/>
              </a:path>
            </a:pathLst>
          </a:custGeom>
          <a:solidFill>
            <a:srgbClr val="BFD1E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標題 2"/>
          <p:cNvSpPr txBox="1">
            <a:spLocks/>
          </p:cNvSpPr>
          <p:nvPr/>
        </p:nvSpPr>
        <p:spPr bwMode="auto">
          <a:xfrm>
            <a:off x="306771" y="455004"/>
            <a:ext cx="8676456" cy="952831"/>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2900" b="1" dirty="0">
                <a:solidFill>
                  <a:schemeClr val="bg1"/>
                </a:solidFill>
                <a:cs typeface="Times New Roman" pitchFamily="18" charset="0"/>
              </a:rPr>
              <a:t>三、</a:t>
            </a:r>
            <a:r>
              <a:rPr lang="zh-TW" altLang="zh-TW" sz="2900" b="1" dirty="0">
                <a:solidFill>
                  <a:schemeClr val="bg1"/>
                </a:solidFill>
              </a:rPr>
              <a:t>地方政府推動新課綱的法規轉化與支持配套措施</a:t>
            </a:r>
            <a:endParaRPr kumimoji="0" lang="zh-TW" altLang="en-US" sz="2900" b="1" dirty="0">
              <a:solidFill>
                <a:schemeClr val="bg1"/>
              </a:solidFill>
              <a:cs typeface="Times New Roman" pitchFamily="18" charset="0"/>
            </a:endParaRPr>
          </a:p>
          <a:p>
            <a:pPr algn="l" eaLnBrk="1" hangingPunct="1"/>
            <a:endParaRPr kumimoji="0" lang="zh-TW" altLang="en-US" sz="2900" b="1" dirty="0">
              <a:solidFill>
                <a:schemeClr val="bg1"/>
              </a:solidFill>
              <a:cs typeface="Times New Roman" pitchFamily="18" charset="0"/>
            </a:endParaRPr>
          </a:p>
        </p:txBody>
      </p:sp>
    </p:spTree>
    <p:extLst>
      <p:ext uri="{BB962C8B-B14F-4D97-AF65-F5344CB8AC3E}">
        <p14:creationId xmlns:p14="http://schemas.microsoft.com/office/powerpoint/2010/main" val="32412548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636689" y="2572552"/>
            <a:ext cx="3384376" cy="3358779"/>
          </a:xfrm>
          <a:prstGeom prst="roundRect">
            <a:avLst>
              <a:gd name="adj" fmla="val 2689"/>
            </a:avLst>
          </a:prstGeom>
          <a:solidFill>
            <a:srgbClr val="F3E5F5"/>
          </a:solidFill>
          <a:ln w="38100" cap="rnd">
            <a:noFill/>
          </a:ln>
        </p:spPr>
        <p:txBody>
          <a:bodyPr rtlCol="0" anchor="ctr"/>
          <a:lstStyle/>
          <a:p>
            <a:pPr algn="ctr"/>
            <a:endParaRPr lang="zh-TW" altLang="en-US"/>
          </a:p>
        </p:txBody>
      </p:sp>
      <p:sp>
        <p:nvSpPr>
          <p:cNvPr id="2" name="圓角矩形 1"/>
          <p:cNvSpPr/>
          <p:nvPr/>
        </p:nvSpPr>
        <p:spPr>
          <a:xfrm>
            <a:off x="1187623" y="5317846"/>
            <a:ext cx="5187003" cy="599829"/>
          </a:xfrm>
          <a:prstGeom prst="roundRect">
            <a:avLst/>
          </a:prstGeom>
          <a:solidFill>
            <a:srgbClr val="F3E5F5"/>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7B1FA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肆、政府層級的整備與推動</a:t>
            </a:r>
          </a:p>
        </p:txBody>
      </p:sp>
      <p:sp>
        <p:nvSpPr>
          <p:cNvPr id="28" name="文字方塊 27"/>
          <p:cNvSpPr txBox="1"/>
          <p:nvPr/>
        </p:nvSpPr>
        <p:spPr>
          <a:xfrm>
            <a:off x="1266224" y="5351549"/>
            <a:ext cx="5466641"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伍、學校實踐新課綱的第一哩路</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7164288" y="5471685"/>
            <a:ext cx="950732" cy="1197675"/>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BA68C8"/>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BA68C8"/>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985836"/>
            <a:ext cx="1132965" cy="1147368"/>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579978" y="2828664"/>
            <a:ext cx="3673566" cy="2308324"/>
          </a:xfrm>
          <a:prstGeom prst="rect">
            <a:avLst/>
          </a:prstGeom>
          <a:noFill/>
        </p:spPr>
        <p:txBody>
          <a:bodyPr wrap="square">
            <a:spAutoFit/>
          </a:bodyPr>
          <a:lstStyle/>
          <a:p>
            <a:r>
              <a:rPr lang="zh-TW" altLang="en-US" sz="2400" dirty="0">
                <a:latin typeface="微軟正黑體" panose="020B0604030504040204" pitchFamily="34" charset="-120"/>
                <a:ea typeface="微軟正黑體" panose="020B0604030504040204" pitchFamily="34" charset="-120"/>
              </a:rPr>
              <a:t>一、</a:t>
            </a:r>
            <a:r>
              <a:rPr kumimoji="0" lang="zh-TW" altLang="en-US" sz="2400" dirty="0">
                <a:latin typeface="微軟正黑體" panose="020B0604030504040204" pitchFamily="34" charset="-120"/>
                <a:ea typeface="微軟正黑體" panose="020B0604030504040204" pitchFamily="34" charset="-120"/>
                <a:cs typeface="Times New Roman" pitchFamily="18" charset="0"/>
              </a:rPr>
              <a:t>學校轉化新課綱的實   </a:t>
            </a:r>
            <a:endParaRPr kumimoji="0" lang="en-US" altLang="zh-TW" sz="2400" dirty="0">
              <a:latin typeface="微軟正黑體" panose="020B0604030504040204" pitchFamily="34" charset="-120"/>
              <a:ea typeface="微軟正黑體" panose="020B0604030504040204" pitchFamily="34" charset="-120"/>
              <a:cs typeface="Times New Roman" pitchFamily="18" charset="0"/>
            </a:endParaRPr>
          </a:p>
          <a:p>
            <a:r>
              <a:rPr kumimoji="0" lang="zh-TW" altLang="en-US" sz="2400" dirty="0">
                <a:latin typeface="微軟正黑體" panose="020B0604030504040204" pitchFamily="34" charset="-120"/>
                <a:ea typeface="微軟正黑體" panose="020B0604030504040204" pitchFamily="34" charset="-120"/>
                <a:cs typeface="Times New Roman" pitchFamily="18" charset="0"/>
              </a:rPr>
              <a:t>        施原則</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二、</a:t>
            </a:r>
            <a:r>
              <a:rPr kumimoji="0" lang="zh-TW" altLang="en-US" sz="2400" dirty="0">
                <a:latin typeface="微軟正黑體" panose="020B0604030504040204" pitchFamily="34" charset="-120"/>
                <a:ea typeface="微軟正黑體" panose="020B0604030504040204" pitchFamily="34" charset="-120"/>
                <a:cs typeface="Times New Roman" pitchFamily="18" charset="0"/>
              </a:rPr>
              <a:t>建構學校素養導向  </a:t>
            </a:r>
            <a:endParaRPr kumimoji="0" lang="en-US" altLang="zh-TW" sz="2400" dirty="0">
              <a:latin typeface="微軟正黑體" panose="020B0604030504040204" pitchFamily="34" charset="-120"/>
              <a:ea typeface="微軟正黑體" panose="020B0604030504040204" pitchFamily="34" charset="-120"/>
              <a:cs typeface="Times New Roman" pitchFamily="18" charset="0"/>
            </a:endParaRPr>
          </a:p>
          <a:p>
            <a:r>
              <a:rPr kumimoji="0" lang="zh-TW" altLang="en-US" sz="2400" dirty="0">
                <a:latin typeface="微軟正黑體" panose="020B0604030504040204" pitchFamily="34" charset="-120"/>
                <a:ea typeface="微軟正黑體" panose="020B0604030504040204" pitchFamily="34" charset="-120"/>
                <a:cs typeface="Times New Roman" pitchFamily="18" charset="0"/>
              </a:rPr>
              <a:t>        課程與教學案例</a:t>
            </a:r>
          </a:p>
          <a:p>
            <a:r>
              <a:rPr lang="zh-TW" altLang="en-US" sz="2400" dirty="0">
                <a:latin typeface="微軟正黑體" panose="020B0604030504040204" pitchFamily="34" charset="-120"/>
                <a:ea typeface="微軟正黑體" panose="020B0604030504040204" pitchFamily="34" charset="-120"/>
              </a:rPr>
              <a:t>三、</a:t>
            </a:r>
            <a:r>
              <a:rPr kumimoji="0" lang="zh-TW" altLang="en-US" sz="2400" dirty="0">
                <a:latin typeface="微軟正黑體" panose="020B0604030504040204" pitchFamily="34" charset="-120"/>
                <a:ea typeface="微軟正黑體" panose="020B0604030504040204" pitchFamily="34" charset="-120"/>
                <a:cs typeface="Times New Roman" pitchFamily="18" charset="0"/>
              </a:rPr>
              <a:t>學校及教師面對新</a:t>
            </a:r>
            <a:endParaRPr kumimoji="0" lang="en-US" altLang="zh-TW" sz="2400" dirty="0">
              <a:latin typeface="微軟正黑體" panose="020B0604030504040204" pitchFamily="34" charset="-120"/>
              <a:ea typeface="微軟正黑體" panose="020B0604030504040204" pitchFamily="34" charset="-120"/>
              <a:cs typeface="Times New Roman" pitchFamily="18" charset="0"/>
            </a:endParaRPr>
          </a:p>
          <a:p>
            <a:r>
              <a:rPr kumimoji="0" lang="zh-TW" altLang="en-US" sz="2400" dirty="0">
                <a:latin typeface="微軟正黑體" panose="020B0604030504040204" pitchFamily="34" charset="-120"/>
                <a:ea typeface="微軟正黑體" panose="020B0604030504040204" pitchFamily="34" charset="-120"/>
                <a:cs typeface="Times New Roman" pitchFamily="18" charset="0"/>
              </a:rPr>
              <a:t>        課綱的關鍵事項</a:t>
            </a:r>
          </a:p>
        </p:txBody>
      </p:sp>
    </p:spTree>
    <p:extLst>
      <p:ext uri="{BB962C8B-B14F-4D97-AF65-F5344CB8AC3E}">
        <p14:creationId xmlns:p14="http://schemas.microsoft.com/office/powerpoint/2010/main" val="37064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2552600" y="2321352"/>
            <a:ext cx="3960440" cy="3960440"/>
          </a:xfrm>
          <a:prstGeom prst="ellipse">
            <a:avLst/>
          </a:prstGeom>
          <a:solidFill>
            <a:schemeClr val="bg1"/>
          </a:solidFill>
          <a:ln w="28575">
            <a:solidFill>
              <a:srgbClr val="7030A0"/>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手繪多邊形 34"/>
          <p:cNvSpPr/>
          <p:nvPr/>
        </p:nvSpPr>
        <p:spPr>
          <a:xfrm>
            <a:off x="3092661" y="2800194"/>
            <a:ext cx="2841308" cy="2421624"/>
          </a:xfrm>
          <a:custGeom>
            <a:avLst/>
            <a:gdLst>
              <a:gd name="connsiteX0" fmla="*/ 946205 w 2425148"/>
              <a:gd name="connsiteY0" fmla="*/ 0 h 2218414"/>
              <a:gd name="connsiteX1" fmla="*/ 699715 w 2425148"/>
              <a:gd name="connsiteY1" fmla="*/ 747423 h 2218414"/>
              <a:gd name="connsiteX2" fmla="*/ 453224 w 2425148"/>
              <a:gd name="connsiteY2" fmla="*/ 755374 h 2218414"/>
              <a:gd name="connsiteX3" fmla="*/ 0 w 2425148"/>
              <a:gd name="connsiteY3" fmla="*/ 2218414 h 2218414"/>
              <a:gd name="connsiteX4" fmla="*/ 2425148 w 2425148"/>
              <a:gd name="connsiteY4" fmla="*/ 2202512 h 2218414"/>
              <a:gd name="connsiteX5" fmla="*/ 1924216 w 2425148"/>
              <a:gd name="connsiteY5" fmla="*/ 739472 h 2218414"/>
              <a:gd name="connsiteX6" fmla="*/ 1661823 w 2425148"/>
              <a:gd name="connsiteY6" fmla="*/ 739472 h 2218414"/>
              <a:gd name="connsiteX7" fmla="*/ 1423284 w 2425148"/>
              <a:gd name="connsiteY7" fmla="*/ 0 h 2218414"/>
              <a:gd name="connsiteX8" fmla="*/ 946205 w 2425148"/>
              <a:gd name="connsiteY8" fmla="*/ 0 h 2218414"/>
              <a:gd name="connsiteX0" fmla="*/ 960690 w 2425148"/>
              <a:gd name="connsiteY0" fmla="*/ 0 h 2223242"/>
              <a:gd name="connsiteX1" fmla="*/ 699715 w 2425148"/>
              <a:gd name="connsiteY1" fmla="*/ 752251 h 2223242"/>
              <a:gd name="connsiteX2" fmla="*/ 453224 w 2425148"/>
              <a:gd name="connsiteY2" fmla="*/ 760202 h 2223242"/>
              <a:gd name="connsiteX3" fmla="*/ 0 w 2425148"/>
              <a:gd name="connsiteY3" fmla="*/ 2223242 h 2223242"/>
              <a:gd name="connsiteX4" fmla="*/ 2425148 w 2425148"/>
              <a:gd name="connsiteY4" fmla="*/ 2207340 h 2223242"/>
              <a:gd name="connsiteX5" fmla="*/ 1924216 w 2425148"/>
              <a:gd name="connsiteY5" fmla="*/ 744300 h 2223242"/>
              <a:gd name="connsiteX6" fmla="*/ 1661823 w 2425148"/>
              <a:gd name="connsiteY6" fmla="*/ 744300 h 2223242"/>
              <a:gd name="connsiteX7" fmla="*/ 1423284 w 2425148"/>
              <a:gd name="connsiteY7" fmla="*/ 4828 h 2223242"/>
              <a:gd name="connsiteX8" fmla="*/ 960690 w 2425148"/>
              <a:gd name="connsiteY8" fmla="*/ 0 h 2223242"/>
              <a:gd name="connsiteX0" fmla="*/ 960690 w 2425148"/>
              <a:gd name="connsiteY0" fmla="*/ 0 h 2223242"/>
              <a:gd name="connsiteX1" fmla="*/ 704543 w 2425148"/>
              <a:gd name="connsiteY1" fmla="*/ 752251 h 2223242"/>
              <a:gd name="connsiteX2" fmla="*/ 453224 w 2425148"/>
              <a:gd name="connsiteY2" fmla="*/ 760202 h 2223242"/>
              <a:gd name="connsiteX3" fmla="*/ 0 w 2425148"/>
              <a:gd name="connsiteY3" fmla="*/ 2223242 h 2223242"/>
              <a:gd name="connsiteX4" fmla="*/ 2425148 w 2425148"/>
              <a:gd name="connsiteY4" fmla="*/ 2207340 h 2223242"/>
              <a:gd name="connsiteX5" fmla="*/ 1924216 w 2425148"/>
              <a:gd name="connsiteY5" fmla="*/ 744300 h 2223242"/>
              <a:gd name="connsiteX6" fmla="*/ 1661823 w 2425148"/>
              <a:gd name="connsiteY6" fmla="*/ 744300 h 2223242"/>
              <a:gd name="connsiteX7" fmla="*/ 1423284 w 2425148"/>
              <a:gd name="connsiteY7" fmla="*/ 4828 h 2223242"/>
              <a:gd name="connsiteX8" fmla="*/ 960690 w 2425148"/>
              <a:gd name="connsiteY8" fmla="*/ 0 h 2223242"/>
              <a:gd name="connsiteX0" fmla="*/ 960690 w 2425148"/>
              <a:gd name="connsiteY0" fmla="*/ 0 h 2223242"/>
              <a:gd name="connsiteX1" fmla="*/ 714199 w 2425148"/>
              <a:gd name="connsiteY1" fmla="*/ 742594 h 2223242"/>
              <a:gd name="connsiteX2" fmla="*/ 453224 w 2425148"/>
              <a:gd name="connsiteY2" fmla="*/ 760202 h 2223242"/>
              <a:gd name="connsiteX3" fmla="*/ 0 w 2425148"/>
              <a:gd name="connsiteY3" fmla="*/ 2223242 h 2223242"/>
              <a:gd name="connsiteX4" fmla="*/ 2425148 w 2425148"/>
              <a:gd name="connsiteY4" fmla="*/ 2207340 h 2223242"/>
              <a:gd name="connsiteX5" fmla="*/ 1924216 w 2425148"/>
              <a:gd name="connsiteY5" fmla="*/ 744300 h 2223242"/>
              <a:gd name="connsiteX6" fmla="*/ 1661823 w 2425148"/>
              <a:gd name="connsiteY6" fmla="*/ 744300 h 2223242"/>
              <a:gd name="connsiteX7" fmla="*/ 1423284 w 2425148"/>
              <a:gd name="connsiteY7" fmla="*/ 4828 h 2223242"/>
              <a:gd name="connsiteX8" fmla="*/ 960690 w 2425148"/>
              <a:gd name="connsiteY8" fmla="*/ 0 h 2223242"/>
              <a:gd name="connsiteX0" fmla="*/ 960690 w 2425148"/>
              <a:gd name="connsiteY0" fmla="*/ 0 h 2223242"/>
              <a:gd name="connsiteX1" fmla="*/ 714199 w 2425148"/>
              <a:gd name="connsiteY1" fmla="*/ 742594 h 2223242"/>
              <a:gd name="connsiteX2" fmla="*/ 453224 w 2425148"/>
              <a:gd name="connsiteY2" fmla="*/ 760202 h 2223242"/>
              <a:gd name="connsiteX3" fmla="*/ 0 w 2425148"/>
              <a:gd name="connsiteY3" fmla="*/ 2223242 h 2223242"/>
              <a:gd name="connsiteX4" fmla="*/ 2425148 w 2425148"/>
              <a:gd name="connsiteY4" fmla="*/ 2207340 h 2223242"/>
              <a:gd name="connsiteX5" fmla="*/ 1924216 w 2425148"/>
              <a:gd name="connsiteY5" fmla="*/ 744300 h 2223242"/>
              <a:gd name="connsiteX6" fmla="*/ 1656995 w 2425148"/>
              <a:gd name="connsiteY6" fmla="*/ 753956 h 2223242"/>
              <a:gd name="connsiteX7" fmla="*/ 1423284 w 2425148"/>
              <a:gd name="connsiteY7" fmla="*/ 4828 h 2223242"/>
              <a:gd name="connsiteX8" fmla="*/ 960690 w 2425148"/>
              <a:gd name="connsiteY8" fmla="*/ 0 h 2223242"/>
              <a:gd name="connsiteX0" fmla="*/ 960690 w 2425148"/>
              <a:gd name="connsiteY0" fmla="*/ 4828 h 2228070"/>
              <a:gd name="connsiteX1" fmla="*/ 714199 w 2425148"/>
              <a:gd name="connsiteY1" fmla="*/ 747422 h 2228070"/>
              <a:gd name="connsiteX2" fmla="*/ 453224 w 2425148"/>
              <a:gd name="connsiteY2" fmla="*/ 765030 h 2228070"/>
              <a:gd name="connsiteX3" fmla="*/ 0 w 2425148"/>
              <a:gd name="connsiteY3" fmla="*/ 2228070 h 2228070"/>
              <a:gd name="connsiteX4" fmla="*/ 2425148 w 2425148"/>
              <a:gd name="connsiteY4" fmla="*/ 2212168 h 2228070"/>
              <a:gd name="connsiteX5" fmla="*/ 1924216 w 2425148"/>
              <a:gd name="connsiteY5" fmla="*/ 749128 h 2228070"/>
              <a:gd name="connsiteX6" fmla="*/ 1656995 w 2425148"/>
              <a:gd name="connsiteY6" fmla="*/ 758784 h 2228070"/>
              <a:gd name="connsiteX7" fmla="*/ 1428112 w 2425148"/>
              <a:gd name="connsiteY7" fmla="*/ 0 h 2228070"/>
              <a:gd name="connsiteX8" fmla="*/ 960690 w 2425148"/>
              <a:gd name="connsiteY8" fmla="*/ 4828 h 2228070"/>
              <a:gd name="connsiteX0" fmla="*/ 960690 w 2425148"/>
              <a:gd name="connsiteY0" fmla="*/ 4828 h 2228070"/>
              <a:gd name="connsiteX1" fmla="*/ 833278 w 2425148"/>
              <a:gd name="connsiteY1" fmla="*/ 770175 h 2228070"/>
              <a:gd name="connsiteX2" fmla="*/ 453224 w 2425148"/>
              <a:gd name="connsiteY2" fmla="*/ 765030 h 2228070"/>
              <a:gd name="connsiteX3" fmla="*/ 0 w 2425148"/>
              <a:gd name="connsiteY3" fmla="*/ 2228070 h 2228070"/>
              <a:gd name="connsiteX4" fmla="*/ 2425148 w 2425148"/>
              <a:gd name="connsiteY4" fmla="*/ 2212168 h 2228070"/>
              <a:gd name="connsiteX5" fmla="*/ 1924216 w 2425148"/>
              <a:gd name="connsiteY5" fmla="*/ 749128 h 2228070"/>
              <a:gd name="connsiteX6" fmla="*/ 1656995 w 2425148"/>
              <a:gd name="connsiteY6" fmla="*/ 758784 h 2228070"/>
              <a:gd name="connsiteX7" fmla="*/ 1428112 w 2425148"/>
              <a:gd name="connsiteY7" fmla="*/ 0 h 2228070"/>
              <a:gd name="connsiteX8" fmla="*/ 960690 w 2425148"/>
              <a:gd name="connsiteY8" fmla="*/ 4828 h 2228070"/>
              <a:gd name="connsiteX0" fmla="*/ 960690 w 2425148"/>
              <a:gd name="connsiteY0" fmla="*/ 4828 h 2228070"/>
              <a:gd name="connsiteX1" fmla="*/ 833278 w 2425148"/>
              <a:gd name="connsiteY1" fmla="*/ 770175 h 2228070"/>
              <a:gd name="connsiteX2" fmla="*/ 453224 w 2425148"/>
              <a:gd name="connsiteY2" fmla="*/ 765030 h 2228070"/>
              <a:gd name="connsiteX3" fmla="*/ 0 w 2425148"/>
              <a:gd name="connsiteY3" fmla="*/ 2228070 h 2228070"/>
              <a:gd name="connsiteX4" fmla="*/ 2425148 w 2425148"/>
              <a:gd name="connsiteY4" fmla="*/ 2212168 h 2228070"/>
              <a:gd name="connsiteX5" fmla="*/ 1924216 w 2425148"/>
              <a:gd name="connsiteY5" fmla="*/ 749128 h 2228070"/>
              <a:gd name="connsiteX6" fmla="*/ 1619107 w 2425148"/>
              <a:gd name="connsiteY6" fmla="*/ 770160 h 2228070"/>
              <a:gd name="connsiteX7" fmla="*/ 1428112 w 2425148"/>
              <a:gd name="connsiteY7" fmla="*/ 0 h 2228070"/>
              <a:gd name="connsiteX8" fmla="*/ 960690 w 2425148"/>
              <a:gd name="connsiteY8" fmla="*/ 4828 h 2228070"/>
              <a:gd name="connsiteX0" fmla="*/ 960690 w 2425148"/>
              <a:gd name="connsiteY0" fmla="*/ 4828 h 2228070"/>
              <a:gd name="connsiteX1" fmla="*/ 833278 w 2425148"/>
              <a:gd name="connsiteY1" fmla="*/ 770175 h 2228070"/>
              <a:gd name="connsiteX2" fmla="*/ 453224 w 2425148"/>
              <a:gd name="connsiteY2" fmla="*/ 765030 h 2228070"/>
              <a:gd name="connsiteX3" fmla="*/ 0 w 2425148"/>
              <a:gd name="connsiteY3" fmla="*/ 2228070 h 2228070"/>
              <a:gd name="connsiteX4" fmla="*/ 2425148 w 2425148"/>
              <a:gd name="connsiteY4" fmla="*/ 2212168 h 2228070"/>
              <a:gd name="connsiteX5" fmla="*/ 1734772 w 2425148"/>
              <a:gd name="connsiteY5" fmla="*/ 754816 h 2228070"/>
              <a:gd name="connsiteX6" fmla="*/ 1619107 w 2425148"/>
              <a:gd name="connsiteY6" fmla="*/ 770160 h 2228070"/>
              <a:gd name="connsiteX7" fmla="*/ 1428112 w 2425148"/>
              <a:gd name="connsiteY7" fmla="*/ 0 h 2228070"/>
              <a:gd name="connsiteX8" fmla="*/ 960690 w 2425148"/>
              <a:gd name="connsiteY8" fmla="*/ 4828 h 2228070"/>
              <a:gd name="connsiteX0" fmla="*/ 960690 w 2425148"/>
              <a:gd name="connsiteY0" fmla="*/ 4828 h 2228070"/>
              <a:gd name="connsiteX1" fmla="*/ 833278 w 2425148"/>
              <a:gd name="connsiteY1" fmla="*/ 770175 h 2228070"/>
              <a:gd name="connsiteX2" fmla="*/ 680556 w 2425148"/>
              <a:gd name="connsiteY2" fmla="*/ 765030 h 2228070"/>
              <a:gd name="connsiteX3" fmla="*/ 0 w 2425148"/>
              <a:gd name="connsiteY3" fmla="*/ 2228070 h 2228070"/>
              <a:gd name="connsiteX4" fmla="*/ 2425148 w 2425148"/>
              <a:gd name="connsiteY4" fmla="*/ 2212168 h 2228070"/>
              <a:gd name="connsiteX5" fmla="*/ 1734772 w 2425148"/>
              <a:gd name="connsiteY5" fmla="*/ 754816 h 2228070"/>
              <a:gd name="connsiteX6" fmla="*/ 1619107 w 2425148"/>
              <a:gd name="connsiteY6" fmla="*/ 770160 h 2228070"/>
              <a:gd name="connsiteX7" fmla="*/ 1428112 w 2425148"/>
              <a:gd name="connsiteY7" fmla="*/ 0 h 2228070"/>
              <a:gd name="connsiteX8" fmla="*/ 960690 w 2425148"/>
              <a:gd name="connsiteY8" fmla="*/ 4828 h 2228070"/>
              <a:gd name="connsiteX0" fmla="*/ 1209673 w 2425148"/>
              <a:gd name="connsiteY0" fmla="*/ 50333 h 2228070"/>
              <a:gd name="connsiteX1" fmla="*/ 833278 w 2425148"/>
              <a:gd name="connsiteY1" fmla="*/ 770175 h 2228070"/>
              <a:gd name="connsiteX2" fmla="*/ 680556 w 2425148"/>
              <a:gd name="connsiteY2" fmla="*/ 765030 h 2228070"/>
              <a:gd name="connsiteX3" fmla="*/ 0 w 2425148"/>
              <a:gd name="connsiteY3" fmla="*/ 2228070 h 2228070"/>
              <a:gd name="connsiteX4" fmla="*/ 2425148 w 2425148"/>
              <a:gd name="connsiteY4" fmla="*/ 2212168 h 2228070"/>
              <a:gd name="connsiteX5" fmla="*/ 1734772 w 2425148"/>
              <a:gd name="connsiteY5" fmla="*/ 754816 h 2228070"/>
              <a:gd name="connsiteX6" fmla="*/ 1619107 w 2425148"/>
              <a:gd name="connsiteY6" fmla="*/ 770160 h 2228070"/>
              <a:gd name="connsiteX7" fmla="*/ 1428112 w 2425148"/>
              <a:gd name="connsiteY7" fmla="*/ 0 h 2228070"/>
              <a:gd name="connsiteX8" fmla="*/ 1209673 w 2425148"/>
              <a:gd name="connsiteY8" fmla="*/ 50333 h 2228070"/>
              <a:gd name="connsiteX0" fmla="*/ 1209673 w 2425148"/>
              <a:gd name="connsiteY0" fmla="*/ 0 h 2177737"/>
              <a:gd name="connsiteX1" fmla="*/ 833278 w 2425148"/>
              <a:gd name="connsiteY1" fmla="*/ 719842 h 2177737"/>
              <a:gd name="connsiteX2" fmla="*/ 680556 w 2425148"/>
              <a:gd name="connsiteY2" fmla="*/ 714697 h 2177737"/>
              <a:gd name="connsiteX3" fmla="*/ 0 w 2425148"/>
              <a:gd name="connsiteY3" fmla="*/ 2177737 h 2177737"/>
              <a:gd name="connsiteX4" fmla="*/ 2425148 w 2425148"/>
              <a:gd name="connsiteY4" fmla="*/ 2161835 h 2177737"/>
              <a:gd name="connsiteX5" fmla="*/ 1734772 w 2425148"/>
              <a:gd name="connsiteY5" fmla="*/ 704483 h 2177737"/>
              <a:gd name="connsiteX6" fmla="*/ 1619107 w 2425148"/>
              <a:gd name="connsiteY6" fmla="*/ 719827 h 2177737"/>
              <a:gd name="connsiteX7" fmla="*/ 1227843 w 2425148"/>
              <a:gd name="connsiteY7" fmla="*/ 17924 h 2177737"/>
              <a:gd name="connsiteX8" fmla="*/ 1209673 w 2425148"/>
              <a:gd name="connsiteY8" fmla="*/ 0 h 2177737"/>
              <a:gd name="connsiteX0" fmla="*/ 1209673 w 2425148"/>
              <a:gd name="connsiteY0" fmla="*/ 0 h 2177737"/>
              <a:gd name="connsiteX1" fmla="*/ 833278 w 2425148"/>
              <a:gd name="connsiteY1" fmla="*/ 719842 h 2177737"/>
              <a:gd name="connsiteX2" fmla="*/ 704913 w 2425148"/>
              <a:gd name="connsiteY2" fmla="*/ 718964 h 2177737"/>
              <a:gd name="connsiteX3" fmla="*/ 0 w 2425148"/>
              <a:gd name="connsiteY3" fmla="*/ 2177737 h 2177737"/>
              <a:gd name="connsiteX4" fmla="*/ 2425148 w 2425148"/>
              <a:gd name="connsiteY4" fmla="*/ 2161835 h 2177737"/>
              <a:gd name="connsiteX5" fmla="*/ 1734772 w 2425148"/>
              <a:gd name="connsiteY5" fmla="*/ 704483 h 2177737"/>
              <a:gd name="connsiteX6" fmla="*/ 1619107 w 2425148"/>
              <a:gd name="connsiteY6" fmla="*/ 719827 h 2177737"/>
              <a:gd name="connsiteX7" fmla="*/ 1227843 w 2425148"/>
              <a:gd name="connsiteY7" fmla="*/ 17924 h 2177737"/>
              <a:gd name="connsiteX8" fmla="*/ 1209673 w 2425148"/>
              <a:gd name="connsiteY8" fmla="*/ 0 h 2177737"/>
              <a:gd name="connsiteX0" fmla="*/ 1209673 w 2425148"/>
              <a:gd name="connsiteY0" fmla="*/ 0 h 2177737"/>
              <a:gd name="connsiteX1" fmla="*/ 833278 w 2425148"/>
              <a:gd name="connsiteY1" fmla="*/ 719842 h 2177737"/>
              <a:gd name="connsiteX2" fmla="*/ 704913 w 2425148"/>
              <a:gd name="connsiteY2" fmla="*/ 718964 h 2177737"/>
              <a:gd name="connsiteX3" fmla="*/ 0 w 2425148"/>
              <a:gd name="connsiteY3" fmla="*/ 2177737 h 2177737"/>
              <a:gd name="connsiteX4" fmla="*/ 2425148 w 2425148"/>
              <a:gd name="connsiteY4" fmla="*/ 2161835 h 2177737"/>
              <a:gd name="connsiteX5" fmla="*/ 1734772 w 2425148"/>
              <a:gd name="connsiteY5" fmla="*/ 704483 h 2177737"/>
              <a:gd name="connsiteX6" fmla="*/ 1619107 w 2425148"/>
              <a:gd name="connsiteY6" fmla="*/ 719827 h 2177737"/>
              <a:gd name="connsiteX7" fmla="*/ 1227843 w 2425148"/>
              <a:gd name="connsiteY7" fmla="*/ 17924 h 2177737"/>
              <a:gd name="connsiteX8" fmla="*/ 1209673 w 2425148"/>
              <a:gd name="connsiteY8" fmla="*/ 0 h 2177737"/>
              <a:gd name="connsiteX0" fmla="*/ 1209673 w 2425148"/>
              <a:gd name="connsiteY0" fmla="*/ 0 h 2177737"/>
              <a:gd name="connsiteX1" fmla="*/ 833278 w 2425148"/>
              <a:gd name="connsiteY1" fmla="*/ 719842 h 2177737"/>
              <a:gd name="connsiteX2" fmla="*/ 704913 w 2425148"/>
              <a:gd name="connsiteY2" fmla="*/ 718964 h 2177737"/>
              <a:gd name="connsiteX3" fmla="*/ 0 w 2425148"/>
              <a:gd name="connsiteY3" fmla="*/ 2177737 h 2177737"/>
              <a:gd name="connsiteX4" fmla="*/ 2425148 w 2425148"/>
              <a:gd name="connsiteY4" fmla="*/ 2161835 h 2177737"/>
              <a:gd name="connsiteX5" fmla="*/ 1734772 w 2425148"/>
              <a:gd name="connsiteY5" fmla="*/ 704483 h 2177737"/>
              <a:gd name="connsiteX6" fmla="*/ 1619107 w 2425148"/>
              <a:gd name="connsiteY6" fmla="*/ 702763 h 2177737"/>
              <a:gd name="connsiteX7" fmla="*/ 1227843 w 2425148"/>
              <a:gd name="connsiteY7" fmla="*/ 17924 h 2177737"/>
              <a:gd name="connsiteX8" fmla="*/ 1209673 w 2425148"/>
              <a:gd name="connsiteY8" fmla="*/ 0 h 2177737"/>
              <a:gd name="connsiteX0" fmla="*/ 1209673 w 2425148"/>
              <a:gd name="connsiteY0" fmla="*/ 0 h 2177737"/>
              <a:gd name="connsiteX1" fmla="*/ 833278 w 2425148"/>
              <a:gd name="connsiteY1" fmla="*/ 719842 h 2177737"/>
              <a:gd name="connsiteX2" fmla="*/ 704913 w 2425148"/>
              <a:gd name="connsiteY2" fmla="*/ 718964 h 2177737"/>
              <a:gd name="connsiteX3" fmla="*/ 0 w 2425148"/>
              <a:gd name="connsiteY3" fmla="*/ 2177737 h 2177737"/>
              <a:gd name="connsiteX4" fmla="*/ 2425148 w 2425148"/>
              <a:gd name="connsiteY4" fmla="*/ 2161835 h 2177737"/>
              <a:gd name="connsiteX5" fmla="*/ 1734772 w 2425148"/>
              <a:gd name="connsiteY5" fmla="*/ 704483 h 2177737"/>
              <a:gd name="connsiteX6" fmla="*/ 1619107 w 2425148"/>
              <a:gd name="connsiteY6" fmla="*/ 702763 h 2177737"/>
              <a:gd name="connsiteX7" fmla="*/ 1227843 w 2425148"/>
              <a:gd name="connsiteY7" fmla="*/ 17924 h 2177737"/>
              <a:gd name="connsiteX8" fmla="*/ 1209673 w 2425148"/>
              <a:gd name="connsiteY8" fmla="*/ 0 h 2177737"/>
              <a:gd name="connsiteX0" fmla="*/ 1209673 w 2425148"/>
              <a:gd name="connsiteY0" fmla="*/ 0 h 2169205"/>
              <a:gd name="connsiteX1" fmla="*/ 833278 w 2425148"/>
              <a:gd name="connsiteY1" fmla="*/ 711310 h 2169205"/>
              <a:gd name="connsiteX2" fmla="*/ 704913 w 2425148"/>
              <a:gd name="connsiteY2" fmla="*/ 710432 h 2169205"/>
              <a:gd name="connsiteX3" fmla="*/ 0 w 2425148"/>
              <a:gd name="connsiteY3" fmla="*/ 2169205 h 2169205"/>
              <a:gd name="connsiteX4" fmla="*/ 2425148 w 2425148"/>
              <a:gd name="connsiteY4" fmla="*/ 2153303 h 2169205"/>
              <a:gd name="connsiteX5" fmla="*/ 1734772 w 2425148"/>
              <a:gd name="connsiteY5" fmla="*/ 695951 h 2169205"/>
              <a:gd name="connsiteX6" fmla="*/ 1619107 w 2425148"/>
              <a:gd name="connsiteY6" fmla="*/ 694231 h 2169205"/>
              <a:gd name="connsiteX7" fmla="*/ 1227843 w 2425148"/>
              <a:gd name="connsiteY7" fmla="*/ 9392 h 2169205"/>
              <a:gd name="connsiteX8" fmla="*/ 1209673 w 2425148"/>
              <a:gd name="connsiteY8" fmla="*/ 0 h 2169205"/>
              <a:gd name="connsiteX0" fmla="*/ 1209673 w 2425148"/>
              <a:gd name="connsiteY0" fmla="*/ 0 h 2169205"/>
              <a:gd name="connsiteX1" fmla="*/ 833278 w 2425148"/>
              <a:gd name="connsiteY1" fmla="*/ 711310 h 2169205"/>
              <a:gd name="connsiteX2" fmla="*/ 704913 w 2425148"/>
              <a:gd name="connsiteY2" fmla="*/ 710432 h 2169205"/>
              <a:gd name="connsiteX3" fmla="*/ 0 w 2425148"/>
              <a:gd name="connsiteY3" fmla="*/ 2169205 h 2169205"/>
              <a:gd name="connsiteX4" fmla="*/ 2425148 w 2425148"/>
              <a:gd name="connsiteY4" fmla="*/ 2153303 h 2169205"/>
              <a:gd name="connsiteX5" fmla="*/ 1734772 w 2425148"/>
              <a:gd name="connsiteY5" fmla="*/ 695951 h 2169205"/>
              <a:gd name="connsiteX6" fmla="*/ 1619107 w 2425148"/>
              <a:gd name="connsiteY6" fmla="*/ 694231 h 2169205"/>
              <a:gd name="connsiteX7" fmla="*/ 1227843 w 2425148"/>
              <a:gd name="connsiteY7" fmla="*/ 9392 h 2169205"/>
              <a:gd name="connsiteX8" fmla="*/ 1209673 w 2425148"/>
              <a:gd name="connsiteY8" fmla="*/ 0 h 2169205"/>
              <a:gd name="connsiteX0" fmla="*/ 1217792 w 2425148"/>
              <a:gd name="connsiteY0" fmla="*/ 0 h 2169205"/>
              <a:gd name="connsiteX1" fmla="*/ 833278 w 2425148"/>
              <a:gd name="connsiteY1" fmla="*/ 711310 h 2169205"/>
              <a:gd name="connsiteX2" fmla="*/ 704913 w 2425148"/>
              <a:gd name="connsiteY2" fmla="*/ 710432 h 2169205"/>
              <a:gd name="connsiteX3" fmla="*/ 0 w 2425148"/>
              <a:gd name="connsiteY3" fmla="*/ 2169205 h 2169205"/>
              <a:gd name="connsiteX4" fmla="*/ 2425148 w 2425148"/>
              <a:gd name="connsiteY4" fmla="*/ 2153303 h 2169205"/>
              <a:gd name="connsiteX5" fmla="*/ 1734772 w 2425148"/>
              <a:gd name="connsiteY5" fmla="*/ 695951 h 2169205"/>
              <a:gd name="connsiteX6" fmla="*/ 1619107 w 2425148"/>
              <a:gd name="connsiteY6" fmla="*/ 694231 h 2169205"/>
              <a:gd name="connsiteX7" fmla="*/ 1227843 w 2425148"/>
              <a:gd name="connsiteY7" fmla="*/ 9392 h 2169205"/>
              <a:gd name="connsiteX8" fmla="*/ 1217792 w 2425148"/>
              <a:gd name="connsiteY8" fmla="*/ 0 h 2169205"/>
              <a:gd name="connsiteX0" fmla="*/ 1217792 w 2425148"/>
              <a:gd name="connsiteY0" fmla="*/ 0 h 2169205"/>
              <a:gd name="connsiteX1" fmla="*/ 833278 w 2425148"/>
              <a:gd name="connsiteY1" fmla="*/ 711310 h 2169205"/>
              <a:gd name="connsiteX2" fmla="*/ 704913 w 2425148"/>
              <a:gd name="connsiteY2" fmla="*/ 710432 h 2169205"/>
              <a:gd name="connsiteX3" fmla="*/ 0 w 2425148"/>
              <a:gd name="connsiteY3" fmla="*/ 2169205 h 2169205"/>
              <a:gd name="connsiteX4" fmla="*/ 2425148 w 2425148"/>
              <a:gd name="connsiteY4" fmla="*/ 2153303 h 2169205"/>
              <a:gd name="connsiteX5" fmla="*/ 1734772 w 2425148"/>
              <a:gd name="connsiteY5" fmla="*/ 695951 h 2169205"/>
              <a:gd name="connsiteX6" fmla="*/ 1619107 w 2425148"/>
              <a:gd name="connsiteY6" fmla="*/ 694231 h 2169205"/>
              <a:gd name="connsiteX7" fmla="*/ 1227843 w 2425148"/>
              <a:gd name="connsiteY7" fmla="*/ 5126 h 2169205"/>
              <a:gd name="connsiteX8" fmla="*/ 1217792 w 2425148"/>
              <a:gd name="connsiteY8" fmla="*/ 0 h 2169205"/>
              <a:gd name="connsiteX0" fmla="*/ 1217792 w 2421900"/>
              <a:gd name="connsiteY0" fmla="*/ 0 h 2169205"/>
              <a:gd name="connsiteX1" fmla="*/ 833278 w 2421900"/>
              <a:gd name="connsiteY1" fmla="*/ 711310 h 2169205"/>
              <a:gd name="connsiteX2" fmla="*/ 704913 w 2421900"/>
              <a:gd name="connsiteY2" fmla="*/ 710432 h 2169205"/>
              <a:gd name="connsiteX3" fmla="*/ 0 w 2421900"/>
              <a:gd name="connsiteY3" fmla="*/ 2169205 h 2169205"/>
              <a:gd name="connsiteX4" fmla="*/ 2421900 w 2421900"/>
              <a:gd name="connsiteY4" fmla="*/ 2163542 h 2169205"/>
              <a:gd name="connsiteX5" fmla="*/ 1734772 w 2421900"/>
              <a:gd name="connsiteY5" fmla="*/ 695951 h 2169205"/>
              <a:gd name="connsiteX6" fmla="*/ 1619107 w 2421900"/>
              <a:gd name="connsiteY6" fmla="*/ 694231 h 2169205"/>
              <a:gd name="connsiteX7" fmla="*/ 1227843 w 2421900"/>
              <a:gd name="connsiteY7" fmla="*/ 5126 h 2169205"/>
              <a:gd name="connsiteX8" fmla="*/ 1217792 w 2421900"/>
              <a:gd name="connsiteY8" fmla="*/ 0 h 216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900" h="2169205">
                <a:moveTo>
                  <a:pt x="1217792" y="0"/>
                </a:moveTo>
                <a:lnTo>
                  <a:pt x="833278" y="711310"/>
                </a:lnTo>
                <a:lnTo>
                  <a:pt x="704913" y="710432"/>
                </a:lnTo>
                <a:lnTo>
                  <a:pt x="0" y="2169205"/>
                </a:lnTo>
                <a:lnTo>
                  <a:pt x="2421900" y="2163542"/>
                </a:lnTo>
                <a:lnTo>
                  <a:pt x="1734772" y="695951"/>
                </a:lnTo>
                <a:lnTo>
                  <a:pt x="1619107" y="694231"/>
                </a:lnTo>
                <a:lnTo>
                  <a:pt x="1227843" y="5126"/>
                </a:lnTo>
                <a:lnTo>
                  <a:pt x="1217792" y="0"/>
                </a:lnTo>
                <a:close/>
              </a:path>
            </a:pathLst>
          </a:custGeom>
          <a:solidFill>
            <a:srgbClr val="4F81BD"/>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手繪多邊形 35"/>
          <p:cNvSpPr/>
          <p:nvPr/>
        </p:nvSpPr>
        <p:spPr>
          <a:xfrm>
            <a:off x="3507028" y="2787898"/>
            <a:ext cx="2009399" cy="2421946"/>
          </a:xfrm>
          <a:custGeom>
            <a:avLst/>
            <a:gdLst>
              <a:gd name="connsiteX0" fmla="*/ 850231 w 1925052"/>
              <a:gd name="connsiteY0" fmla="*/ 0 h 2294021"/>
              <a:gd name="connsiteX1" fmla="*/ 802105 w 1925052"/>
              <a:gd name="connsiteY1" fmla="*/ 593558 h 2294021"/>
              <a:gd name="connsiteX2" fmla="*/ 545431 w 1925052"/>
              <a:gd name="connsiteY2" fmla="*/ 657727 h 2294021"/>
              <a:gd name="connsiteX3" fmla="*/ 0 w 1925052"/>
              <a:gd name="connsiteY3" fmla="*/ 2294021 h 2294021"/>
              <a:gd name="connsiteX4" fmla="*/ 1925052 w 1925052"/>
              <a:gd name="connsiteY4" fmla="*/ 2277979 h 2294021"/>
              <a:gd name="connsiteX5" fmla="*/ 1395663 w 1925052"/>
              <a:gd name="connsiteY5" fmla="*/ 673769 h 2294021"/>
              <a:gd name="connsiteX6" fmla="*/ 1155031 w 1925052"/>
              <a:gd name="connsiteY6" fmla="*/ 593558 h 2294021"/>
              <a:gd name="connsiteX7" fmla="*/ 1106905 w 1925052"/>
              <a:gd name="connsiteY7" fmla="*/ 0 h 2294021"/>
              <a:gd name="connsiteX8" fmla="*/ 850231 w 1925052"/>
              <a:gd name="connsiteY8" fmla="*/ 0 h 2294021"/>
              <a:gd name="connsiteX0" fmla="*/ 850231 w 1925052"/>
              <a:gd name="connsiteY0" fmla="*/ 0 h 2294021"/>
              <a:gd name="connsiteX1" fmla="*/ 802105 w 1925052"/>
              <a:gd name="connsiteY1" fmla="*/ 593558 h 2294021"/>
              <a:gd name="connsiteX2" fmla="*/ 545431 w 1925052"/>
              <a:gd name="connsiteY2" fmla="*/ 657727 h 2294021"/>
              <a:gd name="connsiteX3" fmla="*/ 0 w 1925052"/>
              <a:gd name="connsiteY3" fmla="*/ 2294021 h 2294021"/>
              <a:gd name="connsiteX4" fmla="*/ 1925052 w 1925052"/>
              <a:gd name="connsiteY4" fmla="*/ 2277979 h 2294021"/>
              <a:gd name="connsiteX5" fmla="*/ 1395663 w 1925052"/>
              <a:gd name="connsiteY5" fmla="*/ 673769 h 2294021"/>
              <a:gd name="connsiteX6" fmla="*/ 1155031 w 1925052"/>
              <a:gd name="connsiteY6" fmla="*/ 593558 h 2294021"/>
              <a:gd name="connsiteX7" fmla="*/ 1106905 w 1925052"/>
              <a:gd name="connsiteY7" fmla="*/ 0 h 2294021"/>
              <a:gd name="connsiteX8" fmla="*/ 850231 w 1925052"/>
              <a:gd name="connsiteY8" fmla="*/ 0 h 2294021"/>
              <a:gd name="connsiteX0" fmla="*/ 850231 w 1925052"/>
              <a:gd name="connsiteY0" fmla="*/ 0 h 2294021"/>
              <a:gd name="connsiteX1" fmla="*/ 802105 w 1925052"/>
              <a:gd name="connsiteY1" fmla="*/ 593558 h 2294021"/>
              <a:gd name="connsiteX2" fmla="*/ 545431 w 1925052"/>
              <a:gd name="connsiteY2" fmla="*/ 657727 h 2294021"/>
              <a:gd name="connsiteX3" fmla="*/ 0 w 1925052"/>
              <a:gd name="connsiteY3" fmla="*/ 2294021 h 2294021"/>
              <a:gd name="connsiteX4" fmla="*/ 1925052 w 1925052"/>
              <a:gd name="connsiteY4" fmla="*/ 2277979 h 2294021"/>
              <a:gd name="connsiteX5" fmla="*/ 1395663 w 1925052"/>
              <a:gd name="connsiteY5" fmla="*/ 673769 h 2294021"/>
              <a:gd name="connsiteX6" fmla="*/ 1155031 w 1925052"/>
              <a:gd name="connsiteY6" fmla="*/ 593558 h 2294021"/>
              <a:gd name="connsiteX7" fmla="*/ 1106905 w 1925052"/>
              <a:gd name="connsiteY7" fmla="*/ 0 h 2294021"/>
              <a:gd name="connsiteX8" fmla="*/ 850231 w 1925052"/>
              <a:gd name="connsiteY8" fmla="*/ 0 h 2294021"/>
              <a:gd name="connsiteX0" fmla="*/ 1001786 w 1925052"/>
              <a:gd name="connsiteY0" fmla="*/ 91010 h 2294021"/>
              <a:gd name="connsiteX1" fmla="*/ 802105 w 1925052"/>
              <a:gd name="connsiteY1" fmla="*/ 593558 h 2294021"/>
              <a:gd name="connsiteX2" fmla="*/ 545431 w 1925052"/>
              <a:gd name="connsiteY2" fmla="*/ 657727 h 2294021"/>
              <a:gd name="connsiteX3" fmla="*/ 0 w 1925052"/>
              <a:gd name="connsiteY3" fmla="*/ 2294021 h 2294021"/>
              <a:gd name="connsiteX4" fmla="*/ 1925052 w 1925052"/>
              <a:gd name="connsiteY4" fmla="*/ 2277979 h 2294021"/>
              <a:gd name="connsiteX5" fmla="*/ 1395663 w 1925052"/>
              <a:gd name="connsiteY5" fmla="*/ 673769 h 2294021"/>
              <a:gd name="connsiteX6" fmla="*/ 1155031 w 1925052"/>
              <a:gd name="connsiteY6" fmla="*/ 593558 h 2294021"/>
              <a:gd name="connsiteX7" fmla="*/ 1106905 w 1925052"/>
              <a:gd name="connsiteY7" fmla="*/ 0 h 2294021"/>
              <a:gd name="connsiteX8" fmla="*/ 1001786 w 1925052"/>
              <a:gd name="connsiteY8" fmla="*/ 91010 h 2294021"/>
              <a:gd name="connsiteX0" fmla="*/ 1001786 w 1925052"/>
              <a:gd name="connsiteY0" fmla="*/ 0 h 2203011"/>
              <a:gd name="connsiteX1" fmla="*/ 802105 w 1925052"/>
              <a:gd name="connsiteY1" fmla="*/ 502548 h 2203011"/>
              <a:gd name="connsiteX2" fmla="*/ 545431 w 1925052"/>
              <a:gd name="connsiteY2" fmla="*/ 566717 h 2203011"/>
              <a:gd name="connsiteX3" fmla="*/ 0 w 1925052"/>
              <a:gd name="connsiteY3" fmla="*/ 2203011 h 2203011"/>
              <a:gd name="connsiteX4" fmla="*/ 1925052 w 1925052"/>
              <a:gd name="connsiteY4" fmla="*/ 2186969 h 2203011"/>
              <a:gd name="connsiteX5" fmla="*/ 1395663 w 1925052"/>
              <a:gd name="connsiteY5" fmla="*/ 582759 h 2203011"/>
              <a:gd name="connsiteX6" fmla="*/ 1155031 w 1925052"/>
              <a:gd name="connsiteY6" fmla="*/ 502548 h 2203011"/>
              <a:gd name="connsiteX7" fmla="*/ 1009477 w 1925052"/>
              <a:gd name="connsiteY7" fmla="*/ 5688 h 2203011"/>
              <a:gd name="connsiteX8" fmla="*/ 1001786 w 1925052"/>
              <a:gd name="connsiteY8" fmla="*/ 0 h 2203011"/>
              <a:gd name="connsiteX0" fmla="*/ 1001786 w 1925052"/>
              <a:gd name="connsiteY0" fmla="*/ 0 h 2203011"/>
              <a:gd name="connsiteX1" fmla="*/ 899533 w 1925052"/>
              <a:gd name="connsiteY1" fmla="*/ 565117 h 2203011"/>
              <a:gd name="connsiteX2" fmla="*/ 545431 w 1925052"/>
              <a:gd name="connsiteY2" fmla="*/ 566717 h 2203011"/>
              <a:gd name="connsiteX3" fmla="*/ 0 w 1925052"/>
              <a:gd name="connsiteY3" fmla="*/ 2203011 h 2203011"/>
              <a:gd name="connsiteX4" fmla="*/ 1925052 w 1925052"/>
              <a:gd name="connsiteY4" fmla="*/ 2186969 h 2203011"/>
              <a:gd name="connsiteX5" fmla="*/ 1395663 w 1925052"/>
              <a:gd name="connsiteY5" fmla="*/ 582759 h 2203011"/>
              <a:gd name="connsiteX6" fmla="*/ 1155031 w 1925052"/>
              <a:gd name="connsiteY6" fmla="*/ 502548 h 2203011"/>
              <a:gd name="connsiteX7" fmla="*/ 1009477 w 1925052"/>
              <a:gd name="connsiteY7" fmla="*/ 5688 h 2203011"/>
              <a:gd name="connsiteX8" fmla="*/ 1001786 w 1925052"/>
              <a:gd name="connsiteY8" fmla="*/ 0 h 2203011"/>
              <a:gd name="connsiteX0" fmla="*/ 1001786 w 1925052"/>
              <a:gd name="connsiteY0" fmla="*/ 0 h 2203011"/>
              <a:gd name="connsiteX1" fmla="*/ 899533 w 1925052"/>
              <a:gd name="connsiteY1" fmla="*/ 565117 h 2203011"/>
              <a:gd name="connsiteX2" fmla="*/ 545431 w 1925052"/>
              <a:gd name="connsiteY2" fmla="*/ 566717 h 2203011"/>
              <a:gd name="connsiteX3" fmla="*/ 0 w 1925052"/>
              <a:gd name="connsiteY3" fmla="*/ 2203011 h 2203011"/>
              <a:gd name="connsiteX4" fmla="*/ 1925052 w 1925052"/>
              <a:gd name="connsiteY4" fmla="*/ 2186969 h 2203011"/>
              <a:gd name="connsiteX5" fmla="*/ 1395663 w 1925052"/>
              <a:gd name="connsiteY5" fmla="*/ 582759 h 2203011"/>
              <a:gd name="connsiteX6" fmla="*/ 1106317 w 1925052"/>
              <a:gd name="connsiteY6" fmla="*/ 553741 h 2203011"/>
              <a:gd name="connsiteX7" fmla="*/ 1009477 w 1925052"/>
              <a:gd name="connsiteY7" fmla="*/ 5688 h 2203011"/>
              <a:gd name="connsiteX8" fmla="*/ 1001786 w 1925052"/>
              <a:gd name="connsiteY8" fmla="*/ 0 h 2203011"/>
              <a:gd name="connsiteX0" fmla="*/ 1001786 w 1925052"/>
              <a:gd name="connsiteY0" fmla="*/ 0 h 2203011"/>
              <a:gd name="connsiteX1" fmla="*/ 899533 w 1925052"/>
              <a:gd name="connsiteY1" fmla="*/ 565117 h 2203011"/>
              <a:gd name="connsiteX2" fmla="*/ 545431 w 1925052"/>
              <a:gd name="connsiteY2" fmla="*/ 566717 h 2203011"/>
              <a:gd name="connsiteX3" fmla="*/ 0 w 1925052"/>
              <a:gd name="connsiteY3" fmla="*/ 2203011 h 2203011"/>
              <a:gd name="connsiteX4" fmla="*/ 1925052 w 1925052"/>
              <a:gd name="connsiteY4" fmla="*/ 2186969 h 2203011"/>
              <a:gd name="connsiteX5" fmla="*/ 1271171 w 1925052"/>
              <a:gd name="connsiteY5" fmla="*/ 611200 h 2203011"/>
              <a:gd name="connsiteX6" fmla="*/ 1106317 w 1925052"/>
              <a:gd name="connsiteY6" fmla="*/ 553741 h 2203011"/>
              <a:gd name="connsiteX7" fmla="*/ 1009477 w 1925052"/>
              <a:gd name="connsiteY7" fmla="*/ 5688 h 2203011"/>
              <a:gd name="connsiteX8" fmla="*/ 1001786 w 1925052"/>
              <a:gd name="connsiteY8" fmla="*/ 0 h 2203011"/>
              <a:gd name="connsiteX0" fmla="*/ 1001786 w 1925052"/>
              <a:gd name="connsiteY0" fmla="*/ 0 h 2203011"/>
              <a:gd name="connsiteX1" fmla="*/ 926597 w 1925052"/>
              <a:gd name="connsiteY1" fmla="*/ 570805 h 2203011"/>
              <a:gd name="connsiteX2" fmla="*/ 545431 w 1925052"/>
              <a:gd name="connsiteY2" fmla="*/ 566717 h 2203011"/>
              <a:gd name="connsiteX3" fmla="*/ 0 w 1925052"/>
              <a:gd name="connsiteY3" fmla="*/ 2203011 h 2203011"/>
              <a:gd name="connsiteX4" fmla="*/ 1925052 w 1925052"/>
              <a:gd name="connsiteY4" fmla="*/ 2186969 h 2203011"/>
              <a:gd name="connsiteX5" fmla="*/ 1271171 w 1925052"/>
              <a:gd name="connsiteY5" fmla="*/ 611200 h 2203011"/>
              <a:gd name="connsiteX6" fmla="*/ 1106317 w 1925052"/>
              <a:gd name="connsiteY6" fmla="*/ 553741 h 2203011"/>
              <a:gd name="connsiteX7" fmla="*/ 1009477 w 1925052"/>
              <a:gd name="connsiteY7" fmla="*/ 5688 h 2203011"/>
              <a:gd name="connsiteX8" fmla="*/ 1001786 w 1925052"/>
              <a:gd name="connsiteY8" fmla="*/ 0 h 2203011"/>
              <a:gd name="connsiteX0" fmla="*/ 1001786 w 1925052"/>
              <a:gd name="connsiteY0" fmla="*/ 0 h 2203011"/>
              <a:gd name="connsiteX1" fmla="*/ 926597 w 1925052"/>
              <a:gd name="connsiteY1" fmla="*/ 570805 h 2203011"/>
              <a:gd name="connsiteX2" fmla="*/ 545431 w 1925052"/>
              <a:gd name="connsiteY2" fmla="*/ 566717 h 2203011"/>
              <a:gd name="connsiteX3" fmla="*/ 0 w 1925052"/>
              <a:gd name="connsiteY3" fmla="*/ 2203011 h 2203011"/>
              <a:gd name="connsiteX4" fmla="*/ 1925052 w 1925052"/>
              <a:gd name="connsiteY4" fmla="*/ 2186969 h 2203011"/>
              <a:gd name="connsiteX5" fmla="*/ 1271171 w 1925052"/>
              <a:gd name="connsiteY5" fmla="*/ 611200 h 2203011"/>
              <a:gd name="connsiteX6" fmla="*/ 1106317 w 1925052"/>
              <a:gd name="connsiteY6" fmla="*/ 553741 h 2203011"/>
              <a:gd name="connsiteX7" fmla="*/ 1009477 w 1925052"/>
              <a:gd name="connsiteY7" fmla="*/ 5688 h 2203011"/>
              <a:gd name="connsiteX8" fmla="*/ 1001786 w 1925052"/>
              <a:gd name="connsiteY8" fmla="*/ 0 h 2203011"/>
              <a:gd name="connsiteX0" fmla="*/ 1001786 w 1925052"/>
              <a:gd name="connsiteY0" fmla="*/ 0 h 2203011"/>
              <a:gd name="connsiteX1" fmla="*/ 926597 w 1925052"/>
              <a:gd name="connsiteY1" fmla="*/ 570805 h 2203011"/>
              <a:gd name="connsiteX2" fmla="*/ 745700 w 1925052"/>
              <a:gd name="connsiteY2" fmla="*/ 600846 h 2203011"/>
              <a:gd name="connsiteX3" fmla="*/ 0 w 1925052"/>
              <a:gd name="connsiteY3" fmla="*/ 2203011 h 2203011"/>
              <a:gd name="connsiteX4" fmla="*/ 1925052 w 1925052"/>
              <a:gd name="connsiteY4" fmla="*/ 2186969 h 2203011"/>
              <a:gd name="connsiteX5" fmla="*/ 1271171 w 1925052"/>
              <a:gd name="connsiteY5" fmla="*/ 611200 h 2203011"/>
              <a:gd name="connsiteX6" fmla="*/ 1106317 w 1925052"/>
              <a:gd name="connsiteY6" fmla="*/ 553741 h 2203011"/>
              <a:gd name="connsiteX7" fmla="*/ 1009477 w 1925052"/>
              <a:gd name="connsiteY7" fmla="*/ 5688 h 2203011"/>
              <a:gd name="connsiteX8" fmla="*/ 1001786 w 1925052"/>
              <a:gd name="connsiteY8" fmla="*/ 0 h 2203011"/>
              <a:gd name="connsiteX0" fmla="*/ 1001786 w 1925052"/>
              <a:gd name="connsiteY0" fmla="*/ 0 h 2203011"/>
              <a:gd name="connsiteX1" fmla="*/ 926597 w 1925052"/>
              <a:gd name="connsiteY1" fmla="*/ 570805 h 2203011"/>
              <a:gd name="connsiteX2" fmla="*/ 745700 w 1925052"/>
              <a:gd name="connsiteY2" fmla="*/ 600846 h 2203011"/>
              <a:gd name="connsiteX3" fmla="*/ 0 w 1925052"/>
              <a:gd name="connsiteY3" fmla="*/ 2203011 h 2203011"/>
              <a:gd name="connsiteX4" fmla="*/ 1925052 w 1925052"/>
              <a:gd name="connsiteY4" fmla="*/ 2186969 h 2203011"/>
              <a:gd name="connsiteX5" fmla="*/ 1271171 w 1925052"/>
              <a:gd name="connsiteY5" fmla="*/ 611200 h 2203011"/>
              <a:gd name="connsiteX6" fmla="*/ 1106317 w 1925052"/>
              <a:gd name="connsiteY6" fmla="*/ 553741 h 2203011"/>
              <a:gd name="connsiteX7" fmla="*/ 1009477 w 1925052"/>
              <a:gd name="connsiteY7" fmla="*/ 5688 h 2203011"/>
              <a:gd name="connsiteX8" fmla="*/ 1001786 w 1925052"/>
              <a:gd name="connsiteY8" fmla="*/ 0 h 2203011"/>
              <a:gd name="connsiteX0" fmla="*/ 1001786 w 1925052"/>
              <a:gd name="connsiteY0" fmla="*/ 0 h 2203011"/>
              <a:gd name="connsiteX1" fmla="*/ 926597 w 1925052"/>
              <a:gd name="connsiteY1" fmla="*/ 570805 h 2203011"/>
              <a:gd name="connsiteX2" fmla="*/ 745700 w 1925052"/>
              <a:gd name="connsiteY2" fmla="*/ 600846 h 2203011"/>
              <a:gd name="connsiteX3" fmla="*/ 0 w 1925052"/>
              <a:gd name="connsiteY3" fmla="*/ 2203011 h 2203011"/>
              <a:gd name="connsiteX4" fmla="*/ 1925052 w 1925052"/>
              <a:gd name="connsiteY4" fmla="*/ 2186969 h 2203011"/>
              <a:gd name="connsiteX5" fmla="*/ 1271171 w 1925052"/>
              <a:gd name="connsiteY5" fmla="*/ 611200 h 2203011"/>
              <a:gd name="connsiteX6" fmla="*/ 1095491 w 1925052"/>
              <a:gd name="connsiteY6" fmla="*/ 559429 h 2203011"/>
              <a:gd name="connsiteX7" fmla="*/ 1009477 w 1925052"/>
              <a:gd name="connsiteY7" fmla="*/ 5688 h 2203011"/>
              <a:gd name="connsiteX8" fmla="*/ 1001786 w 1925052"/>
              <a:gd name="connsiteY8" fmla="*/ 0 h 2203011"/>
              <a:gd name="connsiteX0" fmla="*/ 855644 w 1778910"/>
              <a:gd name="connsiteY0" fmla="*/ 0 h 2208699"/>
              <a:gd name="connsiteX1" fmla="*/ 780455 w 1778910"/>
              <a:gd name="connsiteY1" fmla="*/ 570805 h 2208699"/>
              <a:gd name="connsiteX2" fmla="*/ 599558 w 1778910"/>
              <a:gd name="connsiteY2" fmla="*/ 600846 h 2208699"/>
              <a:gd name="connsiteX3" fmla="*/ 0 w 1778910"/>
              <a:gd name="connsiteY3" fmla="*/ 2208699 h 2208699"/>
              <a:gd name="connsiteX4" fmla="*/ 1778910 w 1778910"/>
              <a:gd name="connsiteY4" fmla="*/ 2186969 h 2208699"/>
              <a:gd name="connsiteX5" fmla="*/ 1125029 w 1778910"/>
              <a:gd name="connsiteY5" fmla="*/ 611200 h 2208699"/>
              <a:gd name="connsiteX6" fmla="*/ 949349 w 1778910"/>
              <a:gd name="connsiteY6" fmla="*/ 559429 h 2208699"/>
              <a:gd name="connsiteX7" fmla="*/ 863335 w 1778910"/>
              <a:gd name="connsiteY7" fmla="*/ 5688 h 2208699"/>
              <a:gd name="connsiteX8" fmla="*/ 855644 w 1778910"/>
              <a:gd name="connsiteY8" fmla="*/ 0 h 2208699"/>
              <a:gd name="connsiteX0" fmla="*/ 855644 w 1676069"/>
              <a:gd name="connsiteY0" fmla="*/ 0 h 2208699"/>
              <a:gd name="connsiteX1" fmla="*/ 780455 w 1676069"/>
              <a:gd name="connsiteY1" fmla="*/ 570805 h 2208699"/>
              <a:gd name="connsiteX2" fmla="*/ 599558 w 1676069"/>
              <a:gd name="connsiteY2" fmla="*/ 600846 h 2208699"/>
              <a:gd name="connsiteX3" fmla="*/ 0 w 1676069"/>
              <a:gd name="connsiteY3" fmla="*/ 2208699 h 2208699"/>
              <a:gd name="connsiteX4" fmla="*/ 1676069 w 1676069"/>
              <a:gd name="connsiteY4" fmla="*/ 2186970 h 2208699"/>
              <a:gd name="connsiteX5" fmla="*/ 1125029 w 1676069"/>
              <a:gd name="connsiteY5" fmla="*/ 611200 h 2208699"/>
              <a:gd name="connsiteX6" fmla="*/ 949349 w 1676069"/>
              <a:gd name="connsiteY6" fmla="*/ 559429 h 2208699"/>
              <a:gd name="connsiteX7" fmla="*/ 863335 w 1676069"/>
              <a:gd name="connsiteY7" fmla="*/ 5688 h 2208699"/>
              <a:gd name="connsiteX8" fmla="*/ 855644 w 1676069"/>
              <a:gd name="connsiteY8" fmla="*/ 0 h 2208699"/>
              <a:gd name="connsiteX0" fmla="*/ 855644 w 1676069"/>
              <a:gd name="connsiteY0" fmla="*/ 0 h 2208699"/>
              <a:gd name="connsiteX1" fmla="*/ 780455 w 1676069"/>
              <a:gd name="connsiteY1" fmla="*/ 570805 h 2208699"/>
              <a:gd name="connsiteX2" fmla="*/ 588732 w 1676069"/>
              <a:gd name="connsiteY2" fmla="*/ 731672 h 2208699"/>
              <a:gd name="connsiteX3" fmla="*/ 0 w 1676069"/>
              <a:gd name="connsiteY3" fmla="*/ 2208699 h 2208699"/>
              <a:gd name="connsiteX4" fmla="*/ 1676069 w 1676069"/>
              <a:gd name="connsiteY4" fmla="*/ 2186970 h 2208699"/>
              <a:gd name="connsiteX5" fmla="*/ 1125029 w 1676069"/>
              <a:gd name="connsiteY5" fmla="*/ 611200 h 2208699"/>
              <a:gd name="connsiteX6" fmla="*/ 949349 w 1676069"/>
              <a:gd name="connsiteY6" fmla="*/ 559429 h 2208699"/>
              <a:gd name="connsiteX7" fmla="*/ 863335 w 1676069"/>
              <a:gd name="connsiteY7" fmla="*/ 5688 h 2208699"/>
              <a:gd name="connsiteX8" fmla="*/ 855644 w 1676069"/>
              <a:gd name="connsiteY8" fmla="*/ 0 h 2208699"/>
              <a:gd name="connsiteX0" fmla="*/ 855644 w 1676069"/>
              <a:gd name="connsiteY0" fmla="*/ 0 h 2208699"/>
              <a:gd name="connsiteX1" fmla="*/ 764217 w 1676069"/>
              <a:gd name="connsiteY1" fmla="*/ 684567 h 2208699"/>
              <a:gd name="connsiteX2" fmla="*/ 588732 w 1676069"/>
              <a:gd name="connsiteY2" fmla="*/ 731672 h 2208699"/>
              <a:gd name="connsiteX3" fmla="*/ 0 w 1676069"/>
              <a:gd name="connsiteY3" fmla="*/ 2208699 h 2208699"/>
              <a:gd name="connsiteX4" fmla="*/ 1676069 w 1676069"/>
              <a:gd name="connsiteY4" fmla="*/ 2186970 h 2208699"/>
              <a:gd name="connsiteX5" fmla="*/ 1125029 w 1676069"/>
              <a:gd name="connsiteY5" fmla="*/ 611200 h 2208699"/>
              <a:gd name="connsiteX6" fmla="*/ 949349 w 1676069"/>
              <a:gd name="connsiteY6" fmla="*/ 559429 h 2208699"/>
              <a:gd name="connsiteX7" fmla="*/ 863335 w 1676069"/>
              <a:gd name="connsiteY7" fmla="*/ 5688 h 2208699"/>
              <a:gd name="connsiteX8" fmla="*/ 855644 w 1676069"/>
              <a:gd name="connsiteY8" fmla="*/ 0 h 2208699"/>
              <a:gd name="connsiteX0" fmla="*/ 855644 w 1676069"/>
              <a:gd name="connsiteY0" fmla="*/ 0 h 2208699"/>
              <a:gd name="connsiteX1" fmla="*/ 764217 w 1676069"/>
              <a:gd name="connsiteY1" fmla="*/ 684567 h 2208699"/>
              <a:gd name="connsiteX2" fmla="*/ 588732 w 1676069"/>
              <a:gd name="connsiteY2" fmla="*/ 731672 h 2208699"/>
              <a:gd name="connsiteX3" fmla="*/ 0 w 1676069"/>
              <a:gd name="connsiteY3" fmla="*/ 2208699 h 2208699"/>
              <a:gd name="connsiteX4" fmla="*/ 1676069 w 1676069"/>
              <a:gd name="connsiteY4" fmla="*/ 2186970 h 2208699"/>
              <a:gd name="connsiteX5" fmla="*/ 1125029 w 1676069"/>
              <a:gd name="connsiteY5" fmla="*/ 611200 h 2208699"/>
              <a:gd name="connsiteX6" fmla="*/ 960175 w 1676069"/>
              <a:gd name="connsiteY6" fmla="*/ 684567 h 2208699"/>
              <a:gd name="connsiteX7" fmla="*/ 863335 w 1676069"/>
              <a:gd name="connsiteY7" fmla="*/ 5688 h 2208699"/>
              <a:gd name="connsiteX8" fmla="*/ 855644 w 1676069"/>
              <a:gd name="connsiteY8" fmla="*/ 0 h 2208699"/>
              <a:gd name="connsiteX0" fmla="*/ 855644 w 1676069"/>
              <a:gd name="connsiteY0" fmla="*/ 0 h 2208699"/>
              <a:gd name="connsiteX1" fmla="*/ 764217 w 1676069"/>
              <a:gd name="connsiteY1" fmla="*/ 684567 h 2208699"/>
              <a:gd name="connsiteX2" fmla="*/ 588732 w 1676069"/>
              <a:gd name="connsiteY2" fmla="*/ 731672 h 2208699"/>
              <a:gd name="connsiteX3" fmla="*/ 0 w 1676069"/>
              <a:gd name="connsiteY3" fmla="*/ 2208699 h 2208699"/>
              <a:gd name="connsiteX4" fmla="*/ 1676069 w 1676069"/>
              <a:gd name="connsiteY4" fmla="*/ 2186970 h 2208699"/>
              <a:gd name="connsiteX5" fmla="*/ 1141267 w 1676069"/>
              <a:gd name="connsiteY5" fmla="*/ 713586 h 2208699"/>
              <a:gd name="connsiteX6" fmla="*/ 960175 w 1676069"/>
              <a:gd name="connsiteY6" fmla="*/ 684567 h 2208699"/>
              <a:gd name="connsiteX7" fmla="*/ 863335 w 1676069"/>
              <a:gd name="connsiteY7" fmla="*/ 5688 h 2208699"/>
              <a:gd name="connsiteX8" fmla="*/ 855644 w 1676069"/>
              <a:gd name="connsiteY8" fmla="*/ 0 h 2208699"/>
              <a:gd name="connsiteX0" fmla="*/ 855644 w 1676069"/>
              <a:gd name="connsiteY0" fmla="*/ 0 h 2208699"/>
              <a:gd name="connsiteX1" fmla="*/ 764217 w 1676069"/>
              <a:gd name="connsiteY1" fmla="*/ 684567 h 2208699"/>
              <a:gd name="connsiteX2" fmla="*/ 588732 w 1676069"/>
              <a:gd name="connsiteY2" fmla="*/ 731672 h 2208699"/>
              <a:gd name="connsiteX3" fmla="*/ 0 w 1676069"/>
              <a:gd name="connsiteY3" fmla="*/ 2208699 h 2208699"/>
              <a:gd name="connsiteX4" fmla="*/ 1676069 w 1676069"/>
              <a:gd name="connsiteY4" fmla="*/ 2186970 h 2208699"/>
              <a:gd name="connsiteX5" fmla="*/ 1141267 w 1676069"/>
              <a:gd name="connsiteY5" fmla="*/ 713586 h 2208699"/>
              <a:gd name="connsiteX6" fmla="*/ 960175 w 1676069"/>
              <a:gd name="connsiteY6" fmla="*/ 684567 h 2208699"/>
              <a:gd name="connsiteX7" fmla="*/ 863335 w 1676069"/>
              <a:gd name="connsiteY7" fmla="*/ 5688 h 2208699"/>
              <a:gd name="connsiteX8" fmla="*/ 855644 w 1676069"/>
              <a:gd name="connsiteY8" fmla="*/ 0 h 2208699"/>
              <a:gd name="connsiteX0" fmla="*/ 855644 w 1676069"/>
              <a:gd name="connsiteY0" fmla="*/ 0 h 2208699"/>
              <a:gd name="connsiteX1" fmla="*/ 764217 w 1676069"/>
              <a:gd name="connsiteY1" fmla="*/ 684567 h 2208699"/>
              <a:gd name="connsiteX2" fmla="*/ 588732 w 1676069"/>
              <a:gd name="connsiteY2" fmla="*/ 731672 h 2208699"/>
              <a:gd name="connsiteX3" fmla="*/ 0 w 1676069"/>
              <a:gd name="connsiteY3" fmla="*/ 2208699 h 2208699"/>
              <a:gd name="connsiteX4" fmla="*/ 1676069 w 1676069"/>
              <a:gd name="connsiteY4" fmla="*/ 2186970 h 2208699"/>
              <a:gd name="connsiteX5" fmla="*/ 1141267 w 1676069"/>
              <a:gd name="connsiteY5" fmla="*/ 713586 h 2208699"/>
              <a:gd name="connsiteX6" fmla="*/ 960175 w 1676069"/>
              <a:gd name="connsiteY6" fmla="*/ 684567 h 2208699"/>
              <a:gd name="connsiteX7" fmla="*/ 863335 w 1676069"/>
              <a:gd name="connsiteY7" fmla="*/ 5688 h 2208699"/>
              <a:gd name="connsiteX8" fmla="*/ 855644 w 1676069"/>
              <a:gd name="connsiteY8" fmla="*/ 0 h 2208699"/>
              <a:gd name="connsiteX0" fmla="*/ 855644 w 1676069"/>
              <a:gd name="connsiteY0" fmla="*/ 0 h 2208699"/>
              <a:gd name="connsiteX1" fmla="*/ 764217 w 1676069"/>
              <a:gd name="connsiteY1" fmla="*/ 684567 h 2208699"/>
              <a:gd name="connsiteX2" fmla="*/ 588732 w 1676069"/>
              <a:gd name="connsiteY2" fmla="*/ 731672 h 2208699"/>
              <a:gd name="connsiteX3" fmla="*/ 0 w 1676069"/>
              <a:gd name="connsiteY3" fmla="*/ 2208699 h 2208699"/>
              <a:gd name="connsiteX4" fmla="*/ 1676069 w 1676069"/>
              <a:gd name="connsiteY4" fmla="*/ 2186970 h 2208699"/>
              <a:gd name="connsiteX5" fmla="*/ 1141267 w 1676069"/>
              <a:gd name="connsiteY5" fmla="*/ 713586 h 2208699"/>
              <a:gd name="connsiteX6" fmla="*/ 960175 w 1676069"/>
              <a:gd name="connsiteY6" fmla="*/ 684567 h 2208699"/>
              <a:gd name="connsiteX7" fmla="*/ 863335 w 1676069"/>
              <a:gd name="connsiteY7" fmla="*/ 5688 h 2208699"/>
              <a:gd name="connsiteX8" fmla="*/ 855644 w 1676069"/>
              <a:gd name="connsiteY8" fmla="*/ 0 h 2208699"/>
              <a:gd name="connsiteX0" fmla="*/ 855644 w 1676069"/>
              <a:gd name="connsiteY0" fmla="*/ 0 h 2208699"/>
              <a:gd name="connsiteX1" fmla="*/ 764217 w 1676069"/>
              <a:gd name="connsiteY1" fmla="*/ 684567 h 2208699"/>
              <a:gd name="connsiteX2" fmla="*/ 588732 w 1676069"/>
              <a:gd name="connsiteY2" fmla="*/ 731672 h 2208699"/>
              <a:gd name="connsiteX3" fmla="*/ 0 w 1676069"/>
              <a:gd name="connsiteY3" fmla="*/ 2208699 h 2208699"/>
              <a:gd name="connsiteX4" fmla="*/ 1676069 w 1676069"/>
              <a:gd name="connsiteY4" fmla="*/ 2186970 h 2208699"/>
              <a:gd name="connsiteX5" fmla="*/ 1141267 w 1676069"/>
              <a:gd name="connsiteY5" fmla="*/ 713586 h 2208699"/>
              <a:gd name="connsiteX6" fmla="*/ 960175 w 1676069"/>
              <a:gd name="connsiteY6" fmla="*/ 684567 h 2208699"/>
              <a:gd name="connsiteX7" fmla="*/ 863335 w 1676069"/>
              <a:gd name="connsiteY7" fmla="*/ 5688 h 2208699"/>
              <a:gd name="connsiteX8" fmla="*/ 855644 w 1676069"/>
              <a:gd name="connsiteY8" fmla="*/ 0 h 2208699"/>
              <a:gd name="connsiteX0" fmla="*/ 855644 w 1676069"/>
              <a:gd name="connsiteY0" fmla="*/ 0 h 2186970"/>
              <a:gd name="connsiteX1" fmla="*/ 764217 w 1676069"/>
              <a:gd name="connsiteY1" fmla="*/ 684567 h 2186970"/>
              <a:gd name="connsiteX2" fmla="*/ 588732 w 1676069"/>
              <a:gd name="connsiteY2" fmla="*/ 731672 h 2186970"/>
              <a:gd name="connsiteX3" fmla="*/ 0 w 1676069"/>
              <a:gd name="connsiteY3" fmla="*/ 2183103 h 2186970"/>
              <a:gd name="connsiteX4" fmla="*/ 1676069 w 1676069"/>
              <a:gd name="connsiteY4" fmla="*/ 2186970 h 2186970"/>
              <a:gd name="connsiteX5" fmla="*/ 1141267 w 1676069"/>
              <a:gd name="connsiteY5" fmla="*/ 713586 h 2186970"/>
              <a:gd name="connsiteX6" fmla="*/ 960175 w 1676069"/>
              <a:gd name="connsiteY6" fmla="*/ 684567 h 2186970"/>
              <a:gd name="connsiteX7" fmla="*/ 863335 w 1676069"/>
              <a:gd name="connsiteY7" fmla="*/ 5688 h 2186970"/>
              <a:gd name="connsiteX8" fmla="*/ 855644 w 1676069"/>
              <a:gd name="connsiteY8" fmla="*/ 0 h 2186970"/>
              <a:gd name="connsiteX0" fmla="*/ 855644 w 1684188"/>
              <a:gd name="connsiteY0" fmla="*/ 0 h 2183103"/>
              <a:gd name="connsiteX1" fmla="*/ 764217 w 1684188"/>
              <a:gd name="connsiteY1" fmla="*/ 684567 h 2183103"/>
              <a:gd name="connsiteX2" fmla="*/ 588732 w 1684188"/>
              <a:gd name="connsiteY2" fmla="*/ 731672 h 2183103"/>
              <a:gd name="connsiteX3" fmla="*/ 0 w 1684188"/>
              <a:gd name="connsiteY3" fmla="*/ 2183103 h 2183103"/>
              <a:gd name="connsiteX4" fmla="*/ 1684188 w 1684188"/>
              <a:gd name="connsiteY4" fmla="*/ 2165640 h 2183103"/>
              <a:gd name="connsiteX5" fmla="*/ 1141267 w 1684188"/>
              <a:gd name="connsiteY5" fmla="*/ 713586 h 2183103"/>
              <a:gd name="connsiteX6" fmla="*/ 960175 w 1684188"/>
              <a:gd name="connsiteY6" fmla="*/ 684567 h 2183103"/>
              <a:gd name="connsiteX7" fmla="*/ 863335 w 1684188"/>
              <a:gd name="connsiteY7" fmla="*/ 5688 h 2183103"/>
              <a:gd name="connsiteX8" fmla="*/ 855644 w 1684188"/>
              <a:gd name="connsiteY8" fmla="*/ 0 h 2183103"/>
              <a:gd name="connsiteX0" fmla="*/ 859704 w 1688248"/>
              <a:gd name="connsiteY0" fmla="*/ 0 h 2174571"/>
              <a:gd name="connsiteX1" fmla="*/ 768277 w 1688248"/>
              <a:gd name="connsiteY1" fmla="*/ 684567 h 2174571"/>
              <a:gd name="connsiteX2" fmla="*/ 592792 w 1688248"/>
              <a:gd name="connsiteY2" fmla="*/ 731672 h 2174571"/>
              <a:gd name="connsiteX3" fmla="*/ 0 w 1688248"/>
              <a:gd name="connsiteY3" fmla="*/ 2174571 h 2174571"/>
              <a:gd name="connsiteX4" fmla="*/ 1688248 w 1688248"/>
              <a:gd name="connsiteY4" fmla="*/ 2165640 h 2174571"/>
              <a:gd name="connsiteX5" fmla="*/ 1145327 w 1688248"/>
              <a:gd name="connsiteY5" fmla="*/ 713586 h 2174571"/>
              <a:gd name="connsiteX6" fmla="*/ 964235 w 1688248"/>
              <a:gd name="connsiteY6" fmla="*/ 684567 h 2174571"/>
              <a:gd name="connsiteX7" fmla="*/ 867395 w 1688248"/>
              <a:gd name="connsiteY7" fmla="*/ 5688 h 2174571"/>
              <a:gd name="connsiteX8" fmla="*/ 859704 w 1688248"/>
              <a:gd name="connsiteY8" fmla="*/ 0 h 2174571"/>
              <a:gd name="connsiteX0" fmla="*/ 859704 w 1712605"/>
              <a:gd name="connsiteY0" fmla="*/ 0 h 2174571"/>
              <a:gd name="connsiteX1" fmla="*/ 768277 w 1712605"/>
              <a:gd name="connsiteY1" fmla="*/ 684567 h 2174571"/>
              <a:gd name="connsiteX2" fmla="*/ 592792 w 1712605"/>
              <a:gd name="connsiteY2" fmla="*/ 731672 h 2174571"/>
              <a:gd name="connsiteX3" fmla="*/ 0 w 1712605"/>
              <a:gd name="connsiteY3" fmla="*/ 2174571 h 2174571"/>
              <a:gd name="connsiteX4" fmla="*/ 1712605 w 1712605"/>
              <a:gd name="connsiteY4" fmla="*/ 2174172 h 2174571"/>
              <a:gd name="connsiteX5" fmla="*/ 1145327 w 1712605"/>
              <a:gd name="connsiteY5" fmla="*/ 713586 h 2174571"/>
              <a:gd name="connsiteX6" fmla="*/ 964235 w 1712605"/>
              <a:gd name="connsiteY6" fmla="*/ 684567 h 2174571"/>
              <a:gd name="connsiteX7" fmla="*/ 867395 w 1712605"/>
              <a:gd name="connsiteY7" fmla="*/ 5688 h 2174571"/>
              <a:gd name="connsiteX8" fmla="*/ 859704 w 1712605"/>
              <a:gd name="connsiteY8" fmla="*/ 0 h 2174571"/>
              <a:gd name="connsiteX0" fmla="*/ 859704 w 1712605"/>
              <a:gd name="connsiteY0" fmla="*/ 0 h 2174571"/>
              <a:gd name="connsiteX1" fmla="*/ 768277 w 1712605"/>
              <a:gd name="connsiteY1" fmla="*/ 684567 h 2174571"/>
              <a:gd name="connsiteX2" fmla="*/ 592792 w 1712605"/>
              <a:gd name="connsiteY2" fmla="*/ 731672 h 2174571"/>
              <a:gd name="connsiteX3" fmla="*/ 0 w 1712605"/>
              <a:gd name="connsiteY3" fmla="*/ 2174571 h 2174571"/>
              <a:gd name="connsiteX4" fmla="*/ 1712605 w 1712605"/>
              <a:gd name="connsiteY4" fmla="*/ 2174172 h 2174571"/>
              <a:gd name="connsiteX5" fmla="*/ 1145327 w 1712605"/>
              <a:gd name="connsiteY5" fmla="*/ 713586 h 2174571"/>
              <a:gd name="connsiteX6" fmla="*/ 964235 w 1712605"/>
              <a:gd name="connsiteY6" fmla="*/ 684567 h 2174571"/>
              <a:gd name="connsiteX7" fmla="*/ 867395 w 1712605"/>
              <a:gd name="connsiteY7" fmla="*/ 5688 h 2174571"/>
              <a:gd name="connsiteX8" fmla="*/ 859704 w 1712605"/>
              <a:gd name="connsiteY8" fmla="*/ 0 h 2174571"/>
              <a:gd name="connsiteX0" fmla="*/ 859705 w 1712606"/>
              <a:gd name="connsiteY0" fmla="*/ 0 h 2174571"/>
              <a:gd name="connsiteX1" fmla="*/ 768278 w 1712606"/>
              <a:gd name="connsiteY1" fmla="*/ 684567 h 2174571"/>
              <a:gd name="connsiteX2" fmla="*/ 592793 w 1712606"/>
              <a:gd name="connsiteY2" fmla="*/ 731672 h 2174571"/>
              <a:gd name="connsiteX3" fmla="*/ 1 w 1712606"/>
              <a:gd name="connsiteY3" fmla="*/ 2174571 h 2174571"/>
              <a:gd name="connsiteX4" fmla="*/ 1712606 w 1712606"/>
              <a:gd name="connsiteY4" fmla="*/ 2174172 h 2174571"/>
              <a:gd name="connsiteX5" fmla="*/ 1145328 w 1712606"/>
              <a:gd name="connsiteY5" fmla="*/ 713586 h 2174571"/>
              <a:gd name="connsiteX6" fmla="*/ 964236 w 1712606"/>
              <a:gd name="connsiteY6" fmla="*/ 684567 h 2174571"/>
              <a:gd name="connsiteX7" fmla="*/ 867396 w 1712606"/>
              <a:gd name="connsiteY7" fmla="*/ 5688 h 2174571"/>
              <a:gd name="connsiteX8" fmla="*/ 859705 w 1712606"/>
              <a:gd name="connsiteY8" fmla="*/ 0 h 2174571"/>
              <a:gd name="connsiteX0" fmla="*/ 859705 w 1712619"/>
              <a:gd name="connsiteY0" fmla="*/ 0 h 2174571"/>
              <a:gd name="connsiteX1" fmla="*/ 768278 w 1712619"/>
              <a:gd name="connsiteY1" fmla="*/ 684567 h 2174571"/>
              <a:gd name="connsiteX2" fmla="*/ 592793 w 1712619"/>
              <a:gd name="connsiteY2" fmla="*/ 731672 h 2174571"/>
              <a:gd name="connsiteX3" fmla="*/ 1 w 1712619"/>
              <a:gd name="connsiteY3" fmla="*/ 2174571 h 2174571"/>
              <a:gd name="connsiteX4" fmla="*/ 1712606 w 1712619"/>
              <a:gd name="connsiteY4" fmla="*/ 2174172 h 2174571"/>
              <a:gd name="connsiteX5" fmla="*/ 1145328 w 1712619"/>
              <a:gd name="connsiteY5" fmla="*/ 713586 h 2174571"/>
              <a:gd name="connsiteX6" fmla="*/ 964236 w 1712619"/>
              <a:gd name="connsiteY6" fmla="*/ 684567 h 2174571"/>
              <a:gd name="connsiteX7" fmla="*/ 867396 w 1712619"/>
              <a:gd name="connsiteY7" fmla="*/ 5688 h 2174571"/>
              <a:gd name="connsiteX8" fmla="*/ 859705 w 1712619"/>
              <a:gd name="connsiteY8" fmla="*/ 0 h 2174571"/>
              <a:gd name="connsiteX0" fmla="*/ 859705 w 1712789"/>
              <a:gd name="connsiteY0" fmla="*/ 0 h 2174571"/>
              <a:gd name="connsiteX1" fmla="*/ 768278 w 1712789"/>
              <a:gd name="connsiteY1" fmla="*/ 684567 h 2174571"/>
              <a:gd name="connsiteX2" fmla="*/ 592793 w 1712789"/>
              <a:gd name="connsiteY2" fmla="*/ 731672 h 2174571"/>
              <a:gd name="connsiteX3" fmla="*/ 1 w 1712789"/>
              <a:gd name="connsiteY3" fmla="*/ 2174571 h 2174571"/>
              <a:gd name="connsiteX4" fmla="*/ 1712606 w 1712789"/>
              <a:gd name="connsiteY4" fmla="*/ 2174172 h 2174571"/>
              <a:gd name="connsiteX5" fmla="*/ 1145328 w 1712789"/>
              <a:gd name="connsiteY5" fmla="*/ 713586 h 2174571"/>
              <a:gd name="connsiteX6" fmla="*/ 964236 w 1712789"/>
              <a:gd name="connsiteY6" fmla="*/ 684567 h 2174571"/>
              <a:gd name="connsiteX7" fmla="*/ 867396 w 1712789"/>
              <a:gd name="connsiteY7" fmla="*/ 5688 h 2174571"/>
              <a:gd name="connsiteX8" fmla="*/ 859705 w 1712789"/>
              <a:gd name="connsiteY8" fmla="*/ 0 h 2174571"/>
              <a:gd name="connsiteX0" fmla="*/ 859707 w 1712791"/>
              <a:gd name="connsiteY0" fmla="*/ 0 h 2174571"/>
              <a:gd name="connsiteX1" fmla="*/ 768280 w 1712791"/>
              <a:gd name="connsiteY1" fmla="*/ 684567 h 2174571"/>
              <a:gd name="connsiteX2" fmla="*/ 592795 w 1712791"/>
              <a:gd name="connsiteY2" fmla="*/ 731672 h 2174571"/>
              <a:gd name="connsiteX3" fmla="*/ 3 w 1712791"/>
              <a:gd name="connsiteY3" fmla="*/ 2174571 h 2174571"/>
              <a:gd name="connsiteX4" fmla="*/ 1712608 w 1712791"/>
              <a:gd name="connsiteY4" fmla="*/ 2174172 h 2174571"/>
              <a:gd name="connsiteX5" fmla="*/ 1145330 w 1712791"/>
              <a:gd name="connsiteY5" fmla="*/ 713586 h 2174571"/>
              <a:gd name="connsiteX6" fmla="*/ 964238 w 1712791"/>
              <a:gd name="connsiteY6" fmla="*/ 684567 h 2174571"/>
              <a:gd name="connsiteX7" fmla="*/ 867398 w 1712791"/>
              <a:gd name="connsiteY7" fmla="*/ 5688 h 2174571"/>
              <a:gd name="connsiteX8" fmla="*/ 859707 w 1712791"/>
              <a:gd name="connsiteY8" fmla="*/ 0 h 2174571"/>
              <a:gd name="connsiteX0" fmla="*/ 859707 w 1712791"/>
              <a:gd name="connsiteY0" fmla="*/ 0 h 2174571"/>
              <a:gd name="connsiteX1" fmla="*/ 768280 w 1712791"/>
              <a:gd name="connsiteY1" fmla="*/ 684567 h 2174571"/>
              <a:gd name="connsiteX2" fmla="*/ 592795 w 1712791"/>
              <a:gd name="connsiteY2" fmla="*/ 731672 h 2174571"/>
              <a:gd name="connsiteX3" fmla="*/ 3 w 1712791"/>
              <a:gd name="connsiteY3" fmla="*/ 2174571 h 2174571"/>
              <a:gd name="connsiteX4" fmla="*/ 1712608 w 1712791"/>
              <a:gd name="connsiteY4" fmla="*/ 2174172 h 2174571"/>
              <a:gd name="connsiteX5" fmla="*/ 1145330 w 1712791"/>
              <a:gd name="connsiteY5" fmla="*/ 713586 h 2174571"/>
              <a:gd name="connsiteX6" fmla="*/ 964238 w 1712791"/>
              <a:gd name="connsiteY6" fmla="*/ 684567 h 2174571"/>
              <a:gd name="connsiteX7" fmla="*/ 867398 w 1712791"/>
              <a:gd name="connsiteY7" fmla="*/ 5688 h 2174571"/>
              <a:gd name="connsiteX8" fmla="*/ 859707 w 1712791"/>
              <a:gd name="connsiteY8" fmla="*/ 0 h 2174571"/>
              <a:gd name="connsiteX0" fmla="*/ 859707 w 1712791"/>
              <a:gd name="connsiteY0" fmla="*/ 0 h 2174571"/>
              <a:gd name="connsiteX1" fmla="*/ 768280 w 1712791"/>
              <a:gd name="connsiteY1" fmla="*/ 684567 h 2174571"/>
              <a:gd name="connsiteX2" fmla="*/ 592795 w 1712791"/>
              <a:gd name="connsiteY2" fmla="*/ 731672 h 2174571"/>
              <a:gd name="connsiteX3" fmla="*/ 3 w 1712791"/>
              <a:gd name="connsiteY3" fmla="*/ 2174571 h 2174571"/>
              <a:gd name="connsiteX4" fmla="*/ 1712608 w 1712791"/>
              <a:gd name="connsiteY4" fmla="*/ 2174172 h 2174571"/>
              <a:gd name="connsiteX5" fmla="*/ 1145330 w 1712791"/>
              <a:gd name="connsiteY5" fmla="*/ 713586 h 2174571"/>
              <a:gd name="connsiteX6" fmla="*/ 964238 w 1712791"/>
              <a:gd name="connsiteY6" fmla="*/ 684567 h 2174571"/>
              <a:gd name="connsiteX7" fmla="*/ 867398 w 1712791"/>
              <a:gd name="connsiteY7" fmla="*/ 5688 h 2174571"/>
              <a:gd name="connsiteX8" fmla="*/ 859707 w 1712791"/>
              <a:gd name="connsiteY8" fmla="*/ 0 h 2174571"/>
              <a:gd name="connsiteX0" fmla="*/ 859707 w 1712791"/>
              <a:gd name="connsiteY0" fmla="*/ 0 h 2174571"/>
              <a:gd name="connsiteX1" fmla="*/ 768280 w 1712791"/>
              <a:gd name="connsiteY1" fmla="*/ 684567 h 2174571"/>
              <a:gd name="connsiteX2" fmla="*/ 592795 w 1712791"/>
              <a:gd name="connsiteY2" fmla="*/ 731672 h 2174571"/>
              <a:gd name="connsiteX3" fmla="*/ 3 w 1712791"/>
              <a:gd name="connsiteY3" fmla="*/ 2174571 h 2174571"/>
              <a:gd name="connsiteX4" fmla="*/ 1712608 w 1712791"/>
              <a:gd name="connsiteY4" fmla="*/ 2174172 h 2174571"/>
              <a:gd name="connsiteX5" fmla="*/ 1145330 w 1712791"/>
              <a:gd name="connsiteY5" fmla="*/ 722118 h 2174571"/>
              <a:gd name="connsiteX6" fmla="*/ 964238 w 1712791"/>
              <a:gd name="connsiteY6" fmla="*/ 684567 h 2174571"/>
              <a:gd name="connsiteX7" fmla="*/ 867398 w 1712791"/>
              <a:gd name="connsiteY7" fmla="*/ 5688 h 2174571"/>
              <a:gd name="connsiteX8" fmla="*/ 859707 w 1712791"/>
              <a:gd name="connsiteY8" fmla="*/ 0 h 2174571"/>
              <a:gd name="connsiteX0" fmla="*/ 864578 w 1712791"/>
              <a:gd name="connsiteY0" fmla="*/ 0 h 2174571"/>
              <a:gd name="connsiteX1" fmla="*/ 768280 w 1712791"/>
              <a:gd name="connsiteY1" fmla="*/ 684567 h 2174571"/>
              <a:gd name="connsiteX2" fmla="*/ 592795 w 1712791"/>
              <a:gd name="connsiteY2" fmla="*/ 731672 h 2174571"/>
              <a:gd name="connsiteX3" fmla="*/ 3 w 1712791"/>
              <a:gd name="connsiteY3" fmla="*/ 2174571 h 2174571"/>
              <a:gd name="connsiteX4" fmla="*/ 1712608 w 1712791"/>
              <a:gd name="connsiteY4" fmla="*/ 2174172 h 2174571"/>
              <a:gd name="connsiteX5" fmla="*/ 1145330 w 1712791"/>
              <a:gd name="connsiteY5" fmla="*/ 722118 h 2174571"/>
              <a:gd name="connsiteX6" fmla="*/ 964238 w 1712791"/>
              <a:gd name="connsiteY6" fmla="*/ 684567 h 2174571"/>
              <a:gd name="connsiteX7" fmla="*/ 867398 w 1712791"/>
              <a:gd name="connsiteY7" fmla="*/ 5688 h 2174571"/>
              <a:gd name="connsiteX8" fmla="*/ 864578 w 1712791"/>
              <a:gd name="connsiteY8" fmla="*/ 0 h 2174571"/>
              <a:gd name="connsiteX0" fmla="*/ 867826 w 1712791"/>
              <a:gd name="connsiteY0" fmla="*/ 0 h 2169452"/>
              <a:gd name="connsiteX1" fmla="*/ 768280 w 1712791"/>
              <a:gd name="connsiteY1" fmla="*/ 679448 h 2169452"/>
              <a:gd name="connsiteX2" fmla="*/ 592795 w 1712791"/>
              <a:gd name="connsiteY2" fmla="*/ 726553 h 2169452"/>
              <a:gd name="connsiteX3" fmla="*/ 3 w 1712791"/>
              <a:gd name="connsiteY3" fmla="*/ 2169452 h 2169452"/>
              <a:gd name="connsiteX4" fmla="*/ 1712608 w 1712791"/>
              <a:gd name="connsiteY4" fmla="*/ 2169053 h 2169452"/>
              <a:gd name="connsiteX5" fmla="*/ 1145330 w 1712791"/>
              <a:gd name="connsiteY5" fmla="*/ 716999 h 2169452"/>
              <a:gd name="connsiteX6" fmla="*/ 964238 w 1712791"/>
              <a:gd name="connsiteY6" fmla="*/ 679448 h 2169452"/>
              <a:gd name="connsiteX7" fmla="*/ 867398 w 1712791"/>
              <a:gd name="connsiteY7" fmla="*/ 569 h 2169452"/>
              <a:gd name="connsiteX8" fmla="*/ 867826 w 1712791"/>
              <a:gd name="connsiteY8" fmla="*/ 0 h 2169452"/>
              <a:gd name="connsiteX0" fmla="*/ 867826 w 1712791"/>
              <a:gd name="connsiteY0" fmla="*/ 41 h 2169493"/>
              <a:gd name="connsiteX1" fmla="*/ 768280 w 1712791"/>
              <a:gd name="connsiteY1" fmla="*/ 679489 h 2169493"/>
              <a:gd name="connsiteX2" fmla="*/ 592795 w 1712791"/>
              <a:gd name="connsiteY2" fmla="*/ 726594 h 2169493"/>
              <a:gd name="connsiteX3" fmla="*/ 3 w 1712791"/>
              <a:gd name="connsiteY3" fmla="*/ 2169493 h 2169493"/>
              <a:gd name="connsiteX4" fmla="*/ 1712608 w 1712791"/>
              <a:gd name="connsiteY4" fmla="*/ 2169094 h 2169493"/>
              <a:gd name="connsiteX5" fmla="*/ 1145330 w 1712791"/>
              <a:gd name="connsiteY5" fmla="*/ 717040 h 2169493"/>
              <a:gd name="connsiteX6" fmla="*/ 964238 w 1712791"/>
              <a:gd name="connsiteY6" fmla="*/ 679489 h 2169493"/>
              <a:gd name="connsiteX7" fmla="*/ 867398 w 1712791"/>
              <a:gd name="connsiteY7" fmla="*/ 610 h 2169493"/>
              <a:gd name="connsiteX8" fmla="*/ 867826 w 1712791"/>
              <a:gd name="connsiteY8" fmla="*/ 41 h 21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2791" h="2169493">
                <a:moveTo>
                  <a:pt x="867826" y="41"/>
                </a:moveTo>
                <a:cubicBezTo>
                  <a:pt x="871269" y="-5171"/>
                  <a:pt x="795148" y="481636"/>
                  <a:pt x="768280" y="679489"/>
                </a:cubicBezTo>
                <a:cubicBezTo>
                  <a:pt x="760286" y="677300"/>
                  <a:pt x="666174" y="679608"/>
                  <a:pt x="592795" y="726594"/>
                </a:cubicBezTo>
                <a:cubicBezTo>
                  <a:pt x="395198" y="1207560"/>
                  <a:pt x="-1315" y="2153529"/>
                  <a:pt x="3" y="2169493"/>
                </a:cubicBezTo>
                <a:cubicBezTo>
                  <a:pt x="-1519" y="2169360"/>
                  <a:pt x="1718189" y="2169227"/>
                  <a:pt x="1712608" y="2169094"/>
                </a:cubicBezTo>
                <a:cubicBezTo>
                  <a:pt x="1722430" y="2160033"/>
                  <a:pt x="1334423" y="1203902"/>
                  <a:pt x="1145330" y="717040"/>
                </a:cubicBezTo>
                <a:cubicBezTo>
                  <a:pt x="1065119" y="690303"/>
                  <a:pt x="967655" y="674114"/>
                  <a:pt x="964238" y="679489"/>
                </a:cubicBezTo>
                <a:lnTo>
                  <a:pt x="867398" y="610"/>
                </a:lnTo>
                <a:lnTo>
                  <a:pt x="867826" y="41"/>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 name="橢圓 4"/>
          <p:cNvSpPr/>
          <p:nvPr/>
        </p:nvSpPr>
        <p:spPr>
          <a:xfrm>
            <a:off x="3970496" y="1680652"/>
            <a:ext cx="1122891" cy="1122891"/>
          </a:xfrm>
          <a:prstGeom prst="ellipse">
            <a:avLst/>
          </a:prstGeom>
          <a:solidFill>
            <a:srgbClr val="77933C"/>
          </a:solidFill>
          <a:ln w="38100">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6548" name="object 5"/>
          <p:cNvSpPr txBox="1">
            <a:spLocks noChangeArrowheads="1"/>
          </p:cNvSpPr>
          <p:nvPr/>
        </p:nvSpPr>
        <p:spPr bwMode="auto">
          <a:xfrm>
            <a:off x="4136148" y="1841469"/>
            <a:ext cx="772211" cy="764953"/>
          </a:xfrm>
          <a:prstGeom prst="rect">
            <a:avLst/>
          </a:prstGeom>
          <a:noFill/>
          <a:ln w="9525">
            <a:noFill/>
            <a:miter lim="800000"/>
            <a:headEnd/>
            <a:tailEnd/>
          </a:ln>
        </p:spPr>
        <p:txBody>
          <a:bodyPr wrap="square" lIns="0" tIns="13335" rIns="0" bIns="0">
            <a:spAutoFit/>
          </a:bodyPr>
          <a:lstStyle/>
          <a:p>
            <a:pPr marL="12700" algn="ctr">
              <a:spcBef>
                <a:spcPts val="100"/>
              </a:spcBef>
            </a:pPr>
            <a:r>
              <a:rPr kumimoji="0" lang="zh-TW" altLang="en-US" sz="2400">
                <a:solidFill>
                  <a:schemeClr val="bg1"/>
                </a:solidFill>
                <a:latin typeface="微軟正黑體" panose="020B0604030504040204" pitchFamily="34" charset="-120"/>
                <a:ea typeface="微軟正黑體" panose="020B0604030504040204" pitchFamily="34" charset="-120"/>
                <a:cs typeface="Noto Sans CJK JP Regular"/>
              </a:rPr>
              <a:t>多元</a:t>
            </a:r>
            <a:endParaRPr kumimoji="0" lang="en-US" altLang="zh-TW" sz="2400">
              <a:solidFill>
                <a:schemeClr val="bg1"/>
              </a:solidFill>
              <a:latin typeface="微軟正黑體" panose="020B0604030504040204" pitchFamily="34" charset="-120"/>
              <a:ea typeface="微軟正黑體" panose="020B0604030504040204" pitchFamily="34" charset="-120"/>
              <a:cs typeface="Noto Sans CJK JP Regular"/>
            </a:endParaRPr>
          </a:p>
          <a:p>
            <a:pPr marL="12700" algn="ctr">
              <a:spcBef>
                <a:spcPts val="100"/>
              </a:spcBef>
            </a:pPr>
            <a:r>
              <a:rPr kumimoji="0" lang="zh-TW" altLang="en-US" sz="2400">
                <a:solidFill>
                  <a:schemeClr val="bg1"/>
                </a:solidFill>
                <a:latin typeface="微軟正黑體" panose="020B0604030504040204" pitchFamily="34" charset="-120"/>
                <a:ea typeface="微軟正黑體" panose="020B0604030504040204" pitchFamily="34" charset="-120"/>
                <a:cs typeface="Noto Sans CJK JP Regular"/>
              </a:rPr>
              <a:t>適性</a:t>
            </a:r>
          </a:p>
        </p:txBody>
      </p:sp>
      <p:cxnSp>
        <p:nvCxnSpPr>
          <p:cNvPr id="7" name="直線接點 6"/>
          <p:cNvCxnSpPr/>
          <p:nvPr/>
        </p:nvCxnSpPr>
        <p:spPr>
          <a:xfrm>
            <a:off x="3168558" y="5189040"/>
            <a:ext cx="2691111" cy="0"/>
          </a:xfrm>
          <a:prstGeom prst="line">
            <a:avLst/>
          </a:prstGeom>
          <a:ln w="38100">
            <a:solidFill>
              <a:srgbClr val="4F81BD"/>
            </a:solidFill>
            <a:prstDash val="solid"/>
          </a:ln>
        </p:spPr>
        <p:style>
          <a:lnRef idx="1">
            <a:schemeClr val="accent1"/>
          </a:lnRef>
          <a:fillRef idx="0">
            <a:schemeClr val="accent1"/>
          </a:fillRef>
          <a:effectRef idx="0">
            <a:schemeClr val="accent1"/>
          </a:effectRef>
          <a:fontRef idx="minor">
            <a:schemeClr val="tx1"/>
          </a:fontRef>
        </p:style>
      </p:cxnSp>
      <p:grpSp>
        <p:nvGrpSpPr>
          <p:cNvPr id="48" name="群組 47"/>
          <p:cNvGrpSpPr/>
          <p:nvPr/>
        </p:nvGrpSpPr>
        <p:grpSpPr>
          <a:xfrm>
            <a:off x="4201861" y="3840892"/>
            <a:ext cx="619732" cy="430319"/>
            <a:chOff x="4187222" y="395028"/>
            <a:chExt cx="1944212" cy="1349989"/>
          </a:xfrm>
          <a:solidFill>
            <a:srgbClr val="77933C"/>
          </a:solidFill>
        </p:grpSpPr>
        <p:sp>
          <p:nvSpPr>
            <p:cNvPr id="49"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0"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1"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8" name="梯形 7"/>
          <p:cNvSpPr/>
          <p:nvPr/>
        </p:nvSpPr>
        <p:spPr>
          <a:xfrm>
            <a:off x="3454006" y="4249354"/>
            <a:ext cx="2062421" cy="928502"/>
          </a:xfrm>
          <a:custGeom>
            <a:avLst/>
            <a:gdLst>
              <a:gd name="connsiteX0" fmla="*/ 0 w 2062421"/>
              <a:gd name="connsiteY0" fmla="*/ 933119 h 933119"/>
              <a:gd name="connsiteX1" fmla="*/ 233280 w 2062421"/>
              <a:gd name="connsiteY1" fmla="*/ 0 h 933119"/>
              <a:gd name="connsiteX2" fmla="*/ 1829141 w 2062421"/>
              <a:gd name="connsiteY2" fmla="*/ 0 h 933119"/>
              <a:gd name="connsiteX3" fmla="*/ 2062421 w 2062421"/>
              <a:gd name="connsiteY3" fmla="*/ 933119 h 933119"/>
              <a:gd name="connsiteX4" fmla="*/ 0 w 2062421"/>
              <a:gd name="connsiteY4" fmla="*/ 933119 h 933119"/>
              <a:gd name="connsiteX0" fmla="*/ 0 w 2062421"/>
              <a:gd name="connsiteY0" fmla="*/ 981989 h 981989"/>
              <a:gd name="connsiteX1" fmla="*/ 233280 w 2062421"/>
              <a:gd name="connsiteY1" fmla="*/ 48870 h 981989"/>
              <a:gd name="connsiteX2" fmla="*/ 1829141 w 2062421"/>
              <a:gd name="connsiteY2" fmla="*/ 48870 h 981989"/>
              <a:gd name="connsiteX3" fmla="*/ 2062421 w 2062421"/>
              <a:gd name="connsiteY3" fmla="*/ 981989 h 981989"/>
              <a:gd name="connsiteX4" fmla="*/ 0 w 2062421"/>
              <a:gd name="connsiteY4" fmla="*/ 981989 h 981989"/>
              <a:gd name="connsiteX0" fmla="*/ 0 w 2062421"/>
              <a:gd name="connsiteY0" fmla="*/ 1003166 h 1003166"/>
              <a:gd name="connsiteX1" fmla="*/ 233280 w 2062421"/>
              <a:gd name="connsiteY1" fmla="*/ 70047 h 1003166"/>
              <a:gd name="connsiteX2" fmla="*/ 1829141 w 2062421"/>
              <a:gd name="connsiteY2" fmla="*/ 70047 h 1003166"/>
              <a:gd name="connsiteX3" fmla="*/ 2062421 w 2062421"/>
              <a:gd name="connsiteY3" fmla="*/ 1003166 h 1003166"/>
              <a:gd name="connsiteX4" fmla="*/ 0 w 2062421"/>
              <a:gd name="connsiteY4" fmla="*/ 1003166 h 1003166"/>
              <a:gd name="connsiteX0" fmla="*/ 0 w 2062421"/>
              <a:gd name="connsiteY0" fmla="*/ 993976 h 993976"/>
              <a:gd name="connsiteX1" fmla="*/ 233280 w 2062421"/>
              <a:gd name="connsiteY1" fmla="*/ 60857 h 993976"/>
              <a:gd name="connsiteX2" fmla="*/ 1829141 w 2062421"/>
              <a:gd name="connsiteY2" fmla="*/ 60857 h 993976"/>
              <a:gd name="connsiteX3" fmla="*/ 2062421 w 2062421"/>
              <a:gd name="connsiteY3" fmla="*/ 993976 h 993976"/>
              <a:gd name="connsiteX4" fmla="*/ 0 w 2062421"/>
              <a:gd name="connsiteY4" fmla="*/ 993976 h 993976"/>
              <a:gd name="connsiteX0" fmla="*/ 0 w 2062421"/>
              <a:gd name="connsiteY0" fmla="*/ 945671 h 945671"/>
              <a:gd name="connsiteX1" fmla="*/ 201530 w 2062421"/>
              <a:gd name="connsiteY1" fmla="*/ 164952 h 945671"/>
              <a:gd name="connsiteX2" fmla="*/ 1829141 w 2062421"/>
              <a:gd name="connsiteY2" fmla="*/ 12552 h 945671"/>
              <a:gd name="connsiteX3" fmla="*/ 2062421 w 2062421"/>
              <a:gd name="connsiteY3" fmla="*/ 945671 h 945671"/>
              <a:gd name="connsiteX4" fmla="*/ 0 w 2062421"/>
              <a:gd name="connsiteY4" fmla="*/ 945671 h 945671"/>
              <a:gd name="connsiteX0" fmla="*/ 0 w 2062421"/>
              <a:gd name="connsiteY0" fmla="*/ 956729 h 956729"/>
              <a:gd name="connsiteX1" fmla="*/ 207880 w 2062421"/>
              <a:gd name="connsiteY1" fmla="*/ 106160 h 956729"/>
              <a:gd name="connsiteX2" fmla="*/ 1829141 w 2062421"/>
              <a:gd name="connsiteY2" fmla="*/ 23610 h 956729"/>
              <a:gd name="connsiteX3" fmla="*/ 2062421 w 2062421"/>
              <a:gd name="connsiteY3" fmla="*/ 956729 h 956729"/>
              <a:gd name="connsiteX4" fmla="*/ 0 w 2062421"/>
              <a:gd name="connsiteY4" fmla="*/ 956729 h 956729"/>
              <a:gd name="connsiteX0" fmla="*/ 0 w 2062421"/>
              <a:gd name="connsiteY0" fmla="*/ 901508 h 901508"/>
              <a:gd name="connsiteX1" fmla="*/ 207880 w 2062421"/>
              <a:gd name="connsiteY1" fmla="*/ 50939 h 901508"/>
              <a:gd name="connsiteX2" fmla="*/ 1860891 w 2062421"/>
              <a:gd name="connsiteY2" fmla="*/ 82689 h 901508"/>
              <a:gd name="connsiteX3" fmla="*/ 2062421 w 2062421"/>
              <a:gd name="connsiteY3" fmla="*/ 901508 h 901508"/>
              <a:gd name="connsiteX4" fmla="*/ 0 w 2062421"/>
              <a:gd name="connsiteY4" fmla="*/ 901508 h 901508"/>
              <a:gd name="connsiteX0" fmla="*/ 0 w 2062421"/>
              <a:gd name="connsiteY0" fmla="*/ 911425 h 911425"/>
              <a:gd name="connsiteX1" fmla="*/ 207880 w 2062421"/>
              <a:gd name="connsiteY1" fmla="*/ 60856 h 911425"/>
              <a:gd name="connsiteX2" fmla="*/ 1854541 w 2062421"/>
              <a:gd name="connsiteY2" fmla="*/ 60856 h 911425"/>
              <a:gd name="connsiteX3" fmla="*/ 2062421 w 2062421"/>
              <a:gd name="connsiteY3" fmla="*/ 911425 h 911425"/>
              <a:gd name="connsiteX4" fmla="*/ 0 w 2062421"/>
              <a:gd name="connsiteY4" fmla="*/ 911425 h 911425"/>
              <a:gd name="connsiteX0" fmla="*/ 0 w 2062421"/>
              <a:gd name="connsiteY0" fmla="*/ 930615 h 930615"/>
              <a:gd name="connsiteX1" fmla="*/ 207880 w 2062421"/>
              <a:gd name="connsiteY1" fmla="*/ 80046 h 930615"/>
              <a:gd name="connsiteX2" fmla="*/ 1854541 w 2062421"/>
              <a:gd name="connsiteY2" fmla="*/ 80046 h 930615"/>
              <a:gd name="connsiteX3" fmla="*/ 2062421 w 2062421"/>
              <a:gd name="connsiteY3" fmla="*/ 930615 h 930615"/>
              <a:gd name="connsiteX4" fmla="*/ 0 w 2062421"/>
              <a:gd name="connsiteY4" fmla="*/ 930615 h 930615"/>
              <a:gd name="connsiteX0" fmla="*/ 0 w 2062421"/>
              <a:gd name="connsiteY0" fmla="*/ 935375 h 935375"/>
              <a:gd name="connsiteX1" fmla="*/ 207880 w 2062421"/>
              <a:gd name="connsiteY1" fmla="*/ 84806 h 935375"/>
              <a:gd name="connsiteX2" fmla="*/ 1854541 w 2062421"/>
              <a:gd name="connsiteY2" fmla="*/ 84806 h 935375"/>
              <a:gd name="connsiteX3" fmla="*/ 2062421 w 2062421"/>
              <a:gd name="connsiteY3" fmla="*/ 935375 h 935375"/>
              <a:gd name="connsiteX4" fmla="*/ 0 w 2062421"/>
              <a:gd name="connsiteY4" fmla="*/ 935375 h 935375"/>
              <a:gd name="connsiteX0" fmla="*/ 0 w 2062421"/>
              <a:gd name="connsiteY0" fmla="*/ 928502 h 928502"/>
              <a:gd name="connsiteX1" fmla="*/ 207880 w 2062421"/>
              <a:gd name="connsiteY1" fmla="*/ 77933 h 928502"/>
              <a:gd name="connsiteX2" fmla="*/ 1854541 w 2062421"/>
              <a:gd name="connsiteY2" fmla="*/ 77933 h 928502"/>
              <a:gd name="connsiteX3" fmla="*/ 2062421 w 2062421"/>
              <a:gd name="connsiteY3" fmla="*/ 928502 h 928502"/>
              <a:gd name="connsiteX4" fmla="*/ 0 w 2062421"/>
              <a:gd name="connsiteY4" fmla="*/ 928502 h 928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421" h="928502">
                <a:moveTo>
                  <a:pt x="0" y="928502"/>
                </a:moveTo>
                <a:lnTo>
                  <a:pt x="207880" y="77933"/>
                </a:lnTo>
                <a:cubicBezTo>
                  <a:pt x="990458" y="-12976"/>
                  <a:pt x="1154272" y="-38215"/>
                  <a:pt x="1854541" y="77933"/>
                </a:cubicBezTo>
                <a:lnTo>
                  <a:pt x="2062421" y="928502"/>
                </a:lnTo>
                <a:lnTo>
                  <a:pt x="0" y="928502"/>
                </a:lnTo>
                <a:close/>
              </a:path>
            </a:pathLst>
          </a:custGeom>
          <a:solidFill>
            <a:srgbClr val="4F81BD"/>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6566" name="object 23"/>
          <p:cNvSpPr txBox="1">
            <a:spLocks noChangeArrowheads="1"/>
          </p:cNvSpPr>
          <p:nvPr/>
        </p:nvSpPr>
        <p:spPr bwMode="auto">
          <a:xfrm>
            <a:off x="3668725" y="4358803"/>
            <a:ext cx="1716585" cy="764953"/>
          </a:xfrm>
          <a:prstGeom prst="rect">
            <a:avLst/>
          </a:prstGeom>
          <a:noFill/>
          <a:ln w="9525">
            <a:noFill/>
            <a:miter lim="800000"/>
            <a:headEnd/>
            <a:tailEnd/>
          </a:ln>
        </p:spPr>
        <p:txBody>
          <a:bodyPr wrap="square" lIns="0" tIns="13335" rIns="0" bIns="0">
            <a:spAutoFit/>
          </a:bodyPr>
          <a:lstStyle/>
          <a:p>
            <a:pPr marL="12700" algn="ctr">
              <a:spcBef>
                <a:spcPts val="100"/>
              </a:spcBef>
            </a:pPr>
            <a:r>
              <a:rPr kumimoji="0" lang="zh-TW" altLang="en-US" sz="2400">
                <a:solidFill>
                  <a:schemeClr val="bg1"/>
                </a:solidFill>
                <a:latin typeface="微軟正黑體" panose="020B0604030504040204" pitchFamily="34" charset="-120"/>
                <a:ea typeface="微軟正黑體" panose="020B0604030504040204" pitchFamily="34" charset="-120"/>
                <a:cs typeface="Noto Sans CJK JP Regular"/>
              </a:rPr>
              <a:t>適性揚才</a:t>
            </a:r>
            <a:endParaRPr kumimoji="0" lang="en-US" altLang="zh-TW" sz="2400">
              <a:solidFill>
                <a:schemeClr val="bg1"/>
              </a:solidFill>
              <a:latin typeface="微軟正黑體" panose="020B0604030504040204" pitchFamily="34" charset="-120"/>
              <a:ea typeface="微軟正黑體" panose="020B0604030504040204" pitchFamily="34" charset="-120"/>
              <a:cs typeface="Noto Sans CJK JP Regular"/>
            </a:endParaRPr>
          </a:p>
          <a:p>
            <a:pPr marL="12700" algn="ctr">
              <a:spcBef>
                <a:spcPts val="100"/>
              </a:spcBef>
            </a:pPr>
            <a:r>
              <a:rPr kumimoji="0" lang="zh-TW" altLang="en-US" sz="2400">
                <a:solidFill>
                  <a:schemeClr val="bg1"/>
                </a:solidFill>
                <a:latin typeface="微軟正黑體" panose="020B0604030504040204" pitchFamily="34" charset="-120"/>
                <a:ea typeface="微軟正黑體" panose="020B0604030504040204" pitchFamily="34" charset="-120"/>
                <a:cs typeface="Noto Sans CJK JP Regular"/>
              </a:rPr>
              <a:t>終身學習</a:t>
            </a:r>
          </a:p>
        </p:txBody>
      </p:sp>
      <p:sp>
        <p:nvSpPr>
          <p:cNvPr id="53" name="橢圓 52"/>
          <p:cNvSpPr/>
          <p:nvPr/>
        </p:nvSpPr>
        <p:spPr>
          <a:xfrm>
            <a:off x="1999699" y="4878151"/>
            <a:ext cx="1122891" cy="1122891"/>
          </a:xfrm>
          <a:prstGeom prst="ellipse">
            <a:avLst/>
          </a:prstGeom>
          <a:solidFill>
            <a:srgbClr val="E46C0A"/>
          </a:solidFill>
          <a:ln w="38100">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橢圓 53"/>
          <p:cNvSpPr/>
          <p:nvPr/>
        </p:nvSpPr>
        <p:spPr>
          <a:xfrm>
            <a:off x="5897381" y="4849004"/>
            <a:ext cx="1122891" cy="1122891"/>
          </a:xfrm>
          <a:prstGeom prst="ellipse">
            <a:avLst/>
          </a:prstGeom>
          <a:solidFill>
            <a:srgbClr val="920049"/>
          </a:solidFill>
          <a:ln w="38100">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6560" name="object 17"/>
          <p:cNvSpPr txBox="1">
            <a:spLocks noChangeArrowheads="1"/>
          </p:cNvSpPr>
          <p:nvPr/>
        </p:nvSpPr>
        <p:spPr bwMode="auto">
          <a:xfrm>
            <a:off x="2217822" y="5078883"/>
            <a:ext cx="703113" cy="764312"/>
          </a:xfrm>
          <a:prstGeom prst="rect">
            <a:avLst/>
          </a:prstGeom>
          <a:noFill/>
          <a:ln w="9525">
            <a:noFill/>
            <a:miter lim="800000"/>
            <a:headEnd/>
            <a:tailEnd/>
          </a:ln>
        </p:spPr>
        <p:txBody>
          <a:bodyPr wrap="square" lIns="0" tIns="12700" rIns="0" bIns="0">
            <a:spAutoFit/>
          </a:bodyPr>
          <a:lstStyle/>
          <a:p>
            <a:pPr marL="12700">
              <a:spcBef>
                <a:spcPts val="100"/>
              </a:spcBef>
            </a:pPr>
            <a:r>
              <a:rPr kumimoji="0" lang="zh-TW" altLang="en-US" sz="2400">
                <a:solidFill>
                  <a:schemeClr val="bg1"/>
                </a:solidFill>
                <a:latin typeface="微軟正黑體" panose="020B0604030504040204" pitchFamily="34" charset="-120"/>
                <a:ea typeface="微軟正黑體" panose="020B0604030504040204" pitchFamily="34" charset="-120"/>
                <a:cs typeface="Noto Sans CJK JP Regular"/>
              </a:rPr>
              <a:t>校本</a:t>
            </a:r>
            <a:endParaRPr kumimoji="0" lang="en-US" altLang="zh-TW" sz="2400">
              <a:solidFill>
                <a:schemeClr val="bg1"/>
              </a:solidFill>
              <a:latin typeface="微軟正黑體" panose="020B0604030504040204" pitchFamily="34" charset="-120"/>
              <a:ea typeface="微軟正黑體" panose="020B0604030504040204" pitchFamily="34" charset="-120"/>
              <a:cs typeface="Noto Sans CJK JP Regular"/>
            </a:endParaRPr>
          </a:p>
          <a:p>
            <a:pPr marL="12700">
              <a:spcBef>
                <a:spcPts val="100"/>
              </a:spcBef>
            </a:pPr>
            <a:r>
              <a:rPr kumimoji="0" lang="zh-TW" altLang="en-US" sz="2400">
                <a:solidFill>
                  <a:schemeClr val="bg1"/>
                </a:solidFill>
                <a:latin typeface="微軟正黑體" panose="020B0604030504040204" pitchFamily="34" charset="-120"/>
                <a:ea typeface="微軟正黑體" panose="020B0604030504040204" pitchFamily="34" charset="-120"/>
                <a:cs typeface="Noto Sans CJK JP Regular"/>
              </a:rPr>
              <a:t>課程</a:t>
            </a:r>
          </a:p>
        </p:txBody>
      </p:sp>
      <p:sp>
        <p:nvSpPr>
          <p:cNvPr id="236556" name="object 13"/>
          <p:cNvSpPr txBox="1">
            <a:spLocks noChangeArrowheads="1"/>
          </p:cNvSpPr>
          <p:nvPr/>
        </p:nvSpPr>
        <p:spPr bwMode="auto">
          <a:xfrm>
            <a:off x="6116997" y="5057441"/>
            <a:ext cx="699764" cy="764312"/>
          </a:xfrm>
          <a:prstGeom prst="rect">
            <a:avLst/>
          </a:prstGeom>
          <a:noFill/>
          <a:ln w="9525">
            <a:noFill/>
            <a:miter lim="800000"/>
            <a:headEnd/>
            <a:tailEnd/>
          </a:ln>
        </p:spPr>
        <p:txBody>
          <a:bodyPr wrap="square" lIns="0" tIns="12700" rIns="0" bIns="0">
            <a:spAutoFit/>
          </a:bodyPr>
          <a:lstStyle/>
          <a:p>
            <a:pPr marL="12700" algn="ctr">
              <a:spcBef>
                <a:spcPts val="100"/>
              </a:spcBef>
            </a:pPr>
            <a:r>
              <a:rPr kumimoji="0" lang="zh-TW" altLang="en-US" sz="2400">
                <a:solidFill>
                  <a:schemeClr val="bg1"/>
                </a:solidFill>
                <a:latin typeface="微軟正黑體" panose="020B0604030504040204" pitchFamily="34" charset="-120"/>
                <a:ea typeface="微軟正黑體" panose="020B0604030504040204" pitchFamily="34" charset="-120"/>
                <a:cs typeface="Noto Sans CJK JP Regular"/>
              </a:rPr>
              <a:t>素養</a:t>
            </a:r>
            <a:endParaRPr kumimoji="0" lang="en-US" altLang="zh-TW" sz="2400">
              <a:solidFill>
                <a:schemeClr val="bg1"/>
              </a:solidFill>
              <a:latin typeface="微軟正黑體" panose="020B0604030504040204" pitchFamily="34" charset="-120"/>
              <a:ea typeface="微軟正黑體" panose="020B0604030504040204" pitchFamily="34" charset="-120"/>
              <a:cs typeface="Noto Sans CJK JP Regular"/>
            </a:endParaRPr>
          </a:p>
          <a:p>
            <a:pPr marL="12700" algn="ctr">
              <a:spcBef>
                <a:spcPts val="100"/>
              </a:spcBef>
            </a:pPr>
            <a:r>
              <a:rPr kumimoji="0" lang="zh-TW" altLang="en-US" sz="2400">
                <a:solidFill>
                  <a:schemeClr val="bg1"/>
                </a:solidFill>
                <a:latin typeface="微軟正黑體" panose="020B0604030504040204" pitchFamily="34" charset="-120"/>
                <a:ea typeface="微軟正黑體" panose="020B0604030504040204" pitchFamily="34" charset="-120"/>
                <a:cs typeface="Noto Sans CJK JP Regular"/>
              </a:rPr>
              <a:t>導向</a:t>
            </a:r>
          </a:p>
        </p:txBody>
      </p:sp>
      <p:sp>
        <p:nvSpPr>
          <p:cNvPr id="9" name="矩形 8"/>
          <p:cNvSpPr/>
          <p:nvPr/>
        </p:nvSpPr>
        <p:spPr>
          <a:xfrm rot="17521367">
            <a:off x="1843127" y="3262088"/>
            <a:ext cx="1395339" cy="465415"/>
          </a:xfrm>
          <a:prstGeom prst="rect">
            <a:avLst/>
          </a:prstGeom>
          <a:noFill/>
        </p:spPr>
        <p:txBody>
          <a:bodyPr wrap="none" lIns="91440" tIns="45720" rIns="91440" bIns="45720">
            <a:prstTxWarp prst="textArchUp">
              <a:avLst>
                <a:gd name="adj" fmla="val 12076439"/>
              </a:avLst>
            </a:prstTxWarp>
            <a:spAutoFit/>
          </a:bodyPr>
          <a:lstStyle/>
          <a:p>
            <a:pPr marL="12700">
              <a:spcBef>
                <a:spcPts val="100"/>
              </a:spcBef>
            </a:pPr>
            <a:r>
              <a:rPr kumimoji="0" lang="zh-TW" altLang="en-US" sz="2400">
                <a:latin typeface="微軟正黑體" panose="020B0604030504040204" pitchFamily="34" charset="-120"/>
                <a:ea typeface="微軟正黑體" panose="020B0604030504040204" pitchFamily="34" charset="-120"/>
                <a:cs typeface="Noto Sans CJK JP Regular"/>
              </a:rPr>
              <a:t>配套整合</a:t>
            </a:r>
          </a:p>
        </p:txBody>
      </p:sp>
      <p:sp>
        <p:nvSpPr>
          <p:cNvPr id="56" name="矩形 55"/>
          <p:cNvSpPr/>
          <p:nvPr/>
        </p:nvSpPr>
        <p:spPr>
          <a:xfrm rot="3987885">
            <a:off x="5842403" y="3260622"/>
            <a:ext cx="1395339" cy="465415"/>
          </a:xfrm>
          <a:prstGeom prst="rect">
            <a:avLst/>
          </a:prstGeom>
          <a:noFill/>
        </p:spPr>
        <p:txBody>
          <a:bodyPr wrap="none" lIns="91440" tIns="45720" rIns="91440" bIns="45720">
            <a:prstTxWarp prst="textArchUp">
              <a:avLst>
                <a:gd name="adj" fmla="val 12076439"/>
              </a:avLst>
            </a:prstTxWarp>
            <a:spAutoFit/>
          </a:bodyPr>
          <a:lstStyle/>
          <a:p>
            <a:pPr marL="12700">
              <a:spcBef>
                <a:spcPts val="100"/>
              </a:spcBef>
            </a:pPr>
            <a:r>
              <a:rPr kumimoji="0" lang="zh-TW" altLang="en-US" sz="2400">
                <a:latin typeface="微軟正黑體" panose="020B0604030504040204" pitchFamily="34" charset="-120"/>
                <a:ea typeface="微軟正黑體" panose="020B0604030504040204" pitchFamily="34" charset="-120"/>
                <a:cs typeface="Noto Sans CJK JP Regular"/>
              </a:rPr>
              <a:t>連貫統整</a:t>
            </a:r>
          </a:p>
        </p:txBody>
      </p:sp>
      <p:sp>
        <p:nvSpPr>
          <p:cNvPr id="10" name="投影片編號版面配置區 9"/>
          <p:cNvSpPr>
            <a:spLocks noGrp="1"/>
          </p:cNvSpPr>
          <p:nvPr>
            <p:ph type="sldNum" sz="quarter" idx="12"/>
          </p:nvPr>
        </p:nvSpPr>
        <p:spPr/>
        <p:txBody>
          <a:bodyPr/>
          <a:lstStyle/>
          <a:p>
            <a:pPr>
              <a:defRPr/>
            </a:pPr>
            <a:fld id="{8598CAF7-0B11-4355-B351-D1350E429BEE}" type="slidenum">
              <a:rPr lang="zh-TW" altLang="en-US" smtClean="0"/>
              <a:pPr>
                <a:defRPr/>
              </a:pPr>
              <a:t>48</a:t>
            </a:fld>
            <a:endParaRPr lang="zh-TW" altLang="en-US"/>
          </a:p>
        </p:txBody>
      </p:sp>
      <p:sp>
        <p:nvSpPr>
          <p:cNvPr id="2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一、學校轉化新課綱的實施原則</a:t>
            </a:r>
          </a:p>
        </p:txBody>
      </p:sp>
      <p:sp>
        <p:nvSpPr>
          <p:cNvPr id="37" name="文字方塊 3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108735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548"/>
                                        </p:tgtEl>
                                        <p:attrNameLst>
                                          <p:attrName>style.visibility</p:attrName>
                                        </p:attrNameLst>
                                      </p:cBhvr>
                                      <p:to>
                                        <p:strVal val="visible"/>
                                      </p:to>
                                    </p:set>
                                    <p:animEffect transition="in" filter="fade">
                                      <p:cBhvr>
                                        <p:cTn id="10" dur="500"/>
                                        <p:tgtEl>
                                          <p:spTgt spid="23654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6556"/>
                                        </p:tgtEl>
                                        <p:attrNameLst>
                                          <p:attrName>style.visibility</p:attrName>
                                        </p:attrNameLst>
                                      </p:cBhvr>
                                      <p:to>
                                        <p:strVal val="visible"/>
                                      </p:to>
                                    </p:set>
                                    <p:animEffect transition="in" filter="fade">
                                      <p:cBhvr>
                                        <p:cTn id="17" dur="500"/>
                                        <p:tgtEl>
                                          <p:spTgt spid="23655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6560"/>
                                        </p:tgtEl>
                                        <p:attrNameLst>
                                          <p:attrName>style.visibility</p:attrName>
                                        </p:attrNameLst>
                                      </p:cBhvr>
                                      <p:to>
                                        <p:strVal val="visible"/>
                                      </p:to>
                                    </p:set>
                                    <p:animEffect transition="in" filter="fade">
                                      <p:cBhvr>
                                        <p:cTn id="24" dur="500"/>
                                        <p:tgtEl>
                                          <p:spTgt spid="236560"/>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6566"/>
                                        </p:tgtEl>
                                        <p:attrNameLst>
                                          <p:attrName>style.visibility</p:attrName>
                                        </p:attrNameLst>
                                      </p:cBhvr>
                                      <p:to>
                                        <p:strVal val="visible"/>
                                      </p:to>
                                    </p:set>
                                    <p:animEffect transition="in" filter="fade">
                                      <p:cBhvr>
                                        <p:cTn id="53" dur="500"/>
                                        <p:tgtEl>
                                          <p:spTgt spid="23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36" grpId="0" animBg="1"/>
      <p:bldP spid="5" grpId="0" animBg="1"/>
      <p:bldP spid="236548" grpId="0"/>
      <p:bldP spid="8" grpId="0" animBg="1"/>
      <p:bldP spid="236566" grpId="0"/>
      <p:bldP spid="53" grpId="0" animBg="1"/>
      <p:bldP spid="54" grpId="0" animBg="1"/>
      <p:bldP spid="236560" grpId="0"/>
      <p:bldP spid="236556" grpId="0"/>
      <p:bldP spid="9"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5"/>
          <p:cNvGraphicFramePr>
            <a:graphicFrameLocks/>
          </p:cNvGraphicFramePr>
          <p:nvPr>
            <p:extLst>
              <p:ext uri="{D42A27DB-BD31-4B8C-83A1-F6EECF244321}">
                <p14:modId xmlns:p14="http://schemas.microsoft.com/office/powerpoint/2010/main" val="3499307751"/>
              </p:ext>
            </p:extLst>
          </p:nvPr>
        </p:nvGraphicFramePr>
        <p:xfrm>
          <a:off x="293551" y="1789661"/>
          <a:ext cx="8496944" cy="4661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024261566"/>
              </p:ext>
            </p:extLst>
          </p:nvPr>
        </p:nvGraphicFramePr>
        <p:xfrm>
          <a:off x="5184551" y="6491629"/>
          <a:ext cx="3527425" cy="254000"/>
        </p:xfrm>
        <a:graphic>
          <a:graphicData uri="http://schemas.openxmlformats.org/drawingml/2006/table">
            <a:tbl>
              <a:tblPr/>
              <a:tblGrid>
                <a:gridCol w="3527425">
                  <a:extLst>
                    <a:ext uri="{9D8B030D-6E8A-4147-A177-3AD203B41FA5}">
                      <a16:colId xmlns="" xmlns:a16="http://schemas.microsoft.com/office/drawing/2014/main" val="20000"/>
                    </a:ext>
                  </a:extLst>
                </a:gridCol>
              </a:tblGrid>
              <a:tr h="254000">
                <a:tc>
                  <a:txBody>
                    <a:bodyPr/>
                    <a:lstStyle/>
                    <a:p>
                      <a:pPr algn="r" fontAlgn="t"/>
                      <a:r>
                        <a:rPr lang="zh-TW" altLang="en-US" sz="1200" b="0" i="0" u="none" strike="noStrike" dirty="0">
                          <a:solidFill>
                            <a:schemeClr val="tx1">
                              <a:lumMod val="50000"/>
                              <a:lumOff val="50000"/>
                            </a:schemeClr>
                          </a:solidFill>
                          <a:latin typeface="微軟正黑體" panose="020B0604030504040204" pitchFamily="34" charset="-120"/>
                          <a:ea typeface="微軟正黑體" panose="020B0604030504040204" pitchFamily="34" charset="-120"/>
                        </a:rPr>
                        <a:t>資料來源：內政部戶政司年度新生兒總人數</a:t>
                      </a:r>
                    </a:p>
                  </a:txBody>
                  <a:tcPr marL="0" marR="0" marT="0" marB="0">
                    <a:lnL>
                      <a:noFill/>
                    </a:lnL>
                    <a:lnR>
                      <a:noFill/>
                    </a:lnR>
                    <a:lnT>
                      <a:noFill/>
                    </a:lnT>
                    <a:lnB>
                      <a:noFill/>
                    </a:lnB>
                    <a:noFill/>
                  </a:tcPr>
                </a:tc>
                <a:extLst>
                  <a:ext uri="{0D108BD9-81ED-4DB2-BD59-A6C34878D82A}">
                    <a16:rowId xmlns="" xmlns:a16="http://schemas.microsoft.com/office/drawing/2014/main" val="10000"/>
                  </a:ext>
                </a:extLst>
              </a:tr>
            </a:tbl>
          </a:graphicData>
        </a:graphic>
      </p:graphicFrame>
      <p:sp>
        <p:nvSpPr>
          <p:cNvPr id="7" name="AutoShape 16"/>
          <p:cNvSpPr>
            <a:spLocks noChangeArrowheads="1"/>
          </p:cNvSpPr>
          <p:nvPr/>
        </p:nvSpPr>
        <p:spPr bwMode="auto">
          <a:xfrm>
            <a:off x="3920045" y="4974707"/>
            <a:ext cx="4870450" cy="839787"/>
          </a:xfrm>
          <a:prstGeom prst="wedgeEllipseCallout">
            <a:avLst>
              <a:gd name="adj1" fmla="val 5514"/>
              <a:gd name="adj2" fmla="val 32352"/>
            </a:avLst>
          </a:prstGeom>
          <a:solidFill>
            <a:srgbClr val="FFFF00"/>
          </a:solidFill>
          <a:ln w="9525" algn="ctr">
            <a:solidFill>
              <a:srgbClr val="000000"/>
            </a:solidFill>
            <a:miter lim="800000"/>
            <a:headEnd/>
            <a:tailEnd/>
          </a:ln>
        </p:spPr>
        <p:txBody>
          <a:bodyPr lIns="90000" tIns="46800" rIns="90000" bIns="46800" anchor="ctr"/>
          <a:lstStyle/>
          <a:p>
            <a:pPr algn="ctr">
              <a:spcBef>
                <a:spcPct val="50000"/>
              </a:spcBef>
            </a:pPr>
            <a:r>
              <a:rPr lang="zh-TW" altLang="en-US" sz="2800" b="1" dirty="0">
                <a:latin typeface="微軟正黑體" panose="020B0604030504040204" pitchFamily="34" charset="-120"/>
                <a:ea typeface="微軟正黑體" panose="020B0604030504040204" pitchFamily="34" charset="-120"/>
              </a:rPr>
              <a:t>一定要成就每個孩子</a:t>
            </a:r>
          </a:p>
        </p:txBody>
      </p:sp>
      <p:grpSp>
        <p:nvGrpSpPr>
          <p:cNvPr id="22" name="群組 21"/>
          <p:cNvGrpSpPr/>
          <p:nvPr/>
        </p:nvGrpSpPr>
        <p:grpSpPr>
          <a:xfrm>
            <a:off x="8183138" y="980728"/>
            <a:ext cx="730788" cy="507432"/>
            <a:chOff x="4187222" y="395028"/>
            <a:chExt cx="1944212" cy="1349989"/>
          </a:xfrm>
          <a:solidFill>
            <a:srgbClr val="920049"/>
          </a:solidFill>
        </p:grpSpPr>
        <p:sp>
          <p:nvSpPr>
            <p:cNvPr id="23"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4</a:t>
            </a:fld>
            <a:endParaRPr lang="zh-TW" altLang="en-US"/>
          </a:p>
        </p:txBody>
      </p:sp>
      <p:sp>
        <p:nvSpPr>
          <p:cNvPr id="2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27" name="文字方塊 2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29" name="矩形 28"/>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三</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少子化</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每個孩子應受到更好的學習照顧</a:t>
            </a:r>
          </a:p>
        </p:txBody>
      </p:sp>
      <p:sp>
        <p:nvSpPr>
          <p:cNvPr id="138" name="Text Box 8"/>
          <p:cNvSpPr txBox="1">
            <a:spLocks noChangeArrowheads="1"/>
          </p:cNvSpPr>
          <p:nvPr/>
        </p:nvSpPr>
        <p:spPr bwMode="auto">
          <a:xfrm>
            <a:off x="3347864" y="2124297"/>
            <a:ext cx="2808312" cy="278206"/>
          </a:xfrm>
          <a:prstGeom prst="rect">
            <a:avLst/>
          </a:prstGeom>
          <a:noFill/>
          <a:ln w="9525">
            <a:noFill/>
            <a:miter lim="800000"/>
            <a:headEnd/>
            <a:tailEnd/>
          </a:ln>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zh-TW" altLang="en-US" sz="2000" b="1" dirty="0">
                <a:solidFill>
                  <a:srgbClr val="FF0000"/>
                </a:solidFill>
                <a:latin typeface="微軟正黑體" panose="020B0604030504040204" pitchFamily="34" charset="-120"/>
                <a:ea typeface="微軟正黑體" panose="020B0604030504040204" pitchFamily="34" charset="-120"/>
              </a:rPr>
              <a:t>教育經費</a:t>
            </a:r>
            <a:r>
              <a:rPr lang="en-US" altLang="zh-TW" sz="2000" b="1" dirty="0">
                <a:solidFill>
                  <a:srgbClr val="FF0000"/>
                </a:solidFill>
                <a:latin typeface="微軟正黑體" panose="020B0604030504040204" pitchFamily="34" charset="-120"/>
                <a:ea typeface="微軟正黑體" panose="020B0604030504040204" pitchFamily="34" charset="-120"/>
              </a:rPr>
              <a:t>4.22K</a:t>
            </a:r>
            <a:r>
              <a:rPr lang="zh-TW" altLang="en-US" sz="2000" b="1" dirty="0">
                <a:solidFill>
                  <a:srgbClr val="FF0000"/>
                </a:solidFill>
                <a:latin typeface="微軟正黑體" panose="020B0604030504040204" pitchFamily="34" charset="-120"/>
                <a:ea typeface="微軟正黑體" panose="020B0604030504040204" pitchFamily="34" charset="-120"/>
              </a:rPr>
              <a:t>元</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人</a:t>
            </a:r>
            <a:endParaRPr lang="zh-TW" altLang="en-US" sz="2000" b="1" i="0" u="none" strike="noStrike" baseline="0" dirty="0">
              <a:solidFill>
                <a:srgbClr val="FF0000"/>
              </a:solidFill>
              <a:latin typeface="微軟正黑體" panose="020B0604030504040204" pitchFamily="34" charset="-120"/>
              <a:ea typeface="微軟正黑體" panose="020B0604030504040204" pitchFamily="34" charset="-120"/>
            </a:endParaRPr>
          </a:p>
        </p:txBody>
      </p:sp>
      <p:sp>
        <p:nvSpPr>
          <p:cNvPr id="74" name="Text Box 8"/>
          <p:cNvSpPr txBox="1">
            <a:spLocks noChangeArrowheads="1"/>
          </p:cNvSpPr>
          <p:nvPr/>
        </p:nvSpPr>
        <p:spPr bwMode="auto">
          <a:xfrm>
            <a:off x="7366003" y="2595593"/>
            <a:ext cx="1601244" cy="361090"/>
          </a:xfrm>
          <a:prstGeom prst="rect">
            <a:avLst/>
          </a:prstGeom>
          <a:noFill/>
          <a:ln w="9525">
            <a:noFill/>
            <a:miter lim="800000"/>
            <a:headEnd/>
            <a:tailEnd/>
          </a:ln>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zh-TW" sz="2000" b="1" dirty="0">
                <a:solidFill>
                  <a:srgbClr val="FF0000"/>
                </a:solidFill>
                <a:latin typeface="微軟正黑體" panose="020B0604030504040204" pitchFamily="34" charset="-120"/>
                <a:ea typeface="微軟正黑體" panose="020B0604030504040204" pitchFamily="34" charset="-120"/>
              </a:rPr>
              <a:t>79.84K</a:t>
            </a:r>
            <a:r>
              <a:rPr lang="zh-TW" altLang="en-US" sz="2000" b="1" dirty="0">
                <a:solidFill>
                  <a:srgbClr val="FF0000"/>
                </a:solidFill>
                <a:latin typeface="微軟正黑體" panose="020B0604030504040204" pitchFamily="34" charset="-120"/>
                <a:ea typeface="微軟正黑體" panose="020B0604030504040204" pitchFamily="34" charset="-120"/>
              </a:rPr>
              <a:t>元</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人</a:t>
            </a:r>
            <a:endParaRPr lang="zh-TW" altLang="en-US" sz="2000" b="1" i="0" u="none" strike="noStrike" baseline="0" dirty="0">
              <a:solidFill>
                <a:srgbClr val="FF0000"/>
              </a:solidFill>
              <a:latin typeface="微軟正黑體" panose="020B0604030504040204" pitchFamily="34" charset="-120"/>
              <a:ea typeface="微軟正黑體" panose="020B0604030504040204" pitchFamily="34" charset="-120"/>
            </a:endParaRPr>
          </a:p>
        </p:txBody>
      </p:sp>
      <p:sp>
        <p:nvSpPr>
          <p:cNvPr id="76" name="Text Box 8"/>
          <p:cNvSpPr txBox="1">
            <a:spLocks noChangeArrowheads="1"/>
          </p:cNvSpPr>
          <p:nvPr/>
        </p:nvSpPr>
        <p:spPr bwMode="auto">
          <a:xfrm>
            <a:off x="7479816" y="3368957"/>
            <a:ext cx="1664184" cy="361090"/>
          </a:xfrm>
          <a:prstGeom prst="rect">
            <a:avLst/>
          </a:prstGeom>
          <a:noFill/>
          <a:ln w="9525">
            <a:noFill/>
            <a:miter lim="800000"/>
            <a:headEnd/>
            <a:tailEnd/>
          </a:ln>
        </p:spPr>
        <p:txBody>
          <a:bodyPr wrap="square" lIns="27432"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altLang="zh-TW" sz="2000" b="1" dirty="0">
                <a:solidFill>
                  <a:srgbClr val="FF0000"/>
                </a:solidFill>
                <a:latin typeface="微軟正黑體" panose="020B0604030504040204" pitchFamily="34" charset="-120"/>
                <a:ea typeface="微軟正黑體" panose="020B0604030504040204" pitchFamily="34" charset="-120"/>
              </a:rPr>
              <a:t>110.9K</a:t>
            </a:r>
            <a:r>
              <a:rPr lang="zh-TW" altLang="en-US" sz="2000" b="1" dirty="0">
                <a:solidFill>
                  <a:srgbClr val="FF0000"/>
                </a:solidFill>
                <a:latin typeface="微軟正黑體" panose="020B0604030504040204" pitchFamily="34" charset="-120"/>
                <a:ea typeface="微軟正黑體" panose="020B0604030504040204" pitchFamily="34" charset="-120"/>
              </a:rPr>
              <a:t>元</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人</a:t>
            </a:r>
            <a:endParaRPr lang="zh-TW" altLang="en-US" sz="2000" b="1" i="0" u="none" strike="noStrike" baseline="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94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fill="hold"/>
                                        <p:tgtEl>
                                          <p:spTgt spid="138"/>
                                        </p:tgtEl>
                                        <p:attrNameLst>
                                          <p:attrName>ppt_x</p:attrName>
                                        </p:attrNameLst>
                                      </p:cBhvr>
                                      <p:tavLst>
                                        <p:tav tm="0">
                                          <p:val>
                                            <p:strVal val="#ppt_x"/>
                                          </p:val>
                                        </p:tav>
                                        <p:tav tm="100000">
                                          <p:val>
                                            <p:strVal val="#ppt_x"/>
                                          </p:val>
                                        </p:tav>
                                      </p:tavLst>
                                    </p:anim>
                                    <p:anim calcmode="lin" valueType="num">
                                      <p:cBhvr additive="base">
                                        <p:cTn id="8" dur="500" fill="hold"/>
                                        <p:tgtEl>
                                          <p:spTgt spid="1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8" grpId="0"/>
      <p:bldP spid="74" grpId="0"/>
      <p:bldP spid="7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接點 12"/>
          <p:cNvCxnSpPr/>
          <p:nvPr/>
        </p:nvCxnSpPr>
        <p:spPr>
          <a:xfrm>
            <a:off x="2742651" y="4930946"/>
            <a:ext cx="0" cy="619385"/>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4864724" y="3331510"/>
            <a:ext cx="0" cy="619385"/>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6980303" y="4902013"/>
            <a:ext cx="0" cy="619385"/>
          </a:xfrm>
          <a:prstGeom prst="line">
            <a:avLst/>
          </a:prstGeom>
          <a:ln w="381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1" name="群組 30"/>
          <p:cNvGrpSpPr/>
          <p:nvPr/>
        </p:nvGrpSpPr>
        <p:grpSpPr>
          <a:xfrm flipH="1">
            <a:off x="928099" y="3401303"/>
            <a:ext cx="927988" cy="1560297"/>
            <a:chOff x="3457972" y="1196752"/>
            <a:chExt cx="2895227" cy="4867968"/>
          </a:xfrm>
          <a:solidFill>
            <a:srgbClr val="9C27B0"/>
          </a:solidFill>
        </p:grpSpPr>
        <p:sp>
          <p:nvSpPr>
            <p:cNvPr id="43" name="流程圖: 接點 42"/>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9" name="圓角矩形 48"/>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0" name="圓角矩形 49"/>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1"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52" name="群組 51"/>
            <p:cNvGrpSpPr/>
            <p:nvPr/>
          </p:nvGrpSpPr>
          <p:grpSpPr>
            <a:xfrm>
              <a:off x="3457972" y="2264172"/>
              <a:ext cx="1591573" cy="453107"/>
              <a:chOff x="723609" y="2530960"/>
              <a:chExt cx="1591573" cy="453107"/>
            </a:xfrm>
            <a:grpFill/>
          </p:grpSpPr>
          <p:sp>
            <p:nvSpPr>
              <p:cNvPr id="53" name="圓角矩形 52"/>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圓角矩形 53"/>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 name="＞形箭號 10"/>
          <p:cNvSpPr/>
          <p:nvPr/>
        </p:nvSpPr>
        <p:spPr>
          <a:xfrm>
            <a:off x="5870926" y="3851572"/>
            <a:ext cx="2398923" cy="1079374"/>
          </a:xfrm>
          <a:prstGeom prst="chevron">
            <a:avLst/>
          </a:prstGeom>
          <a:solidFill>
            <a:srgbClr val="F8BBD0"/>
          </a:solidFill>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4" name="＞形箭號 43"/>
          <p:cNvSpPr/>
          <p:nvPr/>
        </p:nvSpPr>
        <p:spPr>
          <a:xfrm>
            <a:off x="3802733" y="3851572"/>
            <a:ext cx="2398923" cy="1079374"/>
          </a:xfrm>
          <a:prstGeom prst="chevron">
            <a:avLst/>
          </a:prstGeom>
          <a:solidFill>
            <a:srgbClr val="FFE0B2"/>
          </a:solidFill>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5" name="＞形箭號 44"/>
          <p:cNvSpPr/>
          <p:nvPr/>
        </p:nvSpPr>
        <p:spPr>
          <a:xfrm>
            <a:off x="1734539" y="3851572"/>
            <a:ext cx="2398923" cy="1079374"/>
          </a:xfrm>
          <a:custGeom>
            <a:avLst/>
            <a:gdLst>
              <a:gd name="connsiteX0" fmla="*/ 0 w 2398923"/>
              <a:gd name="connsiteY0" fmla="*/ 0 h 1079374"/>
              <a:gd name="connsiteX1" fmla="*/ 1859236 w 2398923"/>
              <a:gd name="connsiteY1" fmla="*/ 0 h 1079374"/>
              <a:gd name="connsiteX2" fmla="*/ 2398923 w 2398923"/>
              <a:gd name="connsiteY2" fmla="*/ 539687 h 1079374"/>
              <a:gd name="connsiteX3" fmla="*/ 1859236 w 2398923"/>
              <a:gd name="connsiteY3" fmla="*/ 1079374 h 1079374"/>
              <a:gd name="connsiteX4" fmla="*/ 0 w 2398923"/>
              <a:gd name="connsiteY4" fmla="*/ 1079374 h 1079374"/>
              <a:gd name="connsiteX5" fmla="*/ 539687 w 2398923"/>
              <a:gd name="connsiteY5" fmla="*/ 539687 h 1079374"/>
              <a:gd name="connsiteX6" fmla="*/ 0 w 2398923"/>
              <a:gd name="connsiteY6" fmla="*/ 0 h 1079374"/>
              <a:gd name="connsiteX0" fmla="*/ 0 w 2398923"/>
              <a:gd name="connsiteY0" fmla="*/ 0 h 1079374"/>
              <a:gd name="connsiteX1" fmla="*/ 1859236 w 2398923"/>
              <a:gd name="connsiteY1" fmla="*/ 0 h 1079374"/>
              <a:gd name="connsiteX2" fmla="*/ 2398923 w 2398923"/>
              <a:gd name="connsiteY2" fmla="*/ 539687 h 1079374"/>
              <a:gd name="connsiteX3" fmla="*/ 1859236 w 2398923"/>
              <a:gd name="connsiteY3" fmla="*/ 1079374 h 1079374"/>
              <a:gd name="connsiteX4" fmla="*/ 0 w 2398923"/>
              <a:gd name="connsiteY4" fmla="*/ 1079374 h 1079374"/>
              <a:gd name="connsiteX5" fmla="*/ 1207 w 2398923"/>
              <a:gd name="connsiteY5" fmla="*/ 509207 h 1079374"/>
              <a:gd name="connsiteX6" fmla="*/ 0 w 2398923"/>
              <a:gd name="connsiteY6" fmla="*/ 0 h 107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923" h="1079374">
                <a:moveTo>
                  <a:pt x="0" y="0"/>
                </a:moveTo>
                <a:lnTo>
                  <a:pt x="1859236" y="0"/>
                </a:lnTo>
                <a:lnTo>
                  <a:pt x="2398923" y="539687"/>
                </a:lnTo>
                <a:lnTo>
                  <a:pt x="1859236" y="1079374"/>
                </a:lnTo>
                <a:lnTo>
                  <a:pt x="0" y="1079374"/>
                </a:lnTo>
                <a:cubicBezTo>
                  <a:pt x="402" y="889318"/>
                  <a:pt x="805" y="699263"/>
                  <a:pt x="1207" y="509207"/>
                </a:cubicBezTo>
                <a:cubicBezTo>
                  <a:pt x="805" y="339471"/>
                  <a:pt x="402" y="169736"/>
                  <a:pt x="0" y="0"/>
                </a:cubicBezTo>
                <a:close/>
              </a:path>
            </a:pathLst>
          </a:custGeom>
          <a:solidFill>
            <a:srgbClr val="BBDEFB"/>
          </a:solidFill>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8" name="手繪多邊形 27"/>
          <p:cNvSpPr/>
          <p:nvPr/>
        </p:nvSpPr>
        <p:spPr bwMode="auto">
          <a:xfrm>
            <a:off x="6271043" y="4129116"/>
            <a:ext cx="1174838" cy="826330"/>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fontAlgn="auto">
              <a:spcAft>
                <a:spcPts val="0"/>
              </a:spcAft>
              <a:defRPr/>
            </a:pPr>
            <a:r>
              <a:rPr lang="zh-TW" altLang="en-US" sz="3600" dirty="0">
                <a:solidFill>
                  <a:schemeClr val="tx1"/>
                </a:solidFill>
                <a:latin typeface="微軟正黑體" panose="020B0604030504040204" pitchFamily="34" charset="-120"/>
                <a:ea typeface="微軟正黑體" panose="020B0604030504040204" pitchFamily="34" charset="-120"/>
              </a:rPr>
              <a:t>精進</a:t>
            </a:r>
          </a:p>
        </p:txBody>
      </p:sp>
      <p:sp>
        <p:nvSpPr>
          <p:cNvPr id="22" name="手繪多邊形 21"/>
          <p:cNvSpPr/>
          <p:nvPr/>
        </p:nvSpPr>
        <p:spPr bwMode="auto">
          <a:xfrm>
            <a:off x="3424136" y="2532715"/>
            <a:ext cx="2922725" cy="984364"/>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defTabSz="1422400" fontAlgn="auto">
              <a:spcAft>
                <a:spcPts val="0"/>
              </a:spcAft>
              <a:defRPr/>
            </a:pPr>
            <a:r>
              <a:rPr lang="zh-TW" altLang="en-US" sz="2400" dirty="0">
                <a:solidFill>
                  <a:schemeClr val="tx1"/>
                </a:solidFill>
                <a:latin typeface="微軟正黑體" panose="020B0604030504040204" pitchFamily="34" charset="-120"/>
                <a:ea typeface="微軟正黑體" panose="020B0604030504040204" pitchFamily="34" charset="-120"/>
              </a:rPr>
              <a:t>檢視課程發展要素</a:t>
            </a:r>
            <a:endParaRPr lang="en-US" altLang="zh-TW" sz="2400" dirty="0">
              <a:solidFill>
                <a:schemeClr val="tx1"/>
              </a:solidFill>
              <a:latin typeface="微軟正黑體" panose="020B0604030504040204" pitchFamily="34" charset="-120"/>
              <a:ea typeface="微軟正黑體" panose="020B0604030504040204" pitchFamily="34" charset="-120"/>
            </a:endParaRPr>
          </a:p>
          <a:p>
            <a:pPr defTabSz="1422400" fontAlgn="auto">
              <a:spcAft>
                <a:spcPts val="0"/>
              </a:spcAft>
              <a:defRPr/>
            </a:pPr>
            <a:r>
              <a:rPr lang="zh-TW" altLang="en-US" sz="2400" dirty="0">
                <a:solidFill>
                  <a:schemeClr val="tx1"/>
                </a:solidFill>
                <a:latin typeface="微軟正黑體" panose="020B0604030504040204" pitchFamily="34" charset="-120"/>
                <a:ea typeface="微軟正黑體" panose="020B0604030504040204" pitchFamily="34" charset="-120"/>
              </a:rPr>
              <a:t>整合發展校訂課程</a:t>
            </a:r>
          </a:p>
        </p:txBody>
      </p:sp>
      <p:sp>
        <p:nvSpPr>
          <p:cNvPr id="29" name="手繪多邊形 28"/>
          <p:cNvSpPr/>
          <p:nvPr/>
        </p:nvSpPr>
        <p:spPr bwMode="auto">
          <a:xfrm>
            <a:off x="4254819" y="4129116"/>
            <a:ext cx="1486065" cy="677214"/>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defTabSz="1422400" fontAlgn="auto">
              <a:spcAft>
                <a:spcPts val="0"/>
              </a:spcAft>
              <a:defRPr/>
            </a:pPr>
            <a:r>
              <a:rPr lang="zh-TW" altLang="en-US" sz="3600" dirty="0">
                <a:solidFill>
                  <a:schemeClr val="tx1"/>
                </a:solidFill>
                <a:latin typeface="微軟正黑體" panose="020B0604030504040204" pitchFamily="34" charset="-120"/>
                <a:ea typeface="微軟正黑體" panose="020B0604030504040204" pitchFamily="34" charset="-120"/>
              </a:rPr>
              <a:t>規劃</a:t>
            </a:r>
          </a:p>
        </p:txBody>
      </p:sp>
      <p:sp>
        <p:nvSpPr>
          <p:cNvPr id="30" name="手繪多邊形 29"/>
          <p:cNvSpPr/>
          <p:nvPr/>
        </p:nvSpPr>
        <p:spPr bwMode="auto">
          <a:xfrm>
            <a:off x="1786459" y="4129116"/>
            <a:ext cx="1460783" cy="826330"/>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fontAlgn="auto">
              <a:spcAft>
                <a:spcPts val="0"/>
              </a:spcAft>
              <a:defRPr/>
            </a:pPr>
            <a:r>
              <a:rPr lang="zh-TW" altLang="en-US" sz="3600" dirty="0">
                <a:solidFill>
                  <a:schemeClr val="tx1"/>
                </a:solidFill>
                <a:latin typeface="微軟正黑體" panose="020B0604030504040204" pitchFamily="34" charset="-120"/>
                <a:ea typeface="微軟正黑體" panose="020B0604030504040204" pitchFamily="34" charset="-120"/>
              </a:rPr>
              <a:t>瞭解</a:t>
            </a:r>
          </a:p>
        </p:txBody>
      </p:sp>
      <p:sp>
        <p:nvSpPr>
          <p:cNvPr id="7" name="矩形 6"/>
          <p:cNvSpPr/>
          <p:nvPr/>
        </p:nvSpPr>
        <p:spPr>
          <a:xfrm>
            <a:off x="1769166" y="5571073"/>
            <a:ext cx="2246038"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課程綱要內涵</a:t>
            </a:r>
          </a:p>
          <a:p>
            <a:r>
              <a:rPr lang="zh-TW" altLang="en-US" sz="2400">
                <a:latin typeface="微軟正黑體" panose="020B0604030504040204" pitchFamily="34" charset="-120"/>
                <a:ea typeface="微軟正黑體" panose="020B0604030504040204" pitchFamily="34" charset="-120"/>
              </a:rPr>
              <a:t>核心素養意涵</a:t>
            </a:r>
            <a:endParaRPr lang="zh-TW" altLang="en-US"/>
          </a:p>
        </p:txBody>
      </p:sp>
      <p:sp>
        <p:nvSpPr>
          <p:cNvPr id="8" name="矩形 7"/>
          <p:cNvSpPr/>
          <p:nvPr/>
        </p:nvSpPr>
        <p:spPr>
          <a:xfrm>
            <a:off x="5669538" y="5562653"/>
            <a:ext cx="2646878"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試行、修正、評鑑</a:t>
            </a:r>
          </a:p>
        </p:txBody>
      </p:sp>
      <p:sp>
        <p:nvSpPr>
          <p:cNvPr id="41" name="矩形 40"/>
          <p:cNvSpPr/>
          <p:nvPr/>
        </p:nvSpPr>
        <p:spPr>
          <a:xfrm>
            <a:off x="636588" y="1371608"/>
            <a:ext cx="7689246"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（一）多元適性課程發展：學校可行的作法</a:t>
            </a:r>
          </a:p>
        </p:txBody>
      </p:sp>
      <p:grpSp>
        <p:nvGrpSpPr>
          <p:cNvPr id="6" name="群組 5"/>
          <p:cNvGrpSpPr/>
          <p:nvPr/>
        </p:nvGrpSpPr>
        <p:grpSpPr>
          <a:xfrm>
            <a:off x="3199913" y="4157206"/>
            <a:ext cx="476707" cy="476707"/>
            <a:chOff x="2869022" y="4157206"/>
            <a:chExt cx="476707" cy="476707"/>
          </a:xfrm>
        </p:grpSpPr>
        <p:sp>
          <p:nvSpPr>
            <p:cNvPr id="3" name="橢圓 2"/>
            <p:cNvSpPr/>
            <p:nvPr/>
          </p:nvSpPr>
          <p:spPr>
            <a:xfrm>
              <a:off x="2869022" y="4157206"/>
              <a:ext cx="476707" cy="476707"/>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2955505" y="4224625"/>
              <a:ext cx="317863" cy="373968"/>
            </a:xfrm>
            <a:prstGeom prst="rect">
              <a:avLst/>
            </a:prstGeom>
            <a:ln>
              <a:noFill/>
            </a:ln>
          </p:spPr>
        </p:pic>
      </p:grpSp>
      <p:grpSp>
        <p:nvGrpSpPr>
          <p:cNvPr id="4" name="群組 3"/>
          <p:cNvGrpSpPr/>
          <p:nvPr/>
        </p:nvGrpSpPr>
        <p:grpSpPr>
          <a:xfrm>
            <a:off x="7495747" y="4148785"/>
            <a:ext cx="476707" cy="476707"/>
            <a:chOff x="7164856" y="4148785"/>
            <a:chExt cx="476707" cy="476707"/>
          </a:xfrm>
        </p:grpSpPr>
        <p:sp>
          <p:nvSpPr>
            <p:cNvPr id="56" name="橢圓 55"/>
            <p:cNvSpPr/>
            <p:nvPr/>
          </p:nvSpPr>
          <p:spPr>
            <a:xfrm>
              <a:off x="7164856" y="4148785"/>
              <a:ext cx="476707" cy="476707"/>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9220" name="Picture 4" descr="Left Footprint by bpcomp"/>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64946" y="4239793"/>
              <a:ext cx="281150" cy="3570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群組 4"/>
          <p:cNvGrpSpPr/>
          <p:nvPr/>
        </p:nvGrpSpPr>
        <p:grpSpPr>
          <a:xfrm>
            <a:off x="5431184" y="4148786"/>
            <a:ext cx="476707" cy="476707"/>
            <a:chOff x="5100293" y="4148786"/>
            <a:chExt cx="476707" cy="476707"/>
          </a:xfrm>
        </p:grpSpPr>
        <p:sp>
          <p:nvSpPr>
            <p:cNvPr id="55" name="橢圓 54"/>
            <p:cNvSpPr/>
            <p:nvPr/>
          </p:nvSpPr>
          <p:spPr>
            <a:xfrm>
              <a:off x="5100293" y="4148786"/>
              <a:ext cx="476707" cy="476707"/>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9218" name="Picture 2" descr="Hand Silhouette by GDJ"/>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92875" y="4189720"/>
              <a:ext cx="291544" cy="39676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49</a:t>
            </a:fld>
            <a:endParaRPr lang="zh-TW" altLang="en-US"/>
          </a:p>
        </p:txBody>
      </p:sp>
      <p:sp>
        <p:nvSpPr>
          <p:cNvPr id="57"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58" name="文字方塊 5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cxnSp>
        <p:nvCxnSpPr>
          <p:cNvPr id="59" name="直線接點 58"/>
          <p:cNvCxnSpPr/>
          <p:nvPr/>
        </p:nvCxnSpPr>
        <p:spPr>
          <a:xfrm>
            <a:off x="646047" y="2060848"/>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54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fade">
                                      <p:cBhvr>
                                        <p:cTn id="44" dur="500"/>
                                        <p:tgtEl>
                                          <p:spTgt spid="4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animBg="1"/>
      <p:bldP spid="45" grpId="0" animBg="1"/>
      <p:bldP spid="28" grpId="0"/>
      <p:bldP spid="22" grpId="0"/>
      <p:bldP spid="29" grpId="0"/>
      <p:bldP spid="30"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6883" y="2328777"/>
            <a:ext cx="9073710" cy="3180361"/>
            <a:chOff x="16883" y="2328777"/>
            <a:chExt cx="9073710" cy="3180361"/>
          </a:xfrm>
        </p:grpSpPr>
        <p:cxnSp>
          <p:nvCxnSpPr>
            <p:cNvPr id="69" name="直線接點 68"/>
            <p:cNvCxnSpPr/>
            <p:nvPr/>
          </p:nvCxnSpPr>
          <p:spPr>
            <a:xfrm>
              <a:off x="1004206" y="4019683"/>
              <a:ext cx="8086387" cy="16759"/>
            </a:xfrm>
            <a:prstGeom prst="line">
              <a:avLst/>
            </a:prstGeom>
            <a:ln w="38100">
              <a:solidFill>
                <a:srgbClr val="F3E5F5"/>
              </a:solidFill>
              <a:prstDash val="solid"/>
            </a:ln>
          </p:spPr>
          <p:style>
            <a:lnRef idx="1">
              <a:schemeClr val="accent1"/>
            </a:lnRef>
            <a:fillRef idx="0">
              <a:schemeClr val="accent1"/>
            </a:fillRef>
            <a:effectRef idx="0">
              <a:schemeClr val="accent1"/>
            </a:effectRef>
            <a:fontRef idx="minor">
              <a:schemeClr val="tx1"/>
            </a:fontRef>
          </p:style>
        </p:cxnSp>
        <p:cxnSp>
          <p:nvCxnSpPr>
            <p:cNvPr id="4" name="直線接點 3"/>
            <p:cNvCxnSpPr/>
            <p:nvPr/>
          </p:nvCxnSpPr>
          <p:spPr>
            <a:xfrm flipH="1">
              <a:off x="16883" y="4005139"/>
              <a:ext cx="956410" cy="1503999"/>
            </a:xfrm>
            <a:prstGeom prst="line">
              <a:avLst/>
            </a:prstGeom>
            <a:ln w="38100">
              <a:solidFill>
                <a:srgbClr val="F3E5F5"/>
              </a:solidFill>
              <a:prstDash val="solid"/>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V="1">
              <a:off x="969599" y="2328777"/>
              <a:ext cx="2039" cy="1722647"/>
            </a:xfrm>
            <a:prstGeom prst="line">
              <a:avLst/>
            </a:prstGeom>
            <a:ln w="38100">
              <a:solidFill>
                <a:srgbClr val="F3E5F5"/>
              </a:solidFill>
              <a:prstDash val="solid"/>
            </a:ln>
          </p:spPr>
          <p:style>
            <a:lnRef idx="1">
              <a:schemeClr val="accent1"/>
            </a:lnRef>
            <a:fillRef idx="0">
              <a:schemeClr val="accent1"/>
            </a:fillRef>
            <a:effectRef idx="0">
              <a:schemeClr val="accent1"/>
            </a:effectRef>
            <a:fontRef idx="minor">
              <a:schemeClr val="tx1"/>
            </a:fontRef>
          </p:style>
        </p:cxnSp>
      </p:grpSp>
      <p:grpSp>
        <p:nvGrpSpPr>
          <p:cNvPr id="79" name="群組 78"/>
          <p:cNvGrpSpPr/>
          <p:nvPr/>
        </p:nvGrpSpPr>
        <p:grpSpPr>
          <a:xfrm flipH="1">
            <a:off x="2060686" y="2614390"/>
            <a:ext cx="927988" cy="1560297"/>
            <a:chOff x="3457972" y="1196752"/>
            <a:chExt cx="2895227" cy="4867968"/>
          </a:xfrm>
          <a:solidFill>
            <a:srgbClr val="9C27B0"/>
          </a:solidFill>
        </p:grpSpPr>
        <p:sp>
          <p:nvSpPr>
            <p:cNvPr id="80" name="流程圖: 接點 79"/>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0"/>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圓角矩形 81"/>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圓角矩形 82"/>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85" name="群組 84"/>
            <p:cNvGrpSpPr/>
            <p:nvPr/>
          </p:nvGrpSpPr>
          <p:grpSpPr>
            <a:xfrm>
              <a:off x="3457972" y="2264172"/>
              <a:ext cx="1591573" cy="453107"/>
              <a:chOff x="723609" y="2530960"/>
              <a:chExt cx="1591573" cy="453107"/>
            </a:xfrm>
            <a:grpFill/>
          </p:grpSpPr>
          <p:sp>
            <p:nvSpPr>
              <p:cNvPr id="86" name="圓角矩形 85"/>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圓角矩形 86"/>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矩形 56"/>
          <p:cNvSpPr/>
          <p:nvPr/>
        </p:nvSpPr>
        <p:spPr>
          <a:xfrm>
            <a:off x="1547664" y="1607202"/>
            <a:ext cx="5684157"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1. </a:t>
            </a:r>
            <a:r>
              <a:rPr lang="zh-TW" altLang="en-US" sz="2400">
                <a:latin typeface="微軟正黑體" pitchFamily="34" charset="-120"/>
                <a:ea typeface="微軟正黑體" pitchFamily="34" charset="-120"/>
                <a:cs typeface="Times New Roman" pitchFamily="18" charset="0"/>
              </a:rPr>
              <a:t>學校課程領導人之因應作為</a:t>
            </a:r>
          </a:p>
        </p:txBody>
      </p:sp>
      <p:sp>
        <p:nvSpPr>
          <p:cNvPr id="59" name="矩形 58"/>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（一）多元適性課程發展</a:t>
            </a:r>
          </a:p>
        </p:txBody>
      </p:sp>
      <p:grpSp>
        <p:nvGrpSpPr>
          <p:cNvPr id="13" name="群組 12"/>
          <p:cNvGrpSpPr/>
          <p:nvPr/>
        </p:nvGrpSpPr>
        <p:grpSpPr>
          <a:xfrm>
            <a:off x="1187624" y="3486890"/>
            <a:ext cx="2529732" cy="1310262"/>
            <a:chOff x="-3143269" y="2845377"/>
            <a:chExt cx="2529732" cy="1310262"/>
          </a:xfrm>
          <a:solidFill>
            <a:schemeClr val="bg1"/>
          </a:solidFill>
        </p:grpSpPr>
        <p:sp>
          <p:nvSpPr>
            <p:cNvPr id="11" name="立方體 10"/>
            <p:cNvSpPr/>
            <p:nvPr/>
          </p:nvSpPr>
          <p:spPr>
            <a:xfrm>
              <a:off x="-3143269" y="2845377"/>
              <a:ext cx="2529732" cy="1310262"/>
            </a:xfrm>
            <a:prstGeom prst="cube">
              <a:avLst>
                <a:gd name="adj" fmla="val 10877"/>
              </a:avLst>
            </a:prstGeom>
            <a:solidFill>
              <a:srgbClr val="E3F2FD"/>
            </a:solidFill>
            <a:ln w="19050">
              <a:solidFill>
                <a:schemeClr val="bg1">
                  <a:lumMod val="50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3081392" y="3060842"/>
              <a:ext cx="2314387" cy="1015663"/>
            </a:xfrm>
            <a:prstGeom prst="rect">
              <a:avLst/>
            </a:prstGeom>
            <a:noFill/>
            <a:ln>
              <a:noFill/>
            </a:ln>
          </p:spPr>
          <p:txBody>
            <a:bodyPr wrap="square">
              <a:spAutoFit/>
            </a:bodyPr>
            <a:lstStyle/>
            <a:p>
              <a:r>
                <a:rPr lang="zh-TW" altLang="en-US" sz="2000">
                  <a:latin typeface="微軟正黑體" panose="020B0604030504040204" pitchFamily="34" charset="-120"/>
                  <a:ea typeface="微軟正黑體" panose="020B0604030504040204" pitchFamily="34" charset="-120"/>
                </a:rPr>
                <a:t>課程發展委員會</a:t>
              </a:r>
            </a:p>
            <a:p>
              <a:r>
                <a:rPr lang="zh-TW" altLang="en-US" sz="2000">
                  <a:latin typeface="微軟正黑體" panose="020B0604030504040204" pitchFamily="34" charset="-120"/>
                  <a:ea typeface="微軟正黑體" panose="020B0604030504040204" pitchFamily="34" charset="-120"/>
                </a:rPr>
                <a:t>領域教學研究會</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檢視學校願景目標</a:t>
              </a:r>
            </a:p>
          </p:txBody>
        </p:sp>
      </p:grpSp>
      <p:grpSp>
        <p:nvGrpSpPr>
          <p:cNvPr id="17" name="群組 16"/>
          <p:cNvGrpSpPr/>
          <p:nvPr/>
        </p:nvGrpSpPr>
        <p:grpSpPr>
          <a:xfrm>
            <a:off x="3995936" y="3480460"/>
            <a:ext cx="1994332" cy="1310262"/>
            <a:chOff x="4932390" y="4806290"/>
            <a:chExt cx="1994332" cy="1310262"/>
          </a:xfrm>
          <a:solidFill>
            <a:schemeClr val="bg1"/>
          </a:solidFill>
        </p:grpSpPr>
        <p:sp>
          <p:nvSpPr>
            <p:cNvPr id="88" name="立方體 87"/>
            <p:cNvSpPr/>
            <p:nvPr/>
          </p:nvSpPr>
          <p:spPr>
            <a:xfrm>
              <a:off x="4932390" y="4806290"/>
              <a:ext cx="1994332" cy="1310262"/>
            </a:xfrm>
            <a:prstGeom prst="cube">
              <a:avLst>
                <a:gd name="adj" fmla="val 10877"/>
              </a:avLst>
            </a:prstGeom>
            <a:solidFill>
              <a:srgbClr val="FCE4EC"/>
            </a:solidFill>
            <a:ln w="19050">
              <a:solidFill>
                <a:schemeClr val="bg1">
                  <a:lumMod val="50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矩形 73"/>
            <p:cNvSpPr/>
            <p:nvPr/>
          </p:nvSpPr>
          <p:spPr>
            <a:xfrm>
              <a:off x="4976044" y="5113056"/>
              <a:ext cx="1754493" cy="707886"/>
            </a:xfrm>
            <a:prstGeom prst="rect">
              <a:avLst/>
            </a:prstGeom>
            <a:noFill/>
            <a:ln>
              <a:noFill/>
            </a:ln>
          </p:spPr>
          <p:txBody>
            <a:bodyPr wrap="square">
              <a:spAutoFit/>
            </a:bodyPr>
            <a:lstStyle/>
            <a:p>
              <a:r>
                <a:rPr lang="zh-TW" altLang="en-US" sz="2000">
                  <a:latin typeface="微軟正黑體" panose="020B0604030504040204" pitchFamily="34" charset="-120"/>
                  <a:ea typeface="微軟正黑體" panose="020B0604030504040204" pitchFamily="34" charset="-120"/>
                </a:rPr>
                <a:t>盤點師資人力</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鼓勵組織社群</a:t>
              </a:r>
            </a:p>
          </p:txBody>
        </p:sp>
      </p:grpSp>
      <p:grpSp>
        <p:nvGrpSpPr>
          <p:cNvPr id="19" name="群組 18"/>
          <p:cNvGrpSpPr/>
          <p:nvPr/>
        </p:nvGrpSpPr>
        <p:grpSpPr>
          <a:xfrm>
            <a:off x="6290861" y="3467245"/>
            <a:ext cx="2169571" cy="1310262"/>
            <a:chOff x="-1228749" y="2206718"/>
            <a:chExt cx="2169571" cy="1310262"/>
          </a:xfrm>
          <a:solidFill>
            <a:schemeClr val="bg1"/>
          </a:solidFill>
        </p:grpSpPr>
        <p:sp>
          <p:nvSpPr>
            <p:cNvPr id="89" name="立方體 88"/>
            <p:cNvSpPr/>
            <p:nvPr/>
          </p:nvSpPr>
          <p:spPr>
            <a:xfrm>
              <a:off x="-1228749" y="2206718"/>
              <a:ext cx="2102053" cy="1310262"/>
            </a:xfrm>
            <a:prstGeom prst="cube">
              <a:avLst>
                <a:gd name="adj" fmla="val 10877"/>
              </a:avLst>
            </a:prstGeom>
            <a:solidFill>
              <a:srgbClr val="E8F5E9"/>
            </a:solidFill>
            <a:ln w="19050">
              <a:solidFill>
                <a:schemeClr val="bg1">
                  <a:lumMod val="50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矩形 74"/>
            <p:cNvSpPr/>
            <p:nvPr/>
          </p:nvSpPr>
          <p:spPr>
            <a:xfrm>
              <a:off x="-1095366" y="2448725"/>
              <a:ext cx="2036188" cy="1015663"/>
            </a:xfrm>
            <a:prstGeom prst="rect">
              <a:avLst/>
            </a:prstGeom>
            <a:noFill/>
            <a:ln>
              <a:noFill/>
            </a:ln>
          </p:spPr>
          <p:txBody>
            <a:bodyPr wrap="square">
              <a:spAutoFit/>
            </a:bodyPr>
            <a:lstStyle/>
            <a:p>
              <a:r>
                <a:rPr lang="zh-TW" altLang="en-US" sz="2000">
                  <a:latin typeface="微軟正黑體" panose="020B0604030504040204" pitchFamily="34" charset="-120"/>
                  <a:ea typeface="微軟正黑體" panose="020B0604030504040204" pitchFamily="34" charset="-120"/>
                </a:rPr>
                <a:t>學校本位課程</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設計適切教材</a:t>
              </a:r>
            </a:p>
            <a:p>
              <a:r>
                <a:rPr lang="zh-TW" altLang="en-US" sz="2000">
                  <a:latin typeface="微軟正黑體" panose="020B0604030504040204" pitchFamily="34" charset="-120"/>
                  <a:ea typeface="微軟正黑體" panose="020B0604030504040204" pitchFamily="34" charset="-120"/>
                </a:rPr>
                <a:t>調整安排節數</a:t>
              </a:r>
            </a:p>
          </p:txBody>
        </p:sp>
      </p:grpSp>
      <p:grpSp>
        <p:nvGrpSpPr>
          <p:cNvPr id="20" name="群組 19"/>
          <p:cNvGrpSpPr/>
          <p:nvPr/>
        </p:nvGrpSpPr>
        <p:grpSpPr>
          <a:xfrm>
            <a:off x="5181448" y="4922425"/>
            <a:ext cx="3211466" cy="1521920"/>
            <a:chOff x="-2873358" y="568546"/>
            <a:chExt cx="2764838" cy="1310262"/>
          </a:xfrm>
          <a:solidFill>
            <a:schemeClr val="bg1"/>
          </a:solidFill>
        </p:grpSpPr>
        <p:sp>
          <p:nvSpPr>
            <p:cNvPr id="90" name="立方體 89"/>
            <p:cNvSpPr/>
            <p:nvPr/>
          </p:nvSpPr>
          <p:spPr>
            <a:xfrm>
              <a:off x="-2873358" y="568546"/>
              <a:ext cx="2764838" cy="1310262"/>
            </a:xfrm>
            <a:prstGeom prst="cube">
              <a:avLst>
                <a:gd name="adj" fmla="val 10877"/>
              </a:avLst>
            </a:prstGeom>
            <a:solidFill>
              <a:srgbClr val="F3E5F5"/>
            </a:solidFill>
            <a:ln w="28575">
              <a:solidFill>
                <a:schemeClr val="bg1">
                  <a:lumMod val="50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矩形 76"/>
            <p:cNvSpPr/>
            <p:nvPr/>
          </p:nvSpPr>
          <p:spPr>
            <a:xfrm>
              <a:off x="-2716118" y="987607"/>
              <a:ext cx="2369641" cy="662433"/>
            </a:xfrm>
            <a:prstGeom prst="rect">
              <a:avLst/>
            </a:prstGeom>
            <a:noFill/>
          </p:spPr>
          <p:txBody>
            <a:bodyPr wrap="square">
              <a:spAutoFit/>
            </a:bodyPr>
            <a:lstStyle/>
            <a:p>
              <a:r>
                <a:rPr lang="zh-TW" altLang="en-US" sz="2200">
                  <a:latin typeface="微軟正黑體" panose="020B0604030504040204" pitchFamily="34" charset="-120"/>
                  <a:ea typeface="微軟正黑體" panose="020B0604030504040204" pitchFamily="34" charset="-120"/>
                </a:rPr>
                <a:t>強化跨領域課程整合</a:t>
              </a:r>
              <a:endParaRPr lang="en-US" altLang="zh-TW" sz="2200">
                <a:latin typeface="微軟正黑體" panose="020B0604030504040204" pitchFamily="34" charset="-120"/>
                <a:ea typeface="微軟正黑體" panose="020B0604030504040204" pitchFamily="34" charset="-120"/>
              </a:endParaRPr>
            </a:p>
            <a:p>
              <a:r>
                <a:rPr lang="zh-TW" altLang="en-US" sz="2200">
                  <a:latin typeface="微軟正黑體" panose="020B0604030504040204" pitchFamily="34" charset="-120"/>
                  <a:ea typeface="微軟正黑體" panose="020B0604030504040204" pitchFamily="34" charset="-120"/>
                </a:rPr>
                <a:t>規劃分科或統整教學</a:t>
              </a:r>
            </a:p>
          </p:txBody>
        </p:sp>
      </p:grpSp>
      <p:grpSp>
        <p:nvGrpSpPr>
          <p:cNvPr id="18" name="群組 17"/>
          <p:cNvGrpSpPr/>
          <p:nvPr/>
        </p:nvGrpSpPr>
        <p:grpSpPr>
          <a:xfrm>
            <a:off x="1177592" y="4931416"/>
            <a:ext cx="3645099" cy="1521920"/>
            <a:chOff x="2137452" y="2139014"/>
            <a:chExt cx="3138164" cy="1310262"/>
          </a:xfrm>
          <a:solidFill>
            <a:schemeClr val="bg1"/>
          </a:solidFill>
        </p:grpSpPr>
        <p:sp>
          <p:nvSpPr>
            <p:cNvPr id="91" name="立方體 90"/>
            <p:cNvSpPr/>
            <p:nvPr/>
          </p:nvSpPr>
          <p:spPr>
            <a:xfrm>
              <a:off x="2137452" y="2139014"/>
              <a:ext cx="3138164" cy="1310262"/>
            </a:xfrm>
            <a:prstGeom prst="cube">
              <a:avLst>
                <a:gd name="adj" fmla="val 10877"/>
              </a:avLst>
            </a:prstGeom>
            <a:solidFill>
              <a:srgbClr val="FFF3E0"/>
            </a:solidFill>
            <a:ln w="28575">
              <a:solidFill>
                <a:schemeClr val="bg1">
                  <a:lumMod val="50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矩形 77"/>
            <p:cNvSpPr/>
            <p:nvPr/>
          </p:nvSpPr>
          <p:spPr>
            <a:xfrm>
              <a:off x="2200683" y="2361160"/>
              <a:ext cx="3027835" cy="953904"/>
            </a:xfrm>
            <a:prstGeom prst="rect">
              <a:avLst/>
            </a:prstGeom>
            <a:noFill/>
          </p:spPr>
          <p:txBody>
            <a:bodyPr wrap="square">
              <a:spAutoFit/>
            </a:bodyPr>
            <a:lstStyle/>
            <a:p>
              <a:r>
                <a:rPr lang="zh-TW" altLang="en-US" sz="2200">
                  <a:latin typeface="微軟正黑體" panose="020B0604030504040204" pitchFamily="34" charset="-120"/>
                  <a:ea typeface="微軟正黑體" panose="020B0604030504040204" pitchFamily="34" charset="-120"/>
                </a:rPr>
                <a:t>發展素養導向教學</a:t>
              </a:r>
              <a:endParaRPr lang="en-US" altLang="zh-TW" sz="2200">
                <a:latin typeface="微軟正黑體" panose="020B0604030504040204" pitchFamily="34" charset="-120"/>
                <a:ea typeface="微軟正黑體" panose="020B0604030504040204" pitchFamily="34" charset="-120"/>
              </a:endParaRPr>
            </a:p>
            <a:p>
              <a:r>
                <a:rPr lang="zh-TW" altLang="en-US" sz="2200">
                  <a:latin typeface="微軟正黑體" panose="020B0604030504040204" pitchFamily="34" charset="-120"/>
                  <a:ea typeface="微軟正黑體" panose="020B0604030504040204" pitchFamily="34" charset="-120"/>
                </a:rPr>
                <a:t>實施公開授</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觀</a:t>
              </a:r>
              <a:r>
                <a:rPr lang="en-US" altLang="zh-TW" sz="2200">
                  <a:latin typeface="微軟正黑體" panose="020B0604030504040204" pitchFamily="34" charset="-120"/>
                  <a:ea typeface="微軟正黑體" panose="020B0604030504040204" pitchFamily="34" charset="-120"/>
                </a:rPr>
                <a:t>)</a:t>
              </a:r>
              <a:r>
                <a:rPr lang="zh-TW" altLang="en-US" sz="2200">
                  <a:latin typeface="微軟正黑體" panose="020B0604030504040204" pitchFamily="34" charset="-120"/>
                  <a:ea typeface="微軟正黑體" panose="020B0604030504040204" pitchFamily="34" charset="-120"/>
                </a:rPr>
                <a:t>課、議課</a:t>
              </a:r>
            </a:p>
            <a:p>
              <a:r>
                <a:rPr lang="zh-TW" altLang="en-US" sz="2200">
                  <a:latin typeface="微軟正黑體" panose="020B0604030504040204" pitchFamily="34" charset="-120"/>
                  <a:ea typeface="微軟正黑體" panose="020B0604030504040204" pitchFamily="34" charset="-120"/>
                </a:rPr>
                <a:t>落實多元適性評量</a:t>
              </a:r>
            </a:p>
          </p:txBody>
        </p:sp>
      </p:grpSp>
      <p:sp>
        <p:nvSpPr>
          <p:cNvPr id="23" name="矩形 22"/>
          <p:cNvSpPr/>
          <p:nvPr/>
        </p:nvSpPr>
        <p:spPr>
          <a:xfrm>
            <a:off x="3094671" y="2402885"/>
            <a:ext cx="3860491" cy="954107"/>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學校課程領導人</a:t>
            </a:r>
            <a:endParaRPr lang="en-US" altLang="zh-TW" sz="24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校長、教務主任、課程教學組長、</a:t>
            </a:r>
            <a:endParaRPr lang="en-US" altLang="zh-TW" sz="1600" dirty="0">
              <a:latin typeface="微軟正黑體" panose="020B0604030504040204" pitchFamily="34" charset="-120"/>
              <a:ea typeface="微軟正黑體" panose="020B0604030504040204" pitchFamily="34" charset="-120"/>
            </a:endParaRPr>
          </a:p>
          <a:p>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領域召集人、學習社群領導人</a:t>
            </a: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50</a:t>
            </a:fld>
            <a:endParaRPr lang="zh-TW" altLang="en-US"/>
          </a:p>
        </p:txBody>
      </p:sp>
      <p:sp>
        <p:nvSpPr>
          <p:cNvPr id="40"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41" name="文字方塊 4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5-1-1.1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cxnSp>
        <p:nvCxnSpPr>
          <p:cNvPr id="43" name="直線接點 42"/>
          <p:cNvCxnSpPr/>
          <p:nvPr/>
        </p:nvCxnSpPr>
        <p:spPr>
          <a:xfrm>
            <a:off x="646047" y="2132856"/>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795713" y="5733256"/>
            <a:ext cx="134719" cy="1122321"/>
          </a:xfrm>
          <a:prstGeom prst="rect">
            <a:avLst/>
          </a:prstGeom>
          <a:solidFill>
            <a:srgbClr val="F3E5F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68858" y="2348880"/>
            <a:ext cx="9021735" cy="4392488"/>
            <a:chOff x="68858" y="2246166"/>
            <a:chExt cx="9021735" cy="4392488"/>
          </a:xfrm>
        </p:grpSpPr>
        <p:cxnSp>
          <p:nvCxnSpPr>
            <p:cNvPr id="34" name="直線接點 33"/>
            <p:cNvCxnSpPr/>
            <p:nvPr/>
          </p:nvCxnSpPr>
          <p:spPr>
            <a:xfrm>
              <a:off x="1004206" y="5140433"/>
              <a:ext cx="8086387" cy="16759"/>
            </a:xfrm>
            <a:prstGeom prst="line">
              <a:avLst/>
            </a:prstGeom>
            <a:ln w="38100">
              <a:solidFill>
                <a:srgbClr val="F3E5F5"/>
              </a:solidFill>
              <a:prstDash val="solid"/>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H="1">
              <a:off x="68858" y="5134655"/>
              <a:ext cx="956410" cy="1503999"/>
            </a:xfrm>
            <a:prstGeom prst="line">
              <a:avLst/>
            </a:prstGeom>
            <a:ln w="38100">
              <a:solidFill>
                <a:srgbClr val="F3E5F5"/>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V="1">
              <a:off x="1004760" y="2246166"/>
              <a:ext cx="0" cy="2919652"/>
            </a:xfrm>
            <a:prstGeom prst="line">
              <a:avLst/>
            </a:prstGeom>
            <a:ln w="38100">
              <a:solidFill>
                <a:srgbClr val="F3E5F5"/>
              </a:solidFill>
              <a:prstDash val="solid"/>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1437516" y="2232726"/>
            <a:ext cx="7560840" cy="1938992"/>
          </a:xfrm>
          <a:prstGeom prst="rect">
            <a:avLst/>
          </a:prstGeom>
        </p:spPr>
        <p:txBody>
          <a:bodyPr wrap="square">
            <a:spAutoFit/>
          </a:bodyPr>
          <a:lstStyle/>
          <a:p>
            <a:r>
              <a:rPr lang="ja-JP" altLang="en-US" sz="2400">
                <a:latin typeface="微軟正黑體" panose="020B0604030504040204" pitchFamily="34" charset="-120"/>
                <a:ea typeface="微軟正黑體" panose="020B0604030504040204" pitchFamily="34" charset="-120"/>
              </a:rPr>
              <a:t>課程發展委員會組織要點</a:t>
            </a:r>
            <a:endParaRPr lang="en-US" altLang="ja-JP" sz="2400">
              <a:latin typeface="微軟正黑體" panose="020B0604030504040204" pitchFamily="34" charset="-120"/>
              <a:ea typeface="微軟正黑體" panose="020B0604030504040204" pitchFamily="34" charset="-120"/>
            </a:endParaRPr>
          </a:p>
          <a:p>
            <a:r>
              <a:rPr lang="ja-JP" altLang="en-US" sz="2400">
                <a:latin typeface="微軟正黑體" panose="020B0604030504040204" pitchFamily="34" charset="-120"/>
                <a:ea typeface="微軟正黑體" panose="020B0604030504040204" pitchFamily="34" charset="-120"/>
              </a:rPr>
              <a:t>→學校校務會議通過</a:t>
            </a:r>
            <a:endParaRPr lang="en-US" altLang="ja-JP" sz="2400">
              <a:latin typeface="微軟正黑體" panose="020B0604030504040204" pitchFamily="34" charset="-120"/>
              <a:ea typeface="微軟正黑體" panose="020B0604030504040204" pitchFamily="34" charset="-120"/>
            </a:endParaRPr>
          </a:p>
          <a:p>
            <a:r>
              <a:rPr lang="ja-JP" altLang="en-US" sz="2400">
                <a:latin typeface="微軟正黑體" panose="020B0604030504040204" pitchFamily="34" charset="-120"/>
                <a:ea typeface="微軟正黑體" panose="020B0604030504040204" pitchFamily="34" charset="-120"/>
              </a:rPr>
              <a:t>→成立學校課程發展委員會</a:t>
            </a:r>
            <a:endParaRPr lang="en-US" altLang="ja-JP" sz="2400">
              <a:latin typeface="微軟正黑體" panose="020B0604030504040204" pitchFamily="34" charset="-120"/>
              <a:ea typeface="微軟正黑體" panose="020B0604030504040204" pitchFamily="34" charset="-120"/>
            </a:endParaRPr>
          </a:p>
          <a:p>
            <a:r>
              <a:rPr lang="ja-JP" altLang="en-US" sz="2400">
                <a:latin typeface="微軟正黑體" panose="020B0604030504040204" pitchFamily="34" charset="-120"/>
                <a:ea typeface="微軟正黑體" panose="020B0604030504040204" pitchFamily="34" charset="-120"/>
              </a:rPr>
              <a:t>→設各領域</a:t>
            </a:r>
            <a:r>
              <a:rPr lang="en-US" altLang="ja-JP" sz="2400">
                <a:latin typeface="微軟正黑體" panose="020B0604030504040204" pitchFamily="34" charset="-120"/>
                <a:ea typeface="微軟正黑體" panose="020B0604030504040204" pitchFamily="34" charset="-120"/>
              </a:rPr>
              <a:t>/</a:t>
            </a:r>
            <a:r>
              <a:rPr lang="ja-JP" altLang="en-US" sz="2400">
                <a:latin typeface="微軟正黑體" panose="020B0604030504040204" pitchFamily="34" charset="-120"/>
                <a:ea typeface="微軟正黑體" panose="020B0604030504040204" pitchFamily="34" charset="-120"/>
              </a:rPr>
              <a:t>群科</a:t>
            </a:r>
            <a:r>
              <a:rPr lang="en-US" altLang="ja-JP" sz="2400">
                <a:latin typeface="微軟正黑體" panose="020B0604030504040204" pitchFamily="34" charset="-120"/>
                <a:ea typeface="微軟正黑體" panose="020B0604030504040204" pitchFamily="34" charset="-120"/>
              </a:rPr>
              <a:t>/</a:t>
            </a:r>
            <a:r>
              <a:rPr lang="ja-JP" altLang="en-US" sz="2400">
                <a:latin typeface="微軟正黑體" panose="020B0604030504040204" pitchFamily="34" charset="-120"/>
                <a:ea typeface="微軟正黑體" panose="020B0604030504040204" pitchFamily="34" charset="-120"/>
              </a:rPr>
              <a:t>學程</a:t>
            </a:r>
            <a:r>
              <a:rPr lang="en-US" altLang="ja-JP" sz="2400">
                <a:latin typeface="微軟正黑體" panose="020B0604030504040204" pitchFamily="34" charset="-120"/>
                <a:ea typeface="微軟正黑體" panose="020B0604030504040204" pitchFamily="34" charset="-120"/>
              </a:rPr>
              <a:t>/</a:t>
            </a:r>
            <a:r>
              <a:rPr lang="ja-JP" altLang="en-US" sz="2400">
                <a:latin typeface="微軟正黑體" panose="020B0604030504040204" pitchFamily="34" charset="-120"/>
                <a:ea typeface="微軟正黑體" panose="020B0604030504040204" pitchFamily="34" charset="-120"/>
              </a:rPr>
              <a:t>科目教學研究會</a:t>
            </a:r>
            <a:endParaRPr lang="en-US" altLang="ja-JP" sz="2400">
              <a:latin typeface="微軟正黑體" panose="020B0604030504040204" pitchFamily="34" charset="-120"/>
              <a:ea typeface="微軟正黑體" panose="020B0604030504040204" pitchFamily="34" charset="-120"/>
            </a:endParaRPr>
          </a:p>
          <a:p>
            <a:r>
              <a:rPr lang="ja-JP" altLang="en-US" sz="2400">
                <a:latin typeface="微軟正黑體" panose="020B0604030504040204" pitchFamily="34" charset="-120"/>
                <a:ea typeface="微軟正黑體" panose="020B0604030504040204" pitchFamily="34" charset="-120"/>
              </a:rPr>
              <a:t>檢視學校願景與目標</a:t>
            </a:r>
            <a:r>
              <a:rPr lang="ja-JP" altLang="en-US" sz="2000">
                <a:latin typeface="微軟正黑體" panose="020B0604030504040204" pitchFamily="34" charset="-120"/>
                <a:ea typeface="微軟正黑體" panose="020B0604030504040204" pitchFamily="34" charset="-120"/>
              </a:rPr>
              <a:t>（目標是否符應基本理念ヽ核心素養）</a:t>
            </a:r>
            <a:endParaRPr lang="ja-JP" altLang="en-US" sz="2400">
              <a:latin typeface="微軟正黑體" panose="020B0604030504040204" pitchFamily="34" charset="-120"/>
              <a:ea typeface="微軟正黑體" panose="020B0604030504040204" pitchFamily="34" charset="-120"/>
            </a:endParaRPr>
          </a:p>
        </p:txBody>
      </p:sp>
      <p:grpSp>
        <p:nvGrpSpPr>
          <p:cNvPr id="37" name="群組 36"/>
          <p:cNvGrpSpPr/>
          <p:nvPr/>
        </p:nvGrpSpPr>
        <p:grpSpPr>
          <a:xfrm flipH="1">
            <a:off x="2101341" y="4397568"/>
            <a:ext cx="1393977" cy="2343800"/>
            <a:chOff x="3457972" y="1196752"/>
            <a:chExt cx="2895227" cy="4867968"/>
          </a:xfrm>
          <a:solidFill>
            <a:srgbClr val="9C27B0"/>
          </a:solidFill>
        </p:grpSpPr>
        <p:sp>
          <p:nvSpPr>
            <p:cNvPr id="38" name="流程圖: 接點 37"/>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圓角矩形 38"/>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3457972" y="2264172"/>
              <a:ext cx="1591573" cy="453107"/>
              <a:chOff x="723609" y="2530960"/>
              <a:chExt cx="1591573" cy="453107"/>
            </a:xfrm>
            <a:grpFill/>
          </p:grpSpPr>
          <p:sp>
            <p:nvSpPr>
              <p:cNvPr id="44" name="圓角矩形 43"/>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5" name="圓角矩形 44"/>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 name="圓角矩形 2"/>
          <p:cNvSpPr/>
          <p:nvPr/>
        </p:nvSpPr>
        <p:spPr>
          <a:xfrm>
            <a:off x="3779912" y="4289991"/>
            <a:ext cx="4674927" cy="1957909"/>
          </a:xfrm>
          <a:prstGeom prst="roundRect">
            <a:avLst>
              <a:gd name="adj" fmla="val 6289"/>
            </a:avLst>
          </a:prstGeom>
          <a:solidFill>
            <a:srgbClr val="F3E5F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矩形 45"/>
          <p:cNvSpPr/>
          <p:nvPr/>
        </p:nvSpPr>
        <p:spPr>
          <a:xfrm>
            <a:off x="8313013" y="5753326"/>
            <a:ext cx="134719" cy="1122321"/>
          </a:xfrm>
          <a:prstGeom prst="rect">
            <a:avLst/>
          </a:prstGeom>
          <a:solidFill>
            <a:srgbClr val="F3E5F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3962992" y="4484116"/>
            <a:ext cx="4224233" cy="1569660"/>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部定課程：領域學習</a:t>
            </a:r>
          </a:p>
          <a:p>
            <a:pPr marL="342900" indent="-342900">
              <a:buFont typeface="Arial" panose="020B0604020202020204" pitchFamily="34" charset="0"/>
              <a:buChar char="•"/>
            </a:pPr>
            <a:r>
              <a:rPr lang="zh-TW" altLang="en-US" sz="2400">
                <a:latin typeface="微軟正黑體" panose="020B0604030504040204" pitchFamily="34" charset="-120"/>
                <a:ea typeface="微軟正黑體" panose="020B0604030504040204" pitchFamily="34" charset="-120"/>
              </a:rPr>
              <a:t>每節分鐘數是否調整</a:t>
            </a:r>
            <a:endParaRPr lang="en-US" altLang="zh-TW" sz="240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a:latin typeface="微軟正黑體" panose="020B0604030504040204" pitchFamily="34" charset="-120"/>
                <a:ea typeface="微軟正黑體" panose="020B0604030504040204" pitchFamily="34" charset="-120"/>
              </a:rPr>
              <a:t>第四階段領域是否分科</a:t>
            </a:r>
          </a:p>
          <a:p>
            <a:pPr marL="342900" indent="-342900">
              <a:buFont typeface="Arial" panose="020B0604020202020204" pitchFamily="34" charset="0"/>
              <a:buChar char="•"/>
            </a:pPr>
            <a:r>
              <a:rPr lang="ja-JP" altLang="en-US" sz="2400">
                <a:latin typeface="微軟正黑體" panose="020B0604030504040204" pitchFamily="34" charset="-120"/>
                <a:ea typeface="微軟正黑體" panose="020B0604030504040204" pitchFamily="34" charset="-120"/>
              </a:rPr>
              <a:t>英語文二ヽ三階段是否調整</a:t>
            </a:r>
            <a:endParaRPr lang="zh-TW" altLang="en-US" sz="2400">
              <a:latin typeface="微軟正黑體" panose="020B0604030504040204" pitchFamily="34" charset="-120"/>
              <a:ea typeface="微軟正黑體" panose="020B0604030504040204" pitchFamily="34" charset="-120"/>
            </a:endParaRPr>
          </a:p>
        </p:txBody>
      </p:sp>
      <p:sp>
        <p:nvSpPr>
          <p:cNvPr id="2" name="矩形 1"/>
          <p:cNvSpPr/>
          <p:nvPr/>
        </p:nvSpPr>
        <p:spPr>
          <a:xfrm>
            <a:off x="7147252" y="4365104"/>
            <a:ext cx="1313180" cy="1446550"/>
          </a:xfrm>
          <a:prstGeom prst="rect">
            <a:avLst/>
          </a:prstGeom>
        </p:spPr>
        <p:txBody>
          <a:bodyPr wrap="none">
            <a:spAutoFit/>
          </a:bodyPr>
          <a:lstStyle/>
          <a:p>
            <a:r>
              <a:rPr lang="zh-TW" altLang="en-US" sz="8800" b="1">
                <a:solidFill>
                  <a:srgbClr val="64B5F6"/>
                </a:solidFill>
                <a:latin typeface="微軟正黑體" panose="020B0604030504040204" pitchFamily="34" charset="-120"/>
                <a:ea typeface="微軟正黑體" panose="020B0604030504040204" pitchFamily="34" charset="-120"/>
              </a:rPr>
              <a:t>？</a:t>
            </a:r>
            <a:endParaRPr lang="en-US" altLang="zh-TW" sz="8800" b="1">
              <a:solidFill>
                <a:srgbClr val="64B5F6"/>
              </a:solidFill>
              <a:latin typeface="微軟正黑體" panose="020B0604030504040204" pitchFamily="34" charset="-120"/>
              <a:ea typeface="微軟正黑體" panose="020B0604030504040204" pitchFamily="34" charset="-120"/>
            </a:endParaRPr>
          </a:p>
        </p:txBody>
      </p:sp>
      <p:sp>
        <p:nvSpPr>
          <p:cNvPr id="47" name="矩形 46"/>
          <p:cNvSpPr/>
          <p:nvPr/>
        </p:nvSpPr>
        <p:spPr>
          <a:xfrm rot="16200000">
            <a:off x="6078258" y="3882360"/>
            <a:ext cx="89419" cy="4674927"/>
          </a:xfrm>
          <a:prstGeom prst="rect">
            <a:avLst/>
          </a:prstGeom>
          <a:solidFill>
            <a:srgbClr val="CE93D8"/>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51</a:t>
            </a:fld>
            <a:endParaRPr lang="zh-TW" altLang="en-US"/>
          </a:p>
        </p:txBody>
      </p:sp>
      <p:sp>
        <p:nvSpPr>
          <p:cNvPr id="51"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53" name="矩形 52"/>
          <p:cNvSpPr/>
          <p:nvPr/>
        </p:nvSpPr>
        <p:spPr>
          <a:xfrm>
            <a:off x="1547664" y="1607202"/>
            <a:ext cx="6336704"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2. </a:t>
            </a:r>
            <a:r>
              <a:rPr lang="zh-TW" altLang="en-US" sz="2400">
                <a:latin typeface="微軟正黑體" pitchFamily="34" charset="-120"/>
                <a:ea typeface="微軟正黑體" pitchFamily="34" charset="-120"/>
                <a:cs typeface="Times New Roman" pitchFamily="18" charset="0"/>
              </a:rPr>
              <a:t>學校課程發展委員會因應新課綱注意事項</a:t>
            </a:r>
          </a:p>
        </p:txBody>
      </p:sp>
      <p:sp>
        <p:nvSpPr>
          <p:cNvPr id="54" name="矩形 53"/>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（一）多元適性課程發展</a:t>
            </a:r>
          </a:p>
        </p:txBody>
      </p:sp>
      <p:cxnSp>
        <p:nvCxnSpPr>
          <p:cNvPr id="55" name="直線接點 54"/>
          <p:cNvCxnSpPr/>
          <p:nvPr/>
        </p:nvCxnSpPr>
        <p:spPr>
          <a:xfrm>
            <a:off x="646047" y="2132856"/>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3" grpId="0" animBg="1"/>
      <p:bldP spid="46" grpId="0" animBg="1"/>
      <p:bldP spid="5" grpId="0"/>
      <p:bldP spid="2" grpId="0"/>
      <p:bldP spid="4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729320" y="2643062"/>
            <a:ext cx="7091152" cy="4238735"/>
            <a:chOff x="3707904" y="4289991"/>
            <a:chExt cx="4325649" cy="2585656"/>
          </a:xfrm>
        </p:grpSpPr>
        <p:sp>
          <p:nvSpPr>
            <p:cNvPr id="20" name="矩形 19"/>
            <p:cNvSpPr/>
            <p:nvPr/>
          </p:nvSpPr>
          <p:spPr>
            <a:xfrm>
              <a:off x="3723705" y="5733256"/>
              <a:ext cx="134719" cy="1122321"/>
            </a:xfrm>
            <a:prstGeom prst="rect">
              <a:avLst/>
            </a:prstGeom>
            <a:solidFill>
              <a:srgbClr val="F3E5F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7889689" y="5753326"/>
              <a:ext cx="134719" cy="1122321"/>
            </a:xfrm>
            <a:prstGeom prst="rect">
              <a:avLst/>
            </a:prstGeom>
            <a:solidFill>
              <a:srgbClr val="F3E5F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圓角矩形 21"/>
            <p:cNvSpPr/>
            <p:nvPr/>
          </p:nvSpPr>
          <p:spPr>
            <a:xfrm>
              <a:off x="3707904" y="4289991"/>
              <a:ext cx="4320480" cy="1957909"/>
            </a:xfrm>
            <a:prstGeom prst="roundRect">
              <a:avLst>
                <a:gd name="adj" fmla="val 6289"/>
              </a:avLst>
            </a:prstGeom>
            <a:solidFill>
              <a:srgbClr val="F3E5F5"/>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矩形 22"/>
            <p:cNvSpPr/>
            <p:nvPr/>
          </p:nvSpPr>
          <p:spPr>
            <a:xfrm>
              <a:off x="3890984" y="4484116"/>
              <a:ext cx="4052026" cy="1633388"/>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「②在符合教育部教學正常化之相關規定及領域學習節數之原則下，</a:t>
              </a:r>
            </a:p>
            <a:p>
              <a:r>
                <a:rPr lang="zh-TW" altLang="en-US" sz="2400" dirty="0">
                  <a:latin typeface="微軟正黑體" panose="020B0604030504040204" pitchFamily="34" charset="-120"/>
                  <a:ea typeface="微軟正黑體" panose="020B0604030504040204" pitchFamily="34" charset="-120"/>
                </a:rPr>
                <a:t>學校得彈性調整或重組部定課程之領域學習節數，實施各種學習型式的</a:t>
              </a:r>
              <a:r>
                <a:rPr lang="zh-TW" altLang="en-US" sz="2400" dirty="0">
                  <a:solidFill>
                    <a:srgbClr val="FF0000"/>
                  </a:solidFill>
                  <a:latin typeface="微軟正黑體" panose="020B0604030504040204" pitchFamily="34" charset="-120"/>
                  <a:ea typeface="微軟正黑體" panose="020B0604030504040204" pitchFamily="34" charset="-120"/>
                </a:rPr>
                <a:t>跨領域統整課程</a:t>
              </a:r>
              <a:r>
                <a:rPr lang="zh-TW" altLang="en-US" sz="2400" dirty="0">
                  <a:latin typeface="微軟正黑體" panose="020B0604030504040204" pitchFamily="34" charset="-120"/>
                  <a:ea typeface="微軟正黑體" panose="020B0604030504040204" pitchFamily="34" charset="-120"/>
                </a:rPr>
                <a:t>。</a:t>
              </a:r>
            </a:p>
            <a:p>
              <a:r>
                <a:rPr lang="zh-TW" altLang="en-US" sz="2400" dirty="0">
                  <a:latin typeface="微軟正黑體" panose="020B0604030504040204" pitchFamily="34" charset="-120"/>
                  <a:ea typeface="微軟正黑體" panose="020B0604030504040204" pitchFamily="34" charset="-120"/>
                </a:rPr>
                <a:t>跨領域統整課程最多佔領域學習課程總節數</a:t>
              </a:r>
              <a:r>
                <a:rPr lang="zh-TW" altLang="en-US" sz="2400" dirty="0">
                  <a:solidFill>
                    <a:srgbClr val="FF0000"/>
                  </a:solidFill>
                  <a:latin typeface="微軟正黑體" panose="020B0604030504040204" pitchFamily="34" charset="-120"/>
                  <a:ea typeface="微軟正黑體" panose="020B0604030504040204" pitchFamily="34" charset="-120"/>
                </a:rPr>
                <a:t>五分之一</a:t>
              </a:r>
              <a:r>
                <a:rPr lang="zh-TW" altLang="en-US" sz="2400" dirty="0">
                  <a:latin typeface="微軟正黑體" panose="020B0604030504040204" pitchFamily="34" charset="-120"/>
                  <a:ea typeface="微軟正黑體" panose="020B0604030504040204" pitchFamily="34" charset="-120"/>
                </a:rPr>
                <a:t>，其學習節數得分開計入相關學習領域，並可進行</a:t>
              </a:r>
              <a:r>
                <a:rPr lang="zh-TW" altLang="en-US" sz="2400" dirty="0">
                  <a:solidFill>
                    <a:srgbClr val="FF0000"/>
                  </a:solidFill>
                  <a:latin typeface="微軟正黑體" panose="020B0604030504040204" pitchFamily="34" charset="-120"/>
                  <a:ea typeface="微軟正黑體" panose="020B0604030504040204" pitchFamily="34" charset="-120"/>
                </a:rPr>
                <a:t>協同教學</a:t>
              </a:r>
              <a:r>
                <a:rPr lang="zh-TW" altLang="en-US" sz="2400"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24" name="矩形 23"/>
            <p:cNvSpPr/>
            <p:nvPr/>
          </p:nvSpPr>
          <p:spPr>
            <a:xfrm rot="16200000">
              <a:off x="5828603" y="4059583"/>
              <a:ext cx="89419" cy="4320480"/>
            </a:xfrm>
            <a:prstGeom prst="rect">
              <a:avLst/>
            </a:prstGeom>
            <a:solidFill>
              <a:srgbClr val="E1BEE7"/>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 name="群組 25"/>
          <p:cNvGrpSpPr/>
          <p:nvPr/>
        </p:nvGrpSpPr>
        <p:grpSpPr>
          <a:xfrm flipH="1">
            <a:off x="638306" y="4190186"/>
            <a:ext cx="1393977" cy="2343801"/>
            <a:chOff x="3457972" y="1196752"/>
            <a:chExt cx="2895227" cy="4867970"/>
          </a:xfrm>
          <a:solidFill>
            <a:srgbClr val="9C27B0"/>
          </a:solidFill>
        </p:grpSpPr>
        <p:sp>
          <p:nvSpPr>
            <p:cNvPr id="33" name="流程圖: 接點 32"/>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圓角矩形 33"/>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4770960" y="3544441"/>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3457972" y="2264172"/>
              <a:ext cx="1591573" cy="453107"/>
              <a:chOff x="723609" y="2530960"/>
              <a:chExt cx="1591573" cy="453107"/>
            </a:xfrm>
            <a:grpFill/>
          </p:grpSpPr>
          <p:sp>
            <p:nvSpPr>
              <p:cNvPr id="39" name="圓角矩形 38"/>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8" name="群組 7"/>
          <p:cNvGrpSpPr/>
          <p:nvPr/>
        </p:nvGrpSpPr>
        <p:grpSpPr>
          <a:xfrm>
            <a:off x="7782401" y="2152928"/>
            <a:ext cx="730788" cy="507432"/>
            <a:chOff x="4187222" y="395028"/>
            <a:chExt cx="1944212" cy="1349989"/>
          </a:xfrm>
          <a:solidFill>
            <a:srgbClr val="92D050"/>
          </a:solidFill>
        </p:grpSpPr>
        <p:sp>
          <p:nvSpPr>
            <p:cNvPr id="9"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1" name="矩形 40"/>
          <p:cNvSpPr/>
          <p:nvPr/>
        </p:nvSpPr>
        <p:spPr>
          <a:xfrm>
            <a:off x="1098098" y="1830981"/>
            <a:ext cx="7511546"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3. </a:t>
            </a:r>
            <a:r>
              <a:rPr lang="zh-TW" altLang="en-US" sz="2400">
                <a:latin typeface="微軟正黑體" pitchFamily="34" charset="-120"/>
                <a:ea typeface="微軟正黑體" pitchFamily="34" charset="-120"/>
                <a:cs typeface="Times New Roman" pitchFamily="18" charset="0"/>
              </a:rPr>
              <a:t>「領域學習」中的跨領域統整課程</a:t>
            </a:r>
          </a:p>
        </p:txBody>
      </p:sp>
      <p:sp>
        <p:nvSpPr>
          <p:cNvPr id="43" name="矩形 42"/>
          <p:cNvSpPr/>
          <p:nvPr/>
        </p:nvSpPr>
        <p:spPr>
          <a:xfrm>
            <a:off x="960766" y="1300983"/>
            <a:ext cx="5223978" cy="523220"/>
          </a:xfrm>
          <a:prstGeom prst="rect">
            <a:avLst/>
          </a:prstGeom>
        </p:spPr>
        <p:txBody>
          <a:bodyPr wrap="square">
            <a:spAutoFit/>
          </a:bodyPr>
          <a:lstStyle/>
          <a:p>
            <a:pPr defTabSz="1600200">
              <a:spcAft>
                <a:spcPct val="35000"/>
              </a:spcAft>
              <a:defRPr/>
            </a:pPr>
            <a:r>
              <a:rPr lang="zh-TW" altLang="en-US" sz="2800">
                <a:latin typeface="微軟正黑體" pitchFamily="34" charset="-120"/>
                <a:ea typeface="微軟正黑體" pitchFamily="34" charset="-120"/>
                <a:cs typeface="Times New Roman" pitchFamily="18" charset="0"/>
              </a:rPr>
              <a:t>（一）多元適性課程發展</a:t>
            </a:r>
          </a:p>
        </p:txBody>
      </p:sp>
      <p:sp>
        <p:nvSpPr>
          <p:cNvPr id="44" name="標題 2"/>
          <p:cNvSpPr txBox="1">
            <a:spLocks/>
          </p:cNvSpPr>
          <p:nvPr/>
        </p:nvSpPr>
        <p:spPr bwMode="auto">
          <a:xfrm>
            <a:off x="1109104" y="110763"/>
            <a:ext cx="692920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52</a:t>
            </a:fld>
            <a:endParaRPr lang="zh-TW" altLang="en-US"/>
          </a:p>
        </p:txBody>
      </p:sp>
      <p:sp>
        <p:nvSpPr>
          <p:cNvPr id="27" name="文字方塊 2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5-1-1.3</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92393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900"/>
                                        <p:tgtEl>
                                          <p:spTgt spid="26"/>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矩形 9"/>
          <p:cNvSpPr/>
          <p:nvPr/>
        </p:nvSpPr>
        <p:spPr>
          <a:xfrm>
            <a:off x="1243653" y="3783314"/>
            <a:ext cx="1784036" cy="1025587"/>
          </a:xfrm>
          <a:prstGeom prst="roundRect">
            <a:avLst>
              <a:gd name="adj" fmla="val 8256"/>
            </a:avLst>
          </a:prstGeom>
          <a:solidFill>
            <a:schemeClr val="bg1">
              <a:lumMod val="95000"/>
            </a:schemeClr>
          </a:solidFill>
          <a:ln w="38100" cap="rnd">
            <a:noFill/>
          </a:ln>
        </p:spPr>
        <p:txBody>
          <a:bodyPr rtlCol="0" anchor="ctr"/>
          <a:lstStyle/>
          <a:p>
            <a:pPr algn="ctr"/>
            <a:endParaRPr lang="zh-TW" altLang="en-US"/>
          </a:p>
        </p:txBody>
      </p:sp>
      <p:sp>
        <p:nvSpPr>
          <p:cNvPr id="86" name="圓角矩形 85"/>
          <p:cNvSpPr/>
          <p:nvPr/>
        </p:nvSpPr>
        <p:spPr>
          <a:xfrm>
            <a:off x="1243653" y="2408051"/>
            <a:ext cx="1784036" cy="1025587"/>
          </a:xfrm>
          <a:prstGeom prst="roundRect">
            <a:avLst>
              <a:gd name="adj" fmla="val 8256"/>
            </a:avLst>
          </a:prstGeom>
          <a:solidFill>
            <a:schemeClr val="bg1">
              <a:lumMod val="95000"/>
            </a:schemeClr>
          </a:solidFill>
          <a:ln w="38100" cap="rnd">
            <a:noFill/>
          </a:ln>
        </p:spPr>
        <p:txBody>
          <a:bodyPr rtlCol="0" anchor="ctr"/>
          <a:lstStyle/>
          <a:p>
            <a:pPr algn="ctr"/>
            <a:endParaRPr lang="zh-TW" altLang="en-US"/>
          </a:p>
        </p:txBody>
      </p:sp>
      <p:sp>
        <p:nvSpPr>
          <p:cNvPr id="87" name="圓角矩形 86"/>
          <p:cNvSpPr/>
          <p:nvPr/>
        </p:nvSpPr>
        <p:spPr>
          <a:xfrm>
            <a:off x="1243653" y="5158577"/>
            <a:ext cx="1784036" cy="1025587"/>
          </a:xfrm>
          <a:prstGeom prst="roundRect">
            <a:avLst>
              <a:gd name="adj" fmla="val 8256"/>
            </a:avLst>
          </a:prstGeom>
          <a:solidFill>
            <a:schemeClr val="bg1">
              <a:lumMod val="95000"/>
            </a:schemeClr>
          </a:solidFill>
          <a:ln w="38100" cap="rnd">
            <a:noFill/>
          </a:ln>
        </p:spPr>
        <p:txBody>
          <a:bodyPr rtlCol="0" anchor="ctr"/>
          <a:lstStyle/>
          <a:p>
            <a:pPr algn="ctr"/>
            <a:endParaRPr lang="zh-TW" altLang="en-US"/>
          </a:p>
        </p:txBody>
      </p:sp>
      <p:sp>
        <p:nvSpPr>
          <p:cNvPr id="3" name="矩形 2"/>
          <p:cNvSpPr/>
          <p:nvPr/>
        </p:nvSpPr>
        <p:spPr>
          <a:xfrm>
            <a:off x="1413520" y="2913663"/>
            <a:ext cx="1415772" cy="461665"/>
          </a:xfrm>
          <a:prstGeom prst="rect">
            <a:avLst/>
          </a:prstGeom>
        </p:spPr>
        <p:txBody>
          <a:bodyPr wrap="none">
            <a:spAutoFit/>
          </a:bodyPr>
          <a:lstStyle/>
          <a:p>
            <a:r>
              <a:rPr lang="zh-TW" altLang="en-US" sz="2400" b="1">
                <a:latin typeface="微軟正黑體" panose="020B0604030504040204" pitchFamily="34" charset="-120"/>
                <a:ea typeface="微軟正黑體" panose="020B0604030504040204" pitchFamily="34" charset="-120"/>
              </a:rPr>
              <a:t>本土語文</a:t>
            </a:r>
          </a:p>
        </p:txBody>
      </p:sp>
      <p:sp>
        <p:nvSpPr>
          <p:cNvPr id="4" name="矩形 3"/>
          <p:cNvSpPr/>
          <p:nvPr/>
        </p:nvSpPr>
        <p:spPr>
          <a:xfrm>
            <a:off x="1259632" y="4392327"/>
            <a:ext cx="1723549" cy="424732"/>
          </a:xfrm>
          <a:prstGeom prst="rect">
            <a:avLst/>
          </a:prstGeom>
        </p:spPr>
        <p:txBody>
          <a:bodyPr wrap="none">
            <a:spAutoFit/>
          </a:bodyPr>
          <a:lstStyle/>
          <a:p>
            <a:pPr algn="ctr" defTabSz="1822450" eaLnBrk="0" hangingPunct="0">
              <a:lnSpc>
                <a:spcPct val="90000"/>
              </a:lnSpc>
              <a:spcAft>
                <a:spcPct val="35000"/>
              </a:spcAft>
              <a:defRPr/>
            </a:pPr>
            <a:r>
              <a:rPr lang="zh-TW" altLang="en-US" sz="2400" b="1">
                <a:latin typeface="微軟正黑體" panose="020B0604030504040204" pitchFamily="34" charset="-120"/>
                <a:ea typeface="微軟正黑體" panose="020B0604030504040204" pitchFamily="34" charset="-120"/>
              </a:rPr>
              <a:t>新住民語文</a:t>
            </a:r>
            <a:endParaRPr lang="zh-TW" altLang="en-US" sz="2400" b="1" dirty="0">
              <a:latin typeface="微軟正黑體" panose="020B0604030504040204" pitchFamily="34" charset="-120"/>
              <a:ea typeface="微軟正黑體" panose="020B0604030504040204" pitchFamily="34" charset="-120"/>
            </a:endParaRPr>
          </a:p>
        </p:txBody>
      </p:sp>
      <p:sp>
        <p:nvSpPr>
          <p:cNvPr id="5" name="矩形 4"/>
          <p:cNvSpPr/>
          <p:nvPr/>
        </p:nvSpPr>
        <p:spPr>
          <a:xfrm>
            <a:off x="1413520" y="5668564"/>
            <a:ext cx="1415772" cy="424732"/>
          </a:xfrm>
          <a:prstGeom prst="rect">
            <a:avLst/>
          </a:prstGeom>
        </p:spPr>
        <p:txBody>
          <a:bodyPr wrap="none">
            <a:spAutoFit/>
          </a:bodyPr>
          <a:lstStyle/>
          <a:p>
            <a:pPr algn="ctr" defTabSz="1822450" eaLnBrk="0" hangingPunct="0">
              <a:lnSpc>
                <a:spcPct val="90000"/>
              </a:lnSpc>
              <a:spcAft>
                <a:spcPct val="35000"/>
              </a:spcAft>
              <a:defRPr/>
            </a:pPr>
            <a:r>
              <a:rPr lang="zh-TW" altLang="en-US" sz="2400" b="1">
                <a:latin typeface="微軟正黑體" panose="020B0604030504040204" pitchFamily="34" charset="-120"/>
                <a:ea typeface="微軟正黑體" panose="020B0604030504040204" pitchFamily="34" charset="-120"/>
              </a:rPr>
              <a:t>科技領域</a:t>
            </a:r>
            <a:endParaRPr lang="zh-TW" altLang="en-US" sz="2400" b="1" dirty="0">
              <a:latin typeface="微軟正黑體" panose="020B0604030504040204" pitchFamily="34" charset="-120"/>
              <a:ea typeface="微軟正黑體" panose="020B0604030504040204" pitchFamily="34" charset="-120"/>
            </a:endParaRPr>
          </a:p>
        </p:txBody>
      </p:sp>
      <p:sp>
        <p:nvSpPr>
          <p:cNvPr id="26" name="矩形 25"/>
          <p:cNvSpPr/>
          <p:nvPr/>
        </p:nvSpPr>
        <p:spPr>
          <a:xfrm>
            <a:off x="3456384" y="2492896"/>
            <a:ext cx="4572000" cy="830997"/>
          </a:xfrm>
          <a:prstGeom prst="rect">
            <a:avLst/>
          </a:prstGeom>
        </p:spPr>
        <p:txBody>
          <a:bodyPr>
            <a:spAutoFit/>
          </a:bodyPr>
          <a:lstStyle/>
          <a:p>
            <a:r>
              <a:rPr lang="zh-TW" altLang="en-US" sz="2400">
                <a:latin typeface="微軟正黑體" panose="020B0604030504040204" pitchFamily="34" charset="-120"/>
                <a:ea typeface="微軟正黑體" panose="020B0604030504040204" pitchFamily="34" charset="-120"/>
              </a:rPr>
              <a:t>通過本土語言能力認證</a:t>
            </a:r>
          </a:p>
          <a:p>
            <a:r>
              <a:rPr lang="zh-TW" altLang="en-US" sz="2400">
                <a:latin typeface="微軟正黑體" panose="020B0604030504040204" pitchFamily="34" charset="-120"/>
                <a:ea typeface="微軟正黑體" panose="020B0604030504040204" pitchFamily="34" charset="-120"/>
              </a:rPr>
              <a:t>取得中高級以上證書</a:t>
            </a:r>
          </a:p>
        </p:txBody>
      </p:sp>
      <p:sp>
        <p:nvSpPr>
          <p:cNvPr id="27" name="矩形 26"/>
          <p:cNvSpPr/>
          <p:nvPr/>
        </p:nvSpPr>
        <p:spPr>
          <a:xfrm>
            <a:off x="3456716" y="3860456"/>
            <a:ext cx="4139620" cy="830997"/>
          </a:xfrm>
          <a:prstGeom prst="rect">
            <a:avLst/>
          </a:prstGeom>
        </p:spPr>
        <p:txBody>
          <a:bodyPr wrap="square">
            <a:spAutoFit/>
          </a:bodyPr>
          <a:lstStyle/>
          <a:p>
            <a:r>
              <a:rPr lang="zh-TW" altLang="en-US" sz="2400">
                <a:latin typeface="微軟正黑體" panose="020B0604030504040204" pitchFamily="34" charset="-120"/>
                <a:ea typeface="微軟正黑體" panose="020B0604030504040204" pitchFamily="34" charset="-120"/>
              </a:rPr>
              <a:t>鼓勵取得第二外語教師證書</a:t>
            </a:r>
          </a:p>
          <a:p>
            <a:r>
              <a:rPr lang="zh-TW" altLang="en-US" sz="2400">
                <a:latin typeface="微軟正黑體" panose="020B0604030504040204" pitchFamily="34" charset="-120"/>
                <a:ea typeface="微軟正黑體" panose="020B0604030504040204" pitchFamily="34" charset="-120"/>
              </a:rPr>
              <a:t>鼓勵參與第二專長學分班</a:t>
            </a:r>
          </a:p>
        </p:txBody>
      </p:sp>
      <p:sp>
        <p:nvSpPr>
          <p:cNvPr id="28" name="矩形 27"/>
          <p:cNvSpPr/>
          <p:nvPr/>
        </p:nvSpPr>
        <p:spPr>
          <a:xfrm>
            <a:off x="3456716" y="5262299"/>
            <a:ext cx="2954655" cy="830997"/>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積極參與增能學分班</a:t>
            </a:r>
            <a:endParaRPr lang="en-US" altLang="zh-TW" sz="2400">
              <a:latin typeface="微軟正黑體" panose="020B0604030504040204" pitchFamily="34" charset="-120"/>
              <a:ea typeface="微軟正黑體" panose="020B0604030504040204" pitchFamily="34" charset="-120"/>
            </a:endParaRPr>
          </a:p>
          <a:p>
            <a:r>
              <a:rPr lang="zh-TW" altLang="en-US" sz="2400">
                <a:latin typeface="微軟正黑體" panose="020B0604030504040204" pitchFamily="34" charset="-120"/>
                <a:ea typeface="微軟正黑體" panose="020B0604030504040204" pitchFamily="34" charset="-120"/>
              </a:rPr>
              <a:t>或第二專長學分班</a:t>
            </a:r>
          </a:p>
        </p:txBody>
      </p:sp>
      <p:grpSp>
        <p:nvGrpSpPr>
          <p:cNvPr id="19" name="群組 18"/>
          <p:cNvGrpSpPr/>
          <p:nvPr/>
        </p:nvGrpSpPr>
        <p:grpSpPr>
          <a:xfrm>
            <a:off x="1880257" y="5234408"/>
            <a:ext cx="415181" cy="415401"/>
            <a:chOff x="-4178867" y="3013599"/>
            <a:chExt cx="2609904" cy="2611287"/>
          </a:xfrm>
        </p:grpSpPr>
        <p:sp>
          <p:nvSpPr>
            <p:cNvPr id="6" name="流程圖: 接點 5"/>
            <p:cNvSpPr/>
            <p:nvPr/>
          </p:nvSpPr>
          <p:spPr>
            <a:xfrm>
              <a:off x="-4178867" y="3013599"/>
              <a:ext cx="2609904" cy="2609904"/>
            </a:xfrm>
            <a:prstGeom prst="flowChartConnector">
              <a:avLst/>
            </a:prstGeom>
            <a:noFill/>
            <a:ln w="19050">
              <a:solidFill>
                <a:srgbClr val="2196F3"/>
              </a:solidFill>
            </a:ln>
          </p:spPr>
          <p:txBody>
            <a:bodyPr wrap="non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3649291" y="3013912"/>
              <a:ext cx="815501" cy="2610974"/>
            </a:xfrm>
            <a:custGeom>
              <a:avLst/>
              <a:gdLst>
                <a:gd name="connsiteX0" fmla="*/ 368616 w 368616"/>
                <a:gd name="connsiteY0" fmla="*/ 0 h 1016000"/>
                <a:gd name="connsiteX1" fmla="*/ 316 w 368616"/>
                <a:gd name="connsiteY1" fmla="*/ 469900 h 1016000"/>
                <a:gd name="connsiteX2" fmla="*/ 317816 w 368616"/>
                <a:gd name="connsiteY2" fmla="*/ 1016000 h 1016000"/>
                <a:gd name="connsiteX0" fmla="*/ 314173 w 314173"/>
                <a:gd name="connsiteY0" fmla="*/ 0 h 1016000"/>
                <a:gd name="connsiteX1" fmla="*/ 464 w 314173"/>
                <a:gd name="connsiteY1" fmla="*/ 474449 h 1016000"/>
                <a:gd name="connsiteX2" fmla="*/ 263373 w 314173"/>
                <a:gd name="connsiteY2" fmla="*/ 1016000 h 1016000"/>
                <a:gd name="connsiteX0" fmla="*/ 314173 w 314173"/>
                <a:gd name="connsiteY0" fmla="*/ 0 h 1016000"/>
                <a:gd name="connsiteX1" fmla="*/ 464 w 314173"/>
                <a:gd name="connsiteY1" fmla="*/ 474449 h 1016000"/>
                <a:gd name="connsiteX2" fmla="*/ 263373 w 314173"/>
                <a:gd name="connsiteY2" fmla="*/ 1016000 h 1016000"/>
                <a:gd name="connsiteX0" fmla="*/ 318703 w 318703"/>
                <a:gd name="connsiteY0" fmla="*/ 0 h 1016000"/>
                <a:gd name="connsiteX1" fmla="*/ 445 w 318703"/>
                <a:gd name="connsiteY1" fmla="*/ 506294 h 1016000"/>
                <a:gd name="connsiteX2" fmla="*/ 267903 w 318703"/>
                <a:gd name="connsiteY2" fmla="*/ 1016000 h 1016000"/>
                <a:gd name="connsiteX0" fmla="*/ 318361 w 318361"/>
                <a:gd name="connsiteY0" fmla="*/ 0 h 1016000"/>
                <a:gd name="connsiteX1" fmla="*/ 103 w 318361"/>
                <a:gd name="connsiteY1" fmla="*/ 506294 h 1016000"/>
                <a:gd name="connsiteX2" fmla="*/ 267561 w 318361"/>
                <a:gd name="connsiteY2" fmla="*/ 1016000 h 1016000"/>
                <a:gd name="connsiteX0" fmla="*/ 318261 w 318261"/>
                <a:gd name="connsiteY0" fmla="*/ 0 h 1016000"/>
                <a:gd name="connsiteX1" fmla="*/ 3 w 318261"/>
                <a:gd name="connsiteY1" fmla="*/ 506294 h 1016000"/>
                <a:gd name="connsiteX2" fmla="*/ 267461 w 318261"/>
                <a:gd name="connsiteY2" fmla="*/ 1016000 h 1016000"/>
                <a:gd name="connsiteX0" fmla="*/ 318618 w 318618"/>
                <a:gd name="connsiteY0" fmla="*/ 0 h 1016000"/>
                <a:gd name="connsiteX1" fmla="*/ 360 w 318618"/>
                <a:gd name="connsiteY1" fmla="*/ 506294 h 1016000"/>
                <a:gd name="connsiteX2" fmla="*/ 272367 w 318618"/>
                <a:gd name="connsiteY2" fmla="*/ 1016000 h 1016000"/>
                <a:gd name="connsiteX0" fmla="*/ 318262 w 318262"/>
                <a:gd name="connsiteY0" fmla="*/ 0 h 1038747"/>
                <a:gd name="connsiteX1" fmla="*/ 4 w 318262"/>
                <a:gd name="connsiteY1" fmla="*/ 506294 h 1038747"/>
                <a:gd name="connsiteX2" fmla="*/ 312954 w 318262"/>
                <a:gd name="connsiteY2" fmla="*/ 1038747 h 1038747"/>
                <a:gd name="connsiteX0" fmla="*/ 318261 w 322626"/>
                <a:gd name="connsiteY0" fmla="*/ 0 h 1032944"/>
                <a:gd name="connsiteX1" fmla="*/ 3 w 322626"/>
                <a:gd name="connsiteY1" fmla="*/ 506294 h 1032944"/>
                <a:gd name="connsiteX2" fmla="*/ 322626 w 322626"/>
                <a:gd name="connsiteY2" fmla="*/ 1032944 h 1032944"/>
              </a:gdLst>
              <a:ahLst/>
              <a:cxnLst>
                <a:cxn ang="0">
                  <a:pos x="connsiteX0" y="connsiteY0"/>
                </a:cxn>
                <a:cxn ang="0">
                  <a:pos x="connsiteX1" y="connsiteY1"/>
                </a:cxn>
                <a:cxn ang="0">
                  <a:pos x="connsiteX2" y="connsiteY2"/>
                </a:cxn>
              </a:cxnLst>
              <a:rect l="l" t="t" r="r" b="b"/>
              <a:pathLst>
                <a:path w="322626" h="1032944">
                  <a:moveTo>
                    <a:pt x="318261" y="0"/>
                  </a:moveTo>
                  <a:cubicBezTo>
                    <a:pt x="138344" y="150283"/>
                    <a:pt x="-724" y="334137"/>
                    <a:pt x="3" y="506294"/>
                  </a:cubicBezTo>
                  <a:cubicBezTo>
                    <a:pt x="730" y="678451"/>
                    <a:pt x="159642" y="844560"/>
                    <a:pt x="322626" y="1032944"/>
                  </a:cubicBezTo>
                </a:path>
              </a:pathLst>
            </a:custGeom>
            <a:noFill/>
            <a:ln w="19050">
              <a:solidFill>
                <a:srgbClr val="2196F3"/>
              </a:solidFill>
            </a:ln>
          </p:spPr>
          <p:txBody>
            <a:bodyPr rtlCol="0" anchor="ctr"/>
            <a:lstStyle/>
            <a:p>
              <a:pPr algn="ctr"/>
              <a:endParaRPr lang="zh-TW" altLang="en-US"/>
            </a:p>
          </p:txBody>
        </p:sp>
        <p:sp>
          <p:nvSpPr>
            <p:cNvPr id="32" name="手繪多邊形 31"/>
            <p:cNvSpPr/>
            <p:nvPr/>
          </p:nvSpPr>
          <p:spPr>
            <a:xfrm flipH="1">
              <a:off x="-2857230" y="3034478"/>
              <a:ext cx="804494" cy="2568144"/>
            </a:xfrm>
            <a:custGeom>
              <a:avLst/>
              <a:gdLst>
                <a:gd name="connsiteX0" fmla="*/ 368616 w 368616"/>
                <a:gd name="connsiteY0" fmla="*/ 0 h 1016000"/>
                <a:gd name="connsiteX1" fmla="*/ 316 w 368616"/>
                <a:gd name="connsiteY1" fmla="*/ 469900 h 1016000"/>
                <a:gd name="connsiteX2" fmla="*/ 317816 w 368616"/>
                <a:gd name="connsiteY2" fmla="*/ 1016000 h 1016000"/>
                <a:gd name="connsiteX0" fmla="*/ 314173 w 314173"/>
                <a:gd name="connsiteY0" fmla="*/ 0 h 1016000"/>
                <a:gd name="connsiteX1" fmla="*/ 464 w 314173"/>
                <a:gd name="connsiteY1" fmla="*/ 474449 h 1016000"/>
                <a:gd name="connsiteX2" fmla="*/ 263373 w 314173"/>
                <a:gd name="connsiteY2" fmla="*/ 1016000 h 1016000"/>
                <a:gd name="connsiteX0" fmla="*/ 314173 w 314173"/>
                <a:gd name="connsiteY0" fmla="*/ 0 h 1016000"/>
                <a:gd name="connsiteX1" fmla="*/ 464 w 314173"/>
                <a:gd name="connsiteY1" fmla="*/ 474449 h 1016000"/>
                <a:gd name="connsiteX2" fmla="*/ 263373 w 314173"/>
                <a:gd name="connsiteY2" fmla="*/ 1016000 h 1016000"/>
                <a:gd name="connsiteX0" fmla="*/ 318703 w 318703"/>
                <a:gd name="connsiteY0" fmla="*/ 0 h 1016000"/>
                <a:gd name="connsiteX1" fmla="*/ 445 w 318703"/>
                <a:gd name="connsiteY1" fmla="*/ 506294 h 1016000"/>
                <a:gd name="connsiteX2" fmla="*/ 267903 w 318703"/>
                <a:gd name="connsiteY2" fmla="*/ 1016000 h 1016000"/>
                <a:gd name="connsiteX0" fmla="*/ 318361 w 318361"/>
                <a:gd name="connsiteY0" fmla="*/ 0 h 1016000"/>
                <a:gd name="connsiteX1" fmla="*/ 103 w 318361"/>
                <a:gd name="connsiteY1" fmla="*/ 506294 h 1016000"/>
                <a:gd name="connsiteX2" fmla="*/ 267561 w 318361"/>
                <a:gd name="connsiteY2" fmla="*/ 1016000 h 1016000"/>
                <a:gd name="connsiteX0" fmla="*/ 318261 w 318261"/>
                <a:gd name="connsiteY0" fmla="*/ 0 h 1016000"/>
                <a:gd name="connsiteX1" fmla="*/ 3 w 318261"/>
                <a:gd name="connsiteY1" fmla="*/ 506294 h 1016000"/>
                <a:gd name="connsiteX2" fmla="*/ 267461 w 318261"/>
                <a:gd name="connsiteY2" fmla="*/ 1016000 h 1016000"/>
                <a:gd name="connsiteX0" fmla="*/ 318271 w 318271"/>
                <a:gd name="connsiteY0" fmla="*/ 0 h 1016000"/>
                <a:gd name="connsiteX1" fmla="*/ 13 w 318271"/>
                <a:gd name="connsiteY1" fmla="*/ 506294 h 1016000"/>
                <a:gd name="connsiteX2" fmla="*/ 308414 w 318271"/>
                <a:gd name="connsiteY2" fmla="*/ 1016000 h 1016000"/>
              </a:gdLst>
              <a:ahLst/>
              <a:cxnLst>
                <a:cxn ang="0">
                  <a:pos x="connsiteX0" y="connsiteY0"/>
                </a:cxn>
                <a:cxn ang="0">
                  <a:pos x="connsiteX1" y="connsiteY1"/>
                </a:cxn>
                <a:cxn ang="0">
                  <a:pos x="connsiteX2" y="connsiteY2"/>
                </a:cxn>
              </a:cxnLst>
              <a:rect l="l" t="t" r="r" b="b"/>
              <a:pathLst>
                <a:path w="318271" h="1016000">
                  <a:moveTo>
                    <a:pt x="318271" y="0"/>
                  </a:moveTo>
                  <a:cubicBezTo>
                    <a:pt x="138354" y="150283"/>
                    <a:pt x="1656" y="336961"/>
                    <a:pt x="13" y="506294"/>
                  </a:cubicBezTo>
                  <a:cubicBezTo>
                    <a:pt x="-1630" y="675627"/>
                    <a:pt x="145430" y="827616"/>
                    <a:pt x="308414" y="1016000"/>
                  </a:cubicBezTo>
                </a:path>
              </a:pathLst>
            </a:custGeom>
            <a:noFill/>
            <a:ln w="19050">
              <a:solidFill>
                <a:srgbClr val="2196F3"/>
              </a:solidFill>
            </a:ln>
          </p:spPr>
          <p:txBody>
            <a:bodyPr rtlCol="0" anchor="ctr"/>
            <a:lstStyle/>
            <a:p>
              <a:pPr algn="ctr"/>
              <a:endParaRPr lang="zh-TW" altLang="en-US"/>
            </a:p>
          </p:txBody>
        </p:sp>
        <p:cxnSp>
          <p:nvCxnSpPr>
            <p:cNvPr id="9" name="直線接點 8"/>
            <p:cNvCxnSpPr>
              <a:stCxn id="6" idx="0"/>
              <a:endCxn id="32" idx="2"/>
            </p:cNvCxnSpPr>
            <p:nvPr/>
          </p:nvCxnSpPr>
          <p:spPr>
            <a:xfrm>
              <a:off x="-2873915" y="3013599"/>
              <a:ext cx="41601" cy="2589023"/>
            </a:xfrm>
            <a:prstGeom prst="line">
              <a:avLst/>
            </a:prstGeom>
            <a:ln w="19050">
              <a:solidFill>
                <a:srgbClr val="2196F3"/>
              </a:solidFill>
              <a:prstDash val="solid"/>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rot="5400000" flipH="1" flipV="1">
              <a:off x="-2902709" y="3060060"/>
              <a:ext cx="36710" cy="2589023"/>
            </a:xfrm>
            <a:prstGeom prst="line">
              <a:avLst/>
            </a:prstGeom>
            <a:ln w="19050">
              <a:solidFill>
                <a:srgbClr val="2196F3"/>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flipV="1">
              <a:off x="-3983624" y="3609719"/>
              <a:ext cx="2209140" cy="31325"/>
            </a:xfrm>
            <a:prstGeom prst="line">
              <a:avLst/>
            </a:prstGeom>
            <a:ln w="19050">
              <a:solidFill>
                <a:srgbClr val="2196F3"/>
              </a:solidFill>
              <a:prstDash val="solid"/>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V="1">
              <a:off x="-3977392" y="4998506"/>
              <a:ext cx="2209140" cy="31325"/>
            </a:xfrm>
            <a:prstGeom prst="line">
              <a:avLst/>
            </a:prstGeom>
            <a:ln w="19050">
              <a:solidFill>
                <a:srgbClr val="2196F3"/>
              </a:solidFill>
              <a:prstDash val="solid"/>
            </a:ln>
          </p:spPr>
          <p:style>
            <a:lnRef idx="1">
              <a:schemeClr val="accent1"/>
            </a:lnRef>
            <a:fillRef idx="0">
              <a:schemeClr val="accent1"/>
            </a:fillRef>
            <a:effectRef idx="0">
              <a:schemeClr val="accent1"/>
            </a:effectRef>
            <a:fontRef idx="minor">
              <a:schemeClr val="tx1"/>
            </a:fontRef>
          </p:style>
        </p:cxnSp>
      </p:grpSp>
      <p:sp>
        <p:nvSpPr>
          <p:cNvPr id="43" name="手繪多邊形 42"/>
          <p:cNvSpPr/>
          <p:nvPr/>
        </p:nvSpPr>
        <p:spPr>
          <a:xfrm rot="6296753">
            <a:off x="1805866" y="2591342"/>
            <a:ext cx="531975" cy="256467"/>
          </a:xfrm>
          <a:custGeom>
            <a:avLst/>
            <a:gdLst>
              <a:gd name="connsiteX0" fmla="*/ 521208 w 9272016"/>
              <a:gd name="connsiteY0" fmla="*/ 18288 h 3538728"/>
              <a:gd name="connsiteX1" fmla="*/ 438912 w 9272016"/>
              <a:gd name="connsiteY1" fmla="*/ 73152 h 3538728"/>
              <a:gd name="connsiteX2" fmla="*/ 466344 w 9272016"/>
              <a:gd name="connsiteY2" fmla="*/ 210312 h 3538728"/>
              <a:gd name="connsiteX3" fmla="*/ 356616 w 9272016"/>
              <a:gd name="connsiteY3" fmla="*/ 265176 h 3538728"/>
              <a:gd name="connsiteX4" fmla="*/ 246888 w 9272016"/>
              <a:gd name="connsiteY4" fmla="*/ 411480 h 3538728"/>
              <a:gd name="connsiteX5" fmla="*/ 301752 w 9272016"/>
              <a:gd name="connsiteY5" fmla="*/ 594360 h 3538728"/>
              <a:gd name="connsiteX6" fmla="*/ 265176 w 9272016"/>
              <a:gd name="connsiteY6" fmla="*/ 640080 h 3538728"/>
              <a:gd name="connsiteX7" fmla="*/ 292608 w 9272016"/>
              <a:gd name="connsiteY7" fmla="*/ 850392 h 3538728"/>
              <a:gd name="connsiteX8" fmla="*/ 164592 w 9272016"/>
              <a:gd name="connsiteY8" fmla="*/ 941832 h 3538728"/>
              <a:gd name="connsiteX9" fmla="*/ 164592 w 9272016"/>
              <a:gd name="connsiteY9" fmla="*/ 1078992 h 3538728"/>
              <a:gd name="connsiteX10" fmla="*/ 0 w 9272016"/>
              <a:gd name="connsiteY10" fmla="*/ 1188720 h 3538728"/>
              <a:gd name="connsiteX11" fmla="*/ 82296 w 9272016"/>
              <a:gd name="connsiteY11" fmla="*/ 1399032 h 3538728"/>
              <a:gd name="connsiteX12" fmla="*/ 201168 w 9272016"/>
              <a:gd name="connsiteY12" fmla="*/ 1481328 h 3538728"/>
              <a:gd name="connsiteX13" fmla="*/ 228600 w 9272016"/>
              <a:gd name="connsiteY13" fmla="*/ 1581912 h 3538728"/>
              <a:gd name="connsiteX14" fmla="*/ 338328 w 9272016"/>
              <a:gd name="connsiteY14" fmla="*/ 1591056 h 3538728"/>
              <a:gd name="connsiteX15" fmla="*/ 493776 w 9272016"/>
              <a:gd name="connsiteY15" fmla="*/ 1572768 h 3538728"/>
              <a:gd name="connsiteX16" fmla="*/ 603504 w 9272016"/>
              <a:gd name="connsiteY16" fmla="*/ 1682496 h 3538728"/>
              <a:gd name="connsiteX17" fmla="*/ 603504 w 9272016"/>
              <a:gd name="connsiteY17" fmla="*/ 1773936 h 3538728"/>
              <a:gd name="connsiteX18" fmla="*/ 694944 w 9272016"/>
              <a:gd name="connsiteY18" fmla="*/ 1847088 h 3538728"/>
              <a:gd name="connsiteX19" fmla="*/ 722376 w 9272016"/>
              <a:gd name="connsiteY19" fmla="*/ 1947672 h 3538728"/>
              <a:gd name="connsiteX20" fmla="*/ 932688 w 9272016"/>
              <a:gd name="connsiteY20" fmla="*/ 2148840 h 3538728"/>
              <a:gd name="connsiteX21" fmla="*/ 987552 w 9272016"/>
              <a:gd name="connsiteY21" fmla="*/ 2249424 h 3538728"/>
              <a:gd name="connsiteX22" fmla="*/ 1197864 w 9272016"/>
              <a:gd name="connsiteY22" fmla="*/ 2414016 h 3538728"/>
              <a:gd name="connsiteX23" fmla="*/ 1316736 w 9272016"/>
              <a:gd name="connsiteY23" fmla="*/ 2404872 h 3538728"/>
              <a:gd name="connsiteX24" fmla="*/ 1362456 w 9272016"/>
              <a:gd name="connsiteY24" fmla="*/ 2459736 h 3538728"/>
              <a:gd name="connsiteX25" fmla="*/ 1453896 w 9272016"/>
              <a:gd name="connsiteY25" fmla="*/ 2478024 h 3538728"/>
              <a:gd name="connsiteX26" fmla="*/ 1517904 w 9272016"/>
              <a:gd name="connsiteY26" fmla="*/ 2441448 h 3538728"/>
              <a:gd name="connsiteX27" fmla="*/ 1609344 w 9272016"/>
              <a:gd name="connsiteY27" fmla="*/ 2505456 h 3538728"/>
              <a:gd name="connsiteX28" fmla="*/ 1783080 w 9272016"/>
              <a:gd name="connsiteY28" fmla="*/ 2532888 h 3538728"/>
              <a:gd name="connsiteX29" fmla="*/ 1892808 w 9272016"/>
              <a:gd name="connsiteY29" fmla="*/ 2505456 h 3538728"/>
              <a:gd name="connsiteX30" fmla="*/ 2020824 w 9272016"/>
              <a:gd name="connsiteY30" fmla="*/ 2578608 h 3538728"/>
              <a:gd name="connsiteX31" fmla="*/ 2157984 w 9272016"/>
              <a:gd name="connsiteY31" fmla="*/ 2578608 h 3538728"/>
              <a:gd name="connsiteX32" fmla="*/ 2212848 w 9272016"/>
              <a:gd name="connsiteY32" fmla="*/ 2706624 h 3538728"/>
              <a:gd name="connsiteX33" fmla="*/ 2221992 w 9272016"/>
              <a:gd name="connsiteY33" fmla="*/ 2798064 h 3538728"/>
              <a:gd name="connsiteX34" fmla="*/ 2313432 w 9272016"/>
              <a:gd name="connsiteY34" fmla="*/ 2798064 h 3538728"/>
              <a:gd name="connsiteX35" fmla="*/ 2414016 w 9272016"/>
              <a:gd name="connsiteY35" fmla="*/ 2816352 h 3538728"/>
              <a:gd name="connsiteX36" fmla="*/ 2724912 w 9272016"/>
              <a:gd name="connsiteY36" fmla="*/ 2880360 h 3538728"/>
              <a:gd name="connsiteX37" fmla="*/ 2843784 w 9272016"/>
              <a:gd name="connsiteY37" fmla="*/ 2926080 h 3538728"/>
              <a:gd name="connsiteX38" fmla="*/ 3108960 w 9272016"/>
              <a:gd name="connsiteY38" fmla="*/ 3017520 h 3538728"/>
              <a:gd name="connsiteX39" fmla="*/ 3236976 w 9272016"/>
              <a:gd name="connsiteY39" fmla="*/ 3008376 h 3538728"/>
              <a:gd name="connsiteX40" fmla="*/ 3419856 w 9272016"/>
              <a:gd name="connsiteY40" fmla="*/ 3099816 h 3538728"/>
              <a:gd name="connsiteX41" fmla="*/ 3630168 w 9272016"/>
              <a:gd name="connsiteY41" fmla="*/ 3063240 h 3538728"/>
              <a:gd name="connsiteX42" fmla="*/ 3776472 w 9272016"/>
              <a:gd name="connsiteY42" fmla="*/ 3227832 h 3538728"/>
              <a:gd name="connsiteX43" fmla="*/ 3959352 w 9272016"/>
              <a:gd name="connsiteY43" fmla="*/ 3236976 h 3538728"/>
              <a:gd name="connsiteX44" fmla="*/ 4178808 w 9272016"/>
              <a:gd name="connsiteY44" fmla="*/ 3337560 h 3538728"/>
              <a:gd name="connsiteX45" fmla="*/ 4288536 w 9272016"/>
              <a:gd name="connsiteY45" fmla="*/ 3273552 h 3538728"/>
              <a:gd name="connsiteX46" fmla="*/ 4407408 w 9272016"/>
              <a:gd name="connsiteY46" fmla="*/ 3364992 h 3538728"/>
              <a:gd name="connsiteX47" fmla="*/ 4599432 w 9272016"/>
              <a:gd name="connsiteY47" fmla="*/ 3346704 h 3538728"/>
              <a:gd name="connsiteX48" fmla="*/ 4718304 w 9272016"/>
              <a:gd name="connsiteY48" fmla="*/ 3447288 h 3538728"/>
              <a:gd name="connsiteX49" fmla="*/ 4882896 w 9272016"/>
              <a:gd name="connsiteY49" fmla="*/ 3429000 h 3538728"/>
              <a:gd name="connsiteX50" fmla="*/ 5257800 w 9272016"/>
              <a:gd name="connsiteY50" fmla="*/ 3538728 h 3538728"/>
              <a:gd name="connsiteX51" fmla="*/ 5568696 w 9272016"/>
              <a:gd name="connsiteY51" fmla="*/ 3529584 h 3538728"/>
              <a:gd name="connsiteX52" fmla="*/ 5687568 w 9272016"/>
              <a:gd name="connsiteY52" fmla="*/ 3429000 h 3538728"/>
              <a:gd name="connsiteX53" fmla="*/ 6025896 w 9272016"/>
              <a:gd name="connsiteY53" fmla="*/ 3337560 h 3538728"/>
              <a:gd name="connsiteX54" fmla="*/ 6080760 w 9272016"/>
              <a:gd name="connsiteY54" fmla="*/ 3364992 h 3538728"/>
              <a:gd name="connsiteX55" fmla="*/ 6217920 w 9272016"/>
              <a:gd name="connsiteY55" fmla="*/ 3255264 h 3538728"/>
              <a:gd name="connsiteX56" fmla="*/ 6373368 w 9272016"/>
              <a:gd name="connsiteY56" fmla="*/ 3346704 h 3538728"/>
              <a:gd name="connsiteX57" fmla="*/ 6519672 w 9272016"/>
              <a:gd name="connsiteY57" fmla="*/ 3310128 h 3538728"/>
              <a:gd name="connsiteX58" fmla="*/ 6702552 w 9272016"/>
              <a:gd name="connsiteY58" fmla="*/ 3310128 h 3538728"/>
              <a:gd name="connsiteX59" fmla="*/ 6775704 w 9272016"/>
              <a:gd name="connsiteY59" fmla="*/ 3154680 h 3538728"/>
              <a:gd name="connsiteX60" fmla="*/ 6885432 w 9272016"/>
              <a:gd name="connsiteY60" fmla="*/ 3127248 h 3538728"/>
              <a:gd name="connsiteX61" fmla="*/ 6830568 w 9272016"/>
              <a:gd name="connsiteY61" fmla="*/ 3044952 h 3538728"/>
              <a:gd name="connsiteX62" fmla="*/ 7068312 w 9272016"/>
              <a:gd name="connsiteY62" fmla="*/ 2980944 h 3538728"/>
              <a:gd name="connsiteX63" fmla="*/ 7223760 w 9272016"/>
              <a:gd name="connsiteY63" fmla="*/ 2834640 h 3538728"/>
              <a:gd name="connsiteX64" fmla="*/ 7296912 w 9272016"/>
              <a:gd name="connsiteY64" fmla="*/ 2724912 h 3538728"/>
              <a:gd name="connsiteX65" fmla="*/ 7397496 w 9272016"/>
              <a:gd name="connsiteY65" fmla="*/ 2724912 h 3538728"/>
              <a:gd name="connsiteX66" fmla="*/ 7552944 w 9272016"/>
              <a:gd name="connsiteY66" fmla="*/ 2587752 h 3538728"/>
              <a:gd name="connsiteX67" fmla="*/ 7827264 w 9272016"/>
              <a:gd name="connsiteY67" fmla="*/ 2514600 h 3538728"/>
              <a:gd name="connsiteX68" fmla="*/ 7900416 w 9272016"/>
              <a:gd name="connsiteY68" fmla="*/ 2313432 h 3538728"/>
              <a:gd name="connsiteX69" fmla="*/ 8046720 w 9272016"/>
              <a:gd name="connsiteY69" fmla="*/ 2148840 h 3538728"/>
              <a:gd name="connsiteX70" fmla="*/ 8147304 w 9272016"/>
              <a:gd name="connsiteY70" fmla="*/ 1828800 h 3538728"/>
              <a:gd name="connsiteX71" fmla="*/ 8202168 w 9272016"/>
              <a:gd name="connsiteY71" fmla="*/ 1682496 h 3538728"/>
              <a:gd name="connsiteX72" fmla="*/ 8247888 w 9272016"/>
              <a:gd name="connsiteY72" fmla="*/ 1453896 h 3538728"/>
              <a:gd name="connsiteX73" fmla="*/ 8311896 w 9272016"/>
              <a:gd name="connsiteY73" fmla="*/ 1325880 h 3538728"/>
              <a:gd name="connsiteX74" fmla="*/ 8494776 w 9272016"/>
              <a:gd name="connsiteY74" fmla="*/ 1243584 h 3538728"/>
              <a:gd name="connsiteX75" fmla="*/ 8650224 w 9272016"/>
              <a:gd name="connsiteY75" fmla="*/ 1088136 h 3538728"/>
              <a:gd name="connsiteX76" fmla="*/ 8778240 w 9272016"/>
              <a:gd name="connsiteY76" fmla="*/ 1069848 h 3538728"/>
              <a:gd name="connsiteX77" fmla="*/ 8951976 w 9272016"/>
              <a:gd name="connsiteY77" fmla="*/ 1014984 h 3538728"/>
              <a:gd name="connsiteX78" fmla="*/ 9180576 w 9272016"/>
              <a:gd name="connsiteY78" fmla="*/ 868680 h 3538728"/>
              <a:gd name="connsiteX79" fmla="*/ 9235440 w 9272016"/>
              <a:gd name="connsiteY79" fmla="*/ 813816 h 3538728"/>
              <a:gd name="connsiteX80" fmla="*/ 9198864 w 9272016"/>
              <a:gd name="connsiteY80" fmla="*/ 740664 h 3538728"/>
              <a:gd name="connsiteX81" fmla="*/ 9198864 w 9272016"/>
              <a:gd name="connsiteY81" fmla="*/ 630936 h 3538728"/>
              <a:gd name="connsiteX82" fmla="*/ 9226296 w 9272016"/>
              <a:gd name="connsiteY82" fmla="*/ 566928 h 3538728"/>
              <a:gd name="connsiteX83" fmla="*/ 9272016 w 9272016"/>
              <a:gd name="connsiteY83" fmla="*/ 448056 h 3538728"/>
              <a:gd name="connsiteX84" fmla="*/ 9262872 w 9272016"/>
              <a:gd name="connsiteY84" fmla="*/ 411480 h 3538728"/>
              <a:gd name="connsiteX85" fmla="*/ 9171432 w 9272016"/>
              <a:gd name="connsiteY85" fmla="*/ 411480 h 3538728"/>
              <a:gd name="connsiteX86" fmla="*/ 9134856 w 9272016"/>
              <a:gd name="connsiteY86" fmla="*/ 502920 h 3538728"/>
              <a:gd name="connsiteX87" fmla="*/ 9079992 w 9272016"/>
              <a:gd name="connsiteY87" fmla="*/ 548640 h 3538728"/>
              <a:gd name="connsiteX88" fmla="*/ 8961120 w 9272016"/>
              <a:gd name="connsiteY88" fmla="*/ 557784 h 3538728"/>
              <a:gd name="connsiteX89" fmla="*/ 8924544 w 9272016"/>
              <a:gd name="connsiteY89" fmla="*/ 502920 h 3538728"/>
              <a:gd name="connsiteX90" fmla="*/ 8842248 w 9272016"/>
              <a:gd name="connsiteY90" fmla="*/ 457200 h 3538728"/>
              <a:gd name="connsiteX91" fmla="*/ 8705088 w 9272016"/>
              <a:gd name="connsiteY91" fmla="*/ 521208 h 3538728"/>
              <a:gd name="connsiteX92" fmla="*/ 8567928 w 9272016"/>
              <a:gd name="connsiteY92" fmla="*/ 603504 h 3538728"/>
              <a:gd name="connsiteX93" fmla="*/ 8366760 w 9272016"/>
              <a:gd name="connsiteY93" fmla="*/ 667512 h 3538728"/>
              <a:gd name="connsiteX94" fmla="*/ 8147304 w 9272016"/>
              <a:gd name="connsiteY94" fmla="*/ 658368 h 3538728"/>
              <a:gd name="connsiteX95" fmla="*/ 7982712 w 9272016"/>
              <a:gd name="connsiteY95" fmla="*/ 722376 h 3538728"/>
              <a:gd name="connsiteX96" fmla="*/ 7827264 w 9272016"/>
              <a:gd name="connsiteY96" fmla="*/ 694944 h 3538728"/>
              <a:gd name="connsiteX97" fmla="*/ 7754112 w 9272016"/>
              <a:gd name="connsiteY97" fmla="*/ 630936 h 3538728"/>
              <a:gd name="connsiteX98" fmla="*/ 7534656 w 9272016"/>
              <a:gd name="connsiteY98" fmla="*/ 704088 h 3538728"/>
              <a:gd name="connsiteX99" fmla="*/ 7187184 w 9272016"/>
              <a:gd name="connsiteY99" fmla="*/ 658368 h 3538728"/>
              <a:gd name="connsiteX100" fmla="*/ 7077456 w 9272016"/>
              <a:gd name="connsiteY100" fmla="*/ 566928 h 3538728"/>
              <a:gd name="connsiteX101" fmla="*/ 6793992 w 9272016"/>
              <a:gd name="connsiteY101" fmla="*/ 420624 h 3538728"/>
              <a:gd name="connsiteX102" fmla="*/ 6693408 w 9272016"/>
              <a:gd name="connsiteY102" fmla="*/ 475488 h 3538728"/>
              <a:gd name="connsiteX103" fmla="*/ 6574536 w 9272016"/>
              <a:gd name="connsiteY103" fmla="*/ 420624 h 3538728"/>
              <a:gd name="connsiteX104" fmla="*/ 6556248 w 9272016"/>
              <a:gd name="connsiteY104" fmla="*/ 329184 h 3538728"/>
              <a:gd name="connsiteX105" fmla="*/ 6336792 w 9272016"/>
              <a:gd name="connsiteY105" fmla="*/ 329184 h 3538728"/>
              <a:gd name="connsiteX106" fmla="*/ 6254496 w 9272016"/>
              <a:gd name="connsiteY106" fmla="*/ 356616 h 3538728"/>
              <a:gd name="connsiteX107" fmla="*/ 6117336 w 9272016"/>
              <a:gd name="connsiteY107" fmla="*/ 237744 h 3538728"/>
              <a:gd name="connsiteX108" fmla="*/ 5934456 w 9272016"/>
              <a:gd name="connsiteY108" fmla="*/ 219456 h 3538728"/>
              <a:gd name="connsiteX109" fmla="*/ 5788152 w 9272016"/>
              <a:gd name="connsiteY109" fmla="*/ 173736 h 3538728"/>
              <a:gd name="connsiteX110" fmla="*/ 5431536 w 9272016"/>
              <a:gd name="connsiteY110" fmla="*/ 246888 h 3538728"/>
              <a:gd name="connsiteX111" fmla="*/ 5184648 w 9272016"/>
              <a:gd name="connsiteY111" fmla="*/ 155448 h 3538728"/>
              <a:gd name="connsiteX112" fmla="*/ 5056632 w 9272016"/>
              <a:gd name="connsiteY112" fmla="*/ 173736 h 3538728"/>
              <a:gd name="connsiteX113" fmla="*/ 4892040 w 9272016"/>
              <a:gd name="connsiteY113" fmla="*/ 237744 h 3538728"/>
              <a:gd name="connsiteX114" fmla="*/ 4736592 w 9272016"/>
              <a:gd name="connsiteY114" fmla="*/ 173736 h 3538728"/>
              <a:gd name="connsiteX115" fmla="*/ 4663440 w 9272016"/>
              <a:gd name="connsiteY115" fmla="*/ 173736 h 3538728"/>
              <a:gd name="connsiteX116" fmla="*/ 4572000 w 9272016"/>
              <a:gd name="connsiteY116" fmla="*/ 237744 h 3538728"/>
              <a:gd name="connsiteX117" fmla="*/ 4398264 w 9272016"/>
              <a:gd name="connsiteY117" fmla="*/ 219456 h 3538728"/>
              <a:gd name="connsiteX118" fmla="*/ 4215384 w 9272016"/>
              <a:gd name="connsiteY118" fmla="*/ 173736 h 3538728"/>
              <a:gd name="connsiteX119" fmla="*/ 4014216 w 9272016"/>
              <a:gd name="connsiteY119" fmla="*/ 210312 h 3538728"/>
              <a:gd name="connsiteX120" fmla="*/ 3831336 w 9272016"/>
              <a:gd name="connsiteY120" fmla="*/ 256032 h 3538728"/>
              <a:gd name="connsiteX121" fmla="*/ 3685032 w 9272016"/>
              <a:gd name="connsiteY121" fmla="*/ 201168 h 3538728"/>
              <a:gd name="connsiteX122" fmla="*/ 3621024 w 9272016"/>
              <a:gd name="connsiteY122" fmla="*/ 182880 h 3538728"/>
              <a:gd name="connsiteX123" fmla="*/ 3520440 w 9272016"/>
              <a:gd name="connsiteY123" fmla="*/ 283464 h 3538728"/>
              <a:gd name="connsiteX124" fmla="*/ 3419856 w 9272016"/>
              <a:gd name="connsiteY124" fmla="*/ 219456 h 3538728"/>
              <a:gd name="connsiteX125" fmla="*/ 3328416 w 9272016"/>
              <a:gd name="connsiteY125" fmla="*/ 210312 h 3538728"/>
              <a:gd name="connsiteX126" fmla="*/ 3236976 w 9272016"/>
              <a:gd name="connsiteY126" fmla="*/ 274320 h 3538728"/>
              <a:gd name="connsiteX127" fmla="*/ 3090672 w 9272016"/>
              <a:gd name="connsiteY127" fmla="*/ 301752 h 3538728"/>
              <a:gd name="connsiteX128" fmla="*/ 3017520 w 9272016"/>
              <a:gd name="connsiteY128" fmla="*/ 228600 h 3538728"/>
              <a:gd name="connsiteX129" fmla="*/ 2907792 w 9272016"/>
              <a:gd name="connsiteY129" fmla="*/ 283464 h 3538728"/>
              <a:gd name="connsiteX130" fmla="*/ 2651760 w 9272016"/>
              <a:gd name="connsiteY130" fmla="*/ 128016 h 3538728"/>
              <a:gd name="connsiteX131" fmla="*/ 2542032 w 9272016"/>
              <a:gd name="connsiteY131" fmla="*/ 155448 h 3538728"/>
              <a:gd name="connsiteX132" fmla="*/ 2304288 w 9272016"/>
              <a:gd name="connsiteY132" fmla="*/ 164592 h 3538728"/>
              <a:gd name="connsiteX133" fmla="*/ 2139696 w 9272016"/>
              <a:gd name="connsiteY133" fmla="*/ 128016 h 3538728"/>
              <a:gd name="connsiteX134" fmla="*/ 1993392 w 9272016"/>
              <a:gd name="connsiteY134" fmla="*/ 18288 h 3538728"/>
              <a:gd name="connsiteX135" fmla="*/ 1874520 w 9272016"/>
              <a:gd name="connsiteY135" fmla="*/ 100584 h 3538728"/>
              <a:gd name="connsiteX136" fmla="*/ 1847088 w 9272016"/>
              <a:gd name="connsiteY136" fmla="*/ 18288 h 3538728"/>
              <a:gd name="connsiteX137" fmla="*/ 1810512 w 9272016"/>
              <a:gd name="connsiteY137" fmla="*/ 0 h 3538728"/>
              <a:gd name="connsiteX138" fmla="*/ 1645920 w 9272016"/>
              <a:gd name="connsiteY138" fmla="*/ 45720 h 3538728"/>
              <a:gd name="connsiteX139" fmla="*/ 1581912 w 9272016"/>
              <a:gd name="connsiteY139" fmla="*/ 164592 h 3538728"/>
              <a:gd name="connsiteX140" fmla="*/ 1508760 w 9272016"/>
              <a:gd name="connsiteY140" fmla="*/ 228600 h 3538728"/>
              <a:gd name="connsiteX141" fmla="*/ 1298448 w 9272016"/>
              <a:gd name="connsiteY141" fmla="*/ 192024 h 3538728"/>
              <a:gd name="connsiteX142" fmla="*/ 1188720 w 9272016"/>
              <a:gd name="connsiteY142" fmla="*/ 301752 h 3538728"/>
              <a:gd name="connsiteX143" fmla="*/ 1024128 w 9272016"/>
              <a:gd name="connsiteY143" fmla="*/ 356616 h 3538728"/>
              <a:gd name="connsiteX144" fmla="*/ 868680 w 9272016"/>
              <a:gd name="connsiteY144" fmla="*/ 310896 h 3538728"/>
              <a:gd name="connsiteX145" fmla="*/ 621792 w 9272016"/>
              <a:gd name="connsiteY145" fmla="*/ 146304 h 3538728"/>
              <a:gd name="connsiteX146" fmla="*/ 521208 w 9272016"/>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98864 w 9300678"/>
              <a:gd name="connsiteY80" fmla="*/ 740664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236920 w 9300678"/>
              <a:gd name="connsiteY80" fmla="*/ 718917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300678" h="3538728">
                <a:moveTo>
                  <a:pt x="521208" y="18288"/>
                </a:moveTo>
                <a:lnTo>
                  <a:pt x="438912" y="73152"/>
                </a:lnTo>
                <a:lnTo>
                  <a:pt x="466344" y="210312"/>
                </a:lnTo>
                <a:lnTo>
                  <a:pt x="356616" y="265176"/>
                </a:lnTo>
                <a:lnTo>
                  <a:pt x="246888" y="411480"/>
                </a:lnTo>
                <a:lnTo>
                  <a:pt x="301752" y="594360"/>
                </a:lnTo>
                <a:lnTo>
                  <a:pt x="265176" y="640080"/>
                </a:lnTo>
                <a:lnTo>
                  <a:pt x="292608" y="850392"/>
                </a:lnTo>
                <a:lnTo>
                  <a:pt x="164592" y="941832"/>
                </a:lnTo>
                <a:lnTo>
                  <a:pt x="164592" y="1078992"/>
                </a:lnTo>
                <a:lnTo>
                  <a:pt x="0" y="1188720"/>
                </a:lnTo>
                <a:lnTo>
                  <a:pt x="82296" y="1399032"/>
                </a:lnTo>
                <a:lnTo>
                  <a:pt x="201168" y="1481328"/>
                </a:lnTo>
                <a:lnTo>
                  <a:pt x="228600" y="1581912"/>
                </a:lnTo>
                <a:lnTo>
                  <a:pt x="338328" y="1591056"/>
                </a:lnTo>
                <a:lnTo>
                  <a:pt x="493776" y="1572768"/>
                </a:lnTo>
                <a:lnTo>
                  <a:pt x="603504" y="1682496"/>
                </a:lnTo>
                <a:lnTo>
                  <a:pt x="603504" y="1773936"/>
                </a:lnTo>
                <a:lnTo>
                  <a:pt x="694944" y="1847088"/>
                </a:lnTo>
                <a:lnTo>
                  <a:pt x="722376" y="1947672"/>
                </a:lnTo>
                <a:lnTo>
                  <a:pt x="932688" y="2148840"/>
                </a:lnTo>
                <a:lnTo>
                  <a:pt x="987552" y="2249424"/>
                </a:lnTo>
                <a:lnTo>
                  <a:pt x="1197864" y="2414016"/>
                </a:lnTo>
                <a:lnTo>
                  <a:pt x="1316736" y="2404872"/>
                </a:lnTo>
                <a:lnTo>
                  <a:pt x="1362456" y="2459736"/>
                </a:lnTo>
                <a:lnTo>
                  <a:pt x="1453896" y="2478024"/>
                </a:lnTo>
                <a:lnTo>
                  <a:pt x="1517904" y="2441448"/>
                </a:lnTo>
                <a:lnTo>
                  <a:pt x="1609344" y="2505456"/>
                </a:lnTo>
                <a:lnTo>
                  <a:pt x="1783080" y="2532888"/>
                </a:lnTo>
                <a:lnTo>
                  <a:pt x="1892808" y="2505456"/>
                </a:lnTo>
                <a:lnTo>
                  <a:pt x="2020824" y="2578608"/>
                </a:lnTo>
                <a:lnTo>
                  <a:pt x="2157984" y="2578608"/>
                </a:lnTo>
                <a:lnTo>
                  <a:pt x="2212848" y="2706624"/>
                </a:lnTo>
                <a:lnTo>
                  <a:pt x="2221992" y="2798064"/>
                </a:lnTo>
                <a:lnTo>
                  <a:pt x="2313432" y="2798064"/>
                </a:lnTo>
                <a:lnTo>
                  <a:pt x="2414016" y="2816352"/>
                </a:lnTo>
                <a:lnTo>
                  <a:pt x="2724912" y="2880360"/>
                </a:lnTo>
                <a:lnTo>
                  <a:pt x="2843784" y="2926080"/>
                </a:lnTo>
                <a:lnTo>
                  <a:pt x="3108960" y="3017520"/>
                </a:lnTo>
                <a:lnTo>
                  <a:pt x="3236976" y="3008376"/>
                </a:lnTo>
                <a:lnTo>
                  <a:pt x="3419856" y="3099816"/>
                </a:lnTo>
                <a:lnTo>
                  <a:pt x="3630168" y="3063240"/>
                </a:lnTo>
                <a:lnTo>
                  <a:pt x="3776472" y="3227832"/>
                </a:lnTo>
                <a:lnTo>
                  <a:pt x="3959352" y="3236976"/>
                </a:lnTo>
                <a:lnTo>
                  <a:pt x="4178808" y="3337560"/>
                </a:lnTo>
                <a:lnTo>
                  <a:pt x="4288536" y="3273552"/>
                </a:lnTo>
                <a:lnTo>
                  <a:pt x="4407408" y="3364992"/>
                </a:lnTo>
                <a:lnTo>
                  <a:pt x="4599432" y="3346704"/>
                </a:lnTo>
                <a:lnTo>
                  <a:pt x="4718304" y="3447288"/>
                </a:lnTo>
                <a:lnTo>
                  <a:pt x="4882896" y="3429000"/>
                </a:lnTo>
                <a:lnTo>
                  <a:pt x="5257800" y="3538728"/>
                </a:lnTo>
                <a:lnTo>
                  <a:pt x="5568696" y="3529584"/>
                </a:lnTo>
                <a:lnTo>
                  <a:pt x="5687568" y="3429000"/>
                </a:lnTo>
                <a:lnTo>
                  <a:pt x="6025896" y="3337560"/>
                </a:lnTo>
                <a:lnTo>
                  <a:pt x="6080760" y="3364992"/>
                </a:lnTo>
                <a:lnTo>
                  <a:pt x="6217920" y="3255264"/>
                </a:lnTo>
                <a:lnTo>
                  <a:pt x="6373368" y="3346704"/>
                </a:lnTo>
                <a:lnTo>
                  <a:pt x="6519672" y="3310128"/>
                </a:lnTo>
                <a:lnTo>
                  <a:pt x="6702552" y="3310128"/>
                </a:lnTo>
                <a:lnTo>
                  <a:pt x="6775704" y="3154680"/>
                </a:lnTo>
                <a:lnTo>
                  <a:pt x="6885432" y="3127248"/>
                </a:lnTo>
                <a:lnTo>
                  <a:pt x="6830568" y="3044952"/>
                </a:lnTo>
                <a:lnTo>
                  <a:pt x="7068312" y="2980944"/>
                </a:lnTo>
                <a:lnTo>
                  <a:pt x="7223760" y="2834640"/>
                </a:lnTo>
                <a:lnTo>
                  <a:pt x="7296912" y="2724912"/>
                </a:lnTo>
                <a:lnTo>
                  <a:pt x="7397496" y="2724912"/>
                </a:lnTo>
                <a:lnTo>
                  <a:pt x="7552944" y="2587752"/>
                </a:lnTo>
                <a:lnTo>
                  <a:pt x="7827264" y="2514600"/>
                </a:lnTo>
                <a:lnTo>
                  <a:pt x="7900416" y="2313432"/>
                </a:lnTo>
                <a:lnTo>
                  <a:pt x="8046720" y="2148840"/>
                </a:lnTo>
                <a:lnTo>
                  <a:pt x="8147304" y="1828800"/>
                </a:lnTo>
                <a:lnTo>
                  <a:pt x="8202168" y="1682496"/>
                </a:lnTo>
                <a:lnTo>
                  <a:pt x="8247888" y="1453896"/>
                </a:lnTo>
                <a:lnTo>
                  <a:pt x="8311896" y="1325880"/>
                </a:lnTo>
                <a:lnTo>
                  <a:pt x="8494776" y="1243584"/>
                </a:lnTo>
                <a:lnTo>
                  <a:pt x="8650224" y="1088136"/>
                </a:lnTo>
                <a:lnTo>
                  <a:pt x="8778240" y="1069848"/>
                </a:lnTo>
                <a:lnTo>
                  <a:pt x="8951976" y="1014984"/>
                </a:lnTo>
                <a:lnTo>
                  <a:pt x="9180576" y="868680"/>
                </a:lnTo>
                <a:lnTo>
                  <a:pt x="9300678" y="813816"/>
                </a:lnTo>
                <a:cubicBezTo>
                  <a:pt x="9255867" y="793056"/>
                  <a:pt x="9287166" y="734241"/>
                  <a:pt x="9166245" y="751536"/>
                </a:cubicBezTo>
                <a:lnTo>
                  <a:pt x="9198864" y="630936"/>
                </a:lnTo>
                <a:lnTo>
                  <a:pt x="9226296" y="566928"/>
                </a:lnTo>
                <a:lnTo>
                  <a:pt x="9272016" y="448056"/>
                </a:lnTo>
                <a:lnTo>
                  <a:pt x="9262872" y="411480"/>
                </a:lnTo>
                <a:lnTo>
                  <a:pt x="9171432" y="411480"/>
                </a:lnTo>
                <a:lnTo>
                  <a:pt x="9134856" y="502920"/>
                </a:lnTo>
                <a:lnTo>
                  <a:pt x="9079992" y="548640"/>
                </a:lnTo>
                <a:lnTo>
                  <a:pt x="8961120" y="557784"/>
                </a:lnTo>
                <a:lnTo>
                  <a:pt x="8924544" y="502920"/>
                </a:lnTo>
                <a:lnTo>
                  <a:pt x="8842248" y="457200"/>
                </a:lnTo>
                <a:lnTo>
                  <a:pt x="8705088" y="521208"/>
                </a:lnTo>
                <a:lnTo>
                  <a:pt x="8567928" y="603504"/>
                </a:lnTo>
                <a:lnTo>
                  <a:pt x="8366760" y="667512"/>
                </a:lnTo>
                <a:lnTo>
                  <a:pt x="8147304" y="658368"/>
                </a:lnTo>
                <a:lnTo>
                  <a:pt x="7982712" y="722376"/>
                </a:lnTo>
                <a:lnTo>
                  <a:pt x="7827264" y="694944"/>
                </a:lnTo>
                <a:lnTo>
                  <a:pt x="7754112" y="630936"/>
                </a:lnTo>
                <a:lnTo>
                  <a:pt x="7534656" y="704088"/>
                </a:lnTo>
                <a:lnTo>
                  <a:pt x="7187184" y="658368"/>
                </a:lnTo>
                <a:lnTo>
                  <a:pt x="7077456" y="566928"/>
                </a:lnTo>
                <a:lnTo>
                  <a:pt x="6793992" y="420624"/>
                </a:lnTo>
                <a:lnTo>
                  <a:pt x="6693408" y="475488"/>
                </a:lnTo>
                <a:lnTo>
                  <a:pt x="6574536" y="420624"/>
                </a:lnTo>
                <a:lnTo>
                  <a:pt x="6556248" y="329184"/>
                </a:lnTo>
                <a:lnTo>
                  <a:pt x="6336792" y="329184"/>
                </a:lnTo>
                <a:lnTo>
                  <a:pt x="6254496" y="356616"/>
                </a:lnTo>
                <a:lnTo>
                  <a:pt x="6117336" y="237744"/>
                </a:lnTo>
                <a:lnTo>
                  <a:pt x="5934456" y="219456"/>
                </a:lnTo>
                <a:lnTo>
                  <a:pt x="5788152" y="173736"/>
                </a:lnTo>
                <a:lnTo>
                  <a:pt x="5431536" y="246888"/>
                </a:lnTo>
                <a:lnTo>
                  <a:pt x="5184648" y="155448"/>
                </a:lnTo>
                <a:lnTo>
                  <a:pt x="5056632" y="173736"/>
                </a:lnTo>
                <a:lnTo>
                  <a:pt x="4892040" y="237744"/>
                </a:lnTo>
                <a:lnTo>
                  <a:pt x="4736592" y="173736"/>
                </a:lnTo>
                <a:lnTo>
                  <a:pt x="4663440" y="173736"/>
                </a:lnTo>
                <a:lnTo>
                  <a:pt x="4572000" y="237744"/>
                </a:lnTo>
                <a:lnTo>
                  <a:pt x="4398264" y="219456"/>
                </a:lnTo>
                <a:lnTo>
                  <a:pt x="4215384" y="173736"/>
                </a:lnTo>
                <a:lnTo>
                  <a:pt x="4014216" y="210312"/>
                </a:lnTo>
                <a:lnTo>
                  <a:pt x="3831336" y="256032"/>
                </a:lnTo>
                <a:lnTo>
                  <a:pt x="3685032" y="201168"/>
                </a:lnTo>
                <a:lnTo>
                  <a:pt x="3621024" y="182880"/>
                </a:lnTo>
                <a:lnTo>
                  <a:pt x="3520440" y="283464"/>
                </a:lnTo>
                <a:lnTo>
                  <a:pt x="3419856" y="219456"/>
                </a:lnTo>
                <a:lnTo>
                  <a:pt x="3328416" y="210312"/>
                </a:lnTo>
                <a:lnTo>
                  <a:pt x="3236976" y="274320"/>
                </a:lnTo>
                <a:lnTo>
                  <a:pt x="3090672" y="301752"/>
                </a:lnTo>
                <a:lnTo>
                  <a:pt x="3017520" y="228600"/>
                </a:lnTo>
                <a:lnTo>
                  <a:pt x="2907792" y="283464"/>
                </a:lnTo>
                <a:lnTo>
                  <a:pt x="2651760" y="128016"/>
                </a:lnTo>
                <a:lnTo>
                  <a:pt x="2542032" y="155448"/>
                </a:lnTo>
                <a:lnTo>
                  <a:pt x="2304288" y="164592"/>
                </a:lnTo>
                <a:lnTo>
                  <a:pt x="2139696" y="128016"/>
                </a:lnTo>
                <a:lnTo>
                  <a:pt x="1993392" y="18288"/>
                </a:lnTo>
                <a:lnTo>
                  <a:pt x="1874520" y="100584"/>
                </a:lnTo>
                <a:lnTo>
                  <a:pt x="1847088" y="18288"/>
                </a:lnTo>
                <a:lnTo>
                  <a:pt x="1810512" y="0"/>
                </a:lnTo>
                <a:lnTo>
                  <a:pt x="1645920" y="45720"/>
                </a:lnTo>
                <a:lnTo>
                  <a:pt x="1581912" y="164592"/>
                </a:lnTo>
                <a:lnTo>
                  <a:pt x="1508760" y="228600"/>
                </a:lnTo>
                <a:lnTo>
                  <a:pt x="1298448" y="192024"/>
                </a:lnTo>
                <a:lnTo>
                  <a:pt x="1188720" y="301752"/>
                </a:lnTo>
                <a:lnTo>
                  <a:pt x="1024128" y="356616"/>
                </a:lnTo>
                <a:lnTo>
                  <a:pt x="868680" y="310896"/>
                </a:lnTo>
                <a:lnTo>
                  <a:pt x="621792" y="146304"/>
                </a:lnTo>
                <a:lnTo>
                  <a:pt x="521208" y="18288"/>
                </a:lnTo>
                <a:close/>
              </a:path>
            </a:pathLst>
          </a:custGeom>
          <a:noFill/>
          <a:ln w="19050">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矩形 7"/>
          <p:cNvSpPr/>
          <p:nvPr/>
        </p:nvSpPr>
        <p:spPr>
          <a:xfrm>
            <a:off x="3315691" y="2567106"/>
            <a:ext cx="121673" cy="648072"/>
          </a:xfrm>
          <a:prstGeom prst="rect">
            <a:avLst/>
          </a:prstGeom>
          <a:solidFill>
            <a:srgbClr val="E91E6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2" name="矩形 81"/>
          <p:cNvSpPr/>
          <p:nvPr/>
        </p:nvSpPr>
        <p:spPr>
          <a:xfrm>
            <a:off x="3316023" y="3961125"/>
            <a:ext cx="121673" cy="648072"/>
          </a:xfrm>
          <a:prstGeom prst="rect">
            <a:avLst/>
          </a:prstGeom>
          <a:solidFill>
            <a:srgbClr val="FF980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3" name="矩形 82"/>
          <p:cNvSpPr/>
          <p:nvPr/>
        </p:nvSpPr>
        <p:spPr>
          <a:xfrm>
            <a:off x="3316023" y="5347053"/>
            <a:ext cx="121673" cy="648072"/>
          </a:xfrm>
          <a:prstGeom prst="rect">
            <a:avLst/>
          </a:prstGeom>
          <a:solidFill>
            <a:srgbClr val="2196F3"/>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144" name="群組 143"/>
          <p:cNvGrpSpPr/>
          <p:nvPr/>
        </p:nvGrpSpPr>
        <p:grpSpPr>
          <a:xfrm>
            <a:off x="1683059" y="3861048"/>
            <a:ext cx="912666" cy="521791"/>
            <a:chOff x="1238709" y="2696902"/>
            <a:chExt cx="4583132" cy="2925401"/>
          </a:xfrm>
          <a:solidFill>
            <a:srgbClr val="FF9800"/>
          </a:solidFill>
        </p:grpSpPr>
        <p:grpSp>
          <p:nvGrpSpPr>
            <p:cNvPr id="145" name="群組 144"/>
            <p:cNvGrpSpPr/>
            <p:nvPr/>
          </p:nvGrpSpPr>
          <p:grpSpPr>
            <a:xfrm>
              <a:off x="2942243" y="2696902"/>
              <a:ext cx="821176" cy="1861363"/>
              <a:chOff x="9890871" y="2661512"/>
              <a:chExt cx="1591112" cy="3606576"/>
            </a:xfrm>
            <a:grpFill/>
          </p:grpSpPr>
          <p:sp>
            <p:nvSpPr>
              <p:cNvPr id="188" name="流程圖: 接點 187"/>
              <p:cNvSpPr/>
              <p:nvPr/>
            </p:nvSpPr>
            <p:spPr>
              <a:xfrm>
                <a:off x="10485225" y="2942835"/>
                <a:ext cx="639442" cy="639442"/>
              </a:xfrm>
              <a:prstGeom prst="flowChartConnector">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9" name="圓角矩形 188"/>
              <p:cNvSpPr/>
              <p:nvPr/>
            </p:nvSpPr>
            <p:spPr>
              <a:xfrm>
                <a:off x="10405015" y="3655668"/>
                <a:ext cx="767469" cy="1167234"/>
              </a:xfrm>
              <a:prstGeom prst="roundRect">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0" name="圓角矩形 189"/>
              <p:cNvSpPr/>
              <p:nvPr/>
            </p:nvSpPr>
            <p:spPr>
              <a:xfrm>
                <a:off x="10837953" y="4546514"/>
                <a:ext cx="334530" cy="1721574"/>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1" name="圓角矩形 190"/>
              <p:cNvSpPr/>
              <p:nvPr/>
            </p:nvSpPr>
            <p:spPr>
              <a:xfrm>
                <a:off x="10420380" y="4546513"/>
                <a:ext cx="334531" cy="1721575"/>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2"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3"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flipH="1">
              <a:off x="3862735" y="2709058"/>
              <a:ext cx="1102371" cy="1881607"/>
              <a:chOff x="7780203" y="2597447"/>
              <a:chExt cx="2135954" cy="3645801"/>
            </a:xfrm>
            <a:grpFill/>
          </p:grpSpPr>
          <p:sp>
            <p:nvSpPr>
              <p:cNvPr id="182" name="流程圖: 接點 181"/>
              <p:cNvSpPr/>
              <p:nvPr/>
            </p:nvSpPr>
            <p:spPr>
              <a:xfrm>
                <a:off x="8159889" y="2917995"/>
                <a:ext cx="639442" cy="639442"/>
              </a:xfrm>
              <a:prstGeom prst="flowChartConnector">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3" name="圓角矩形 182"/>
              <p:cNvSpPr/>
              <p:nvPr/>
            </p:nvSpPr>
            <p:spPr>
              <a:xfrm>
                <a:off x="8079679" y="3630828"/>
                <a:ext cx="767469" cy="1167234"/>
              </a:xfrm>
              <a:prstGeom prst="roundRect">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4" name="圓角矩形 183"/>
              <p:cNvSpPr/>
              <p:nvPr/>
            </p:nvSpPr>
            <p:spPr>
              <a:xfrm>
                <a:off x="8512617" y="4521674"/>
                <a:ext cx="334530" cy="1721574"/>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5" name="圓角矩形 184"/>
              <p:cNvSpPr/>
              <p:nvPr/>
            </p:nvSpPr>
            <p:spPr>
              <a:xfrm>
                <a:off x="8095044" y="4521673"/>
                <a:ext cx="334531" cy="1721575"/>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6"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7"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7" name="群組 146"/>
            <p:cNvGrpSpPr/>
            <p:nvPr/>
          </p:nvGrpSpPr>
          <p:grpSpPr>
            <a:xfrm>
              <a:off x="3659382" y="3885908"/>
              <a:ext cx="707756" cy="1716170"/>
              <a:chOff x="374107" y="3411408"/>
              <a:chExt cx="175257" cy="424964"/>
            </a:xfrm>
            <a:grpFill/>
          </p:grpSpPr>
          <p:sp>
            <p:nvSpPr>
              <p:cNvPr id="176" name="流程圖: 接點 175"/>
              <p:cNvSpPr/>
              <p:nvPr/>
            </p:nvSpPr>
            <p:spPr>
              <a:xfrm flipH="1">
                <a:off x="419772" y="3411408"/>
                <a:ext cx="81720" cy="81720"/>
              </a:xfrm>
              <a:prstGeom prst="flowChartConnector">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7" name="圓角矩形 176"/>
              <p:cNvSpPr/>
              <p:nvPr/>
            </p:nvSpPr>
            <p:spPr>
              <a:xfrm flipH="1">
                <a:off x="413661" y="3502507"/>
                <a:ext cx="98082" cy="149171"/>
              </a:xfrm>
              <a:prstGeom prst="roundRect">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8" name="圓角矩形 177"/>
              <p:cNvSpPr/>
              <p:nvPr/>
            </p:nvSpPr>
            <p:spPr>
              <a:xfrm flipH="1">
                <a:off x="413661" y="3616356"/>
                <a:ext cx="42752" cy="220016"/>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9" name="圓角矩形 178"/>
              <p:cNvSpPr/>
              <p:nvPr/>
            </p:nvSpPr>
            <p:spPr>
              <a:xfrm flipH="1">
                <a:off x="467026" y="3616356"/>
                <a:ext cx="42753" cy="220016"/>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0" name="圓角矩形 8"/>
              <p:cNvSpPr/>
              <p:nvPr/>
            </p:nvSpPr>
            <p:spPr>
              <a:xfrm rot="250286" flipH="1">
                <a:off x="374107" y="3504084"/>
                <a:ext cx="54747" cy="17198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1" name="圓角矩形 8"/>
              <p:cNvSpPr/>
              <p:nvPr/>
            </p:nvSpPr>
            <p:spPr>
              <a:xfrm rot="21349714">
                <a:off x="494617" y="3502807"/>
                <a:ext cx="54747" cy="17198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8" name="群組 147"/>
            <p:cNvGrpSpPr/>
            <p:nvPr/>
          </p:nvGrpSpPr>
          <p:grpSpPr>
            <a:xfrm flipH="1">
              <a:off x="1752024" y="2708920"/>
              <a:ext cx="821174" cy="1861362"/>
              <a:chOff x="9890871" y="2661512"/>
              <a:chExt cx="1591112" cy="3606576"/>
            </a:xfrm>
            <a:grpFill/>
          </p:grpSpPr>
          <p:sp>
            <p:nvSpPr>
              <p:cNvPr id="170" name="流程圖: 接點 169"/>
              <p:cNvSpPr/>
              <p:nvPr/>
            </p:nvSpPr>
            <p:spPr>
              <a:xfrm>
                <a:off x="10485225" y="2942835"/>
                <a:ext cx="639442" cy="639442"/>
              </a:xfrm>
              <a:prstGeom prst="flowChartConnector">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圓角矩形 170"/>
              <p:cNvSpPr/>
              <p:nvPr/>
            </p:nvSpPr>
            <p:spPr>
              <a:xfrm>
                <a:off x="10405015" y="3655668"/>
                <a:ext cx="767469" cy="1167234"/>
              </a:xfrm>
              <a:prstGeom prst="roundRect">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10837953" y="4546514"/>
                <a:ext cx="334530" cy="1721574"/>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10420380" y="4546513"/>
                <a:ext cx="334531" cy="1721575"/>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5"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9" name="群組 148"/>
            <p:cNvGrpSpPr/>
            <p:nvPr/>
          </p:nvGrpSpPr>
          <p:grpSpPr>
            <a:xfrm>
              <a:off x="2127265" y="3863971"/>
              <a:ext cx="1438174" cy="1716171"/>
              <a:chOff x="1643973" y="2801738"/>
              <a:chExt cx="2786609" cy="3325253"/>
            </a:xfrm>
            <a:grpFill/>
          </p:grpSpPr>
          <p:sp>
            <p:nvSpPr>
              <p:cNvPr id="164" name="流程圖: 接點 163"/>
              <p:cNvSpPr/>
              <p:nvPr/>
            </p:nvSpPr>
            <p:spPr>
              <a:xfrm>
                <a:off x="2703082" y="2801738"/>
                <a:ext cx="639442" cy="639442"/>
              </a:xfrm>
              <a:prstGeom prst="flowChartConnector">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圓角矩形 164"/>
              <p:cNvSpPr/>
              <p:nvPr/>
            </p:nvSpPr>
            <p:spPr>
              <a:xfrm>
                <a:off x="2622872" y="3514571"/>
                <a:ext cx="767469" cy="1167234"/>
              </a:xfrm>
              <a:prstGeom prst="roundRect">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圓角矩形 165"/>
              <p:cNvSpPr/>
              <p:nvPr/>
            </p:nvSpPr>
            <p:spPr>
              <a:xfrm>
                <a:off x="3055810" y="4405417"/>
                <a:ext cx="334530" cy="1721574"/>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圓角矩形 166"/>
              <p:cNvSpPr/>
              <p:nvPr/>
            </p:nvSpPr>
            <p:spPr>
              <a:xfrm>
                <a:off x="2638237" y="4405416"/>
                <a:ext cx="334531" cy="1721575"/>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50" name="群組 149"/>
            <p:cNvGrpSpPr/>
            <p:nvPr/>
          </p:nvGrpSpPr>
          <p:grpSpPr>
            <a:xfrm>
              <a:off x="4383667" y="3906132"/>
              <a:ext cx="1438174" cy="1716171"/>
              <a:chOff x="4402968" y="2809913"/>
              <a:chExt cx="2786609" cy="3325253"/>
            </a:xfrm>
            <a:grpFill/>
          </p:grpSpPr>
          <p:sp>
            <p:nvSpPr>
              <p:cNvPr id="158" name="流程圖: 接點 157"/>
              <p:cNvSpPr/>
              <p:nvPr/>
            </p:nvSpPr>
            <p:spPr>
              <a:xfrm>
                <a:off x="5462077" y="2809913"/>
                <a:ext cx="639442" cy="639442"/>
              </a:xfrm>
              <a:prstGeom prst="flowChartConnector">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圓角矩形 158"/>
              <p:cNvSpPr/>
              <p:nvPr/>
            </p:nvSpPr>
            <p:spPr>
              <a:xfrm>
                <a:off x="5381867" y="3522746"/>
                <a:ext cx="767469" cy="1167234"/>
              </a:xfrm>
              <a:prstGeom prst="roundRect">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圓角矩形 159"/>
              <p:cNvSpPr/>
              <p:nvPr/>
            </p:nvSpPr>
            <p:spPr>
              <a:xfrm>
                <a:off x="5814805" y="4413592"/>
                <a:ext cx="334530" cy="1721574"/>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1" name="圓角矩形 160"/>
              <p:cNvSpPr/>
              <p:nvPr/>
            </p:nvSpPr>
            <p:spPr>
              <a:xfrm>
                <a:off x="5397232" y="4413591"/>
                <a:ext cx="334531" cy="1721575"/>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51" name="群組 150"/>
            <p:cNvGrpSpPr/>
            <p:nvPr/>
          </p:nvGrpSpPr>
          <p:grpSpPr>
            <a:xfrm>
              <a:off x="1238709" y="3720471"/>
              <a:ext cx="1102370" cy="1881607"/>
              <a:chOff x="7780203" y="2597447"/>
              <a:chExt cx="2135954" cy="3645801"/>
            </a:xfrm>
            <a:grpFill/>
          </p:grpSpPr>
          <p:sp>
            <p:nvSpPr>
              <p:cNvPr id="152" name="流程圖: 接點 151"/>
              <p:cNvSpPr/>
              <p:nvPr/>
            </p:nvSpPr>
            <p:spPr>
              <a:xfrm>
                <a:off x="8159889" y="2917995"/>
                <a:ext cx="639442" cy="639442"/>
              </a:xfrm>
              <a:prstGeom prst="flowChartConnector">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圓角矩形 152"/>
              <p:cNvSpPr/>
              <p:nvPr/>
            </p:nvSpPr>
            <p:spPr>
              <a:xfrm>
                <a:off x="8079679" y="3630828"/>
                <a:ext cx="767469" cy="1167234"/>
              </a:xfrm>
              <a:prstGeom prst="roundRect">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圓角矩形 153"/>
              <p:cNvSpPr/>
              <p:nvPr/>
            </p:nvSpPr>
            <p:spPr>
              <a:xfrm>
                <a:off x="8512617" y="4521674"/>
                <a:ext cx="334530" cy="1721574"/>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圓角矩形 154"/>
              <p:cNvSpPr/>
              <p:nvPr/>
            </p:nvSpPr>
            <p:spPr>
              <a:xfrm>
                <a:off x="8095044" y="4521673"/>
                <a:ext cx="334531" cy="1721575"/>
              </a:xfrm>
              <a:prstGeom prst="roundRect">
                <a:avLst>
                  <a:gd name="adj" fmla="val 50000"/>
                </a:avLst>
              </a:pr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a:ln w="12700">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53</a:t>
            </a:fld>
            <a:endParaRPr lang="zh-TW" altLang="en-US"/>
          </a:p>
        </p:txBody>
      </p:sp>
      <p:sp>
        <p:nvSpPr>
          <p:cNvPr id="89"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90" name="文字方塊 8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5-1-1.4</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91" name="矩形 90"/>
          <p:cNvSpPr/>
          <p:nvPr/>
        </p:nvSpPr>
        <p:spPr>
          <a:xfrm>
            <a:off x="1547664" y="1607202"/>
            <a:ext cx="6336704"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4. </a:t>
            </a:r>
            <a:r>
              <a:rPr lang="zh-TW" altLang="en-US" sz="2400">
                <a:latin typeface="微軟正黑體" pitchFamily="34" charset="-120"/>
                <a:ea typeface="微軟正黑體" pitchFamily="34" charset="-120"/>
                <a:cs typeface="Times New Roman" pitchFamily="18" charset="0"/>
              </a:rPr>
              <a:t>檢視既有師資</a:t>
            </a:r>
          </a:p>
        </p:txBody>
      </p:sp>
      <p:sp>
        <p:nvSpPr>
          <p:cNvPr id="92" name="矩形 91"/>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（一）多元適性課程發展</a:t>
            </a:r>
          </a:p>
        </p:txBody>
      </p:sp>
      <p:cxnSp>
        <p:nvCxnSpPr>
          <p:cNvPr id="93" name="直線接點 92"/>
          <p:cNvCxnSpPr/>
          <p:nvPr/>
        </p:nvCxnSpPr>
        <p:spPr>
          <a:xfrm>
            <a:off x="646047" y="2132856"/>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3615193" y="3617437"/>
            <a:ext cx="3712061" cy="28232"/>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a:off x="3615194" y="4962465"/>
            <a:ext cx="3712061" cy="28232"/>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73" name="群組 72"/>
          <p:cNvGrpSpPr/>
          <p:nvPr/>
        </p:nvGrpSpPr>
        <p:grpSpPr>
          <a:xfrm>
            <a:off x="7076060" y="4422479"/>
            <a:ext cx="1078591" cy="1813518"/>
            <a:chOff x="3457972" y="1196752"/>
            <a:chExt cx="2895227" cy="4867968"/>
          </a:xfrm>
          <a:solidFill>
            <a:srgbClr val="9C27B0"/>
          </a:solidFill>
        </p:grpSpPr>
        <p:sp>
          <p:nvSpPr>
            <p:cNvPr id="74" name="流程圖: 接點 7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圓角矩形 7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6" name="圓角矩形 7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圓角矩形 76"/>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79" name="群組 78"/>
            <p:cNvGrpSpPr/>
            <p:nvPr/>
          </p:nvGrpSpPr>
          <p:grpSpPr>
            <a:xfrm>
              <a:off x="3457972" y="2264172"/>
              <a:ext cx="1591573" cy="453107"/>
              <a:chOff x="723609" y="2530960"/>
              <a:chExt cx="1591573" cy="453107"/>
            </a:xfrm>
            <a:grpFill/>
          </p:grpSpPr>
          <p:sp>
            <p:nvSpPr>
              <p:cNvPr id="80" name="圓角矩形 7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38039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childTnLst>
                                </p:cTn>
                              </p:par>
                              <p:par>
                                <p:cTn id="37" presetID="10" presetClass="entr" presetSubtype="0" fill="hold" nodeType="withEffect">
                                  <p:stCondLst>
                                    <p:cond delay="0"/>
                                  </p:stCondLst>
                                  <p:childTnLst>
                                    <p:set>
                                      <p:cBhvr>
                                        <p:cTn id="38" dur="1" fill="hold">
                                          <p:stCondLst>
                                            <p:cond delay="0"/>
                                          </p:stCondLst>
                                        </p:cTn>
                                        <p:tgtEl>
                                          <p:spTgt spid="144"/>
                                        </p:tgtEl>
                                        <p:attrNameLst>
                                          <p:attrName>style.visibility</p:attrName>
                                        </p:attrNameLst>
                                      </p:cBhvr>
                                      <p:to>
                                        <p:strVal val="visible"/>
                                      </p:to>
                                    </p:set>
                                    <p:animEffect transition="in" filter="fade">
                                      <p:cBhvr>
                                        <p:cTn id="39" dur="500"/>
                                        <p:tgtEl>
                                          <p:spTgt spid="144"/>
                                        </p:tgtEl>
                                      </p:cBhvr>
                                    </p:animEffect>
                                  </p:childTnLst>
                                </p:cTn>
                              </p:par>
                              <p:par>
                                <p:cTn id="40" presetID="10" presetClass="entr" presetSubtype="0" fill="hold" nodeType="with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6" grpId="0" animBg="1"/>
      <p:bldP spid="87" grpId="0" animBg="1"/>
      <p:bldP spid="3" grpId="0"/>
      <p:bldP spid="4" grpId="0"/>
      <p:bldP spid="5" grpId="0"/>
      <p:bldP spid="26" grpId="0"/>
      <p:bldP spid="27" grpId="0"/>
      <p:bldP spid="28" grpId="0"/>
      <p:bldP spid="43" grpId="0" animBg="1"/>
      <p:bldP spid="8" grpId="0" animBg="1"/>
      <p:bldP spid="82" grpId="0" animBg="1"/>
      <p:bldP spid="8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8311062" y="1332143"/>
            <a:ext cx="730788" cy="507432"/>
            <a:chOff x="4187222" y="395028"/>
            <a:chExt cx="1944212" cy="1349989"/>
          </a:xfrm>
          <a:solidFill>
            <a:srgbClr val="92D050"/>
          </a:solidFill>
        </p:grpSpPr>
        <p:sp>
          <p:nvSpPr>
            <p:cNvPr id="1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54</a:t>
            </a:fld>
            <a:endParaRPr lang="zh-TW" altLang="en-US"/>
          </a:p>
        </p:txBody>
      </p:sp>
      <p:sp>
        <p:nvSpPr>
          <p:cNvPr id="22"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5-1-1.5</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24" name="矩形 23"/>
          <p:cNvSpPr/>
          <p:nvPr/>
        </p:nvSpPr>
        <p:spPr>
          <a:xfrm>
            <a:off x="1504838" y="1506897"/>
            <a:ext cx="6336704"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5.</a:t>
            </a:r>
            <a:r>
              <a:rPr lang="zh-TW" altLang="en-US" sz="2400" dirty="0">
                <a:latin typeface="微軟正黑體" pitchFamily="34" charset="-120"/>
                <a:ea typeface="微軟正黑體" pitchFamily="34" charset="-120"/>
                <a:cs typeface="Times New Roman" pitchFamily="18" charset="0"/>
              </a:rPr>
              <a:t>協助教師做好教學準備</a:t>
            </a:r>
          </a:p>
        </p:txBody>
      </p:sp>
      <p:sp>
        <p:nvSpPr>
          <p:cNvPr id="25" name="矩形 24"/>
          <p:cNvSpPr/>
          <p:nvPr/>
        </p:nvSpPr>
        <p:spPr>
          <a:xfrm>
            <a:off x="622747" y="1122861"/>
            <a:ext cx="5223978" cy="960263"/>
          </a:xfrm>
          <a:prstGeom prst="rect">
            <a:avLst/>
          </a:prstGeom>
        </p:spPr>
        <p:txBody>
          <a:bodyPr wrap="square">
            <a:spAutoFit/>
          </a:bodyPr>
          <a:lstStyle/>
          <a:p>
            <a:pPr defTabSz="1600200">
              <a:spcAft>
                <a:spcPct val="35000"/>
              </a:spcAft>
              <a:defRPr/>
            </a:pPr>
            <a:r>
              <a:rPr lang="zh-TW" altLang="en-US" sz="2400" dirty="0">
                <a:latin typeface="微軟正黑體" pitchFamily="34" charset="-120"/>
                <a:ea typeface="微軟正黑體" pitchFamily="34" charset="-120"/>
                <a:cs typeface="Times New Roman" pitchFamily="18" charset="0"/>
              </a:rPr>
              <a:t>（一）多元適性課程發展</a:t>
            </a:r>
          </a:p>
          <a:p>
            <a:pPr defTabSz="1600200">
              <a:spcAft>
                <a:spcPct val="35000"/>
              </a:spcAft>
              <a:defRPr/>
            </a:pPr>
            <a:endParaRPr lang="zh-TW" altLang="en-US" sz="2400" dirty="0">
              <a:latin typeface="微軟正黑體" pitchFamily="34" charset="-120"/>
              <a:ea typeface="微軟正黑體" pitchFamily="34" charset="-120"/>
              <a:cs typeface="Times New Roman" pitchFamily="18" charset="0"/>
            </a:endParaRPr>
          </a:p>
        </p:txBody>
      </p:sp>
      <p:grpSp>
        <p:nvGrpSpPr>
          <p:cNvPr id="32" name="群組 31"/>
          <p:cNvGrpSpPr/>
          <p:nvPr/>
        </p:nvGrpSpPr>
        <p:grpSpPr>
          <a:xfrm>
            <a:off x="545633" y="4502241"/>
            <a:ext cx="760927" cy="2034421"/>
            <a:chOff x="8017743" y="1806754"/>
            <a:chExt cx="760927" cy="2034421"/>
          </a:xfrm>
        </p:grpSpPr>
        <p:grpSp>
          <p:nvGrpSpPr>
            <p:cNvPr id="37" name="群組 36"/>
            <p:cNvGrpSpPr/>
            <p:nvPr/>
          </p:nvGrpSpPr>
          <p:grpSpPr>
            <a:xfrm rot="19621599">
              <a:off x="8124860" y="1806754"/>
              <a:ext cx="653810" cy="1168618"/>
              <a:chOff x="-171537" y="3056620"/>
              <a:chExt cx="2038340" cy="3643323"/>
            </a:xfrm>
            <a:solidFill>
              <a:srgbClr val="9C27B0"/>
            </a:solidFill>
          </p:grpSpPr>
          <p:sp>
            <p:nvSpPr>
              <p:cNvPr id="45" name="甜甜圈 44"/>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橢圓 46"/>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8" name="圓角矩形 47"/>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38" name="群組 37"/>
            <p:cNvGrpSpPr/>
            <p:nvPr/>
          </p:nvGrpSpPr>
          <p:grpSpPr>
            <a:xfrm flipH="1">
              <a:off x="8017743" y="2598850"/>
              <a:ext cx="548076" cy="1242325"/>
              <a:chOff x="9890871" y="2661512"/>
              <a:chExt cx="1591112" cy="3606576"/>
            </a:xfrm>
            <a:solidFill>
              <a:srgbClr val="9C27B0"/>
            </a:solidFill>
          </p:grpSpPr>
          <p:sp>
            <p:nvSpPr>
              <p:cNvPr id="39" name="流程圖: 接點 38"/>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10399457" y="4546512"/>
                <a:ext cx="334531" cy="1721576"/>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4"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8" name="圓角矩形 57"/>
          <p:cNvSpPr/>
          <p:nvPr/>
        </p:nvSpPr>
        <p:spPr>
          <a:xfrm>
            <a:off x="1504838" y="2285224"/>
            <a:ext cx="2925803" cy="925281"/>
          </a:xfrm>
          <a:prstGeom prst="roundRect">
            <a:avLst>
              <a:gd name="adj" fmla="val 28465"/>
            </a:avLst>
          </a:prstGeom>
          <a:noFill/>
          <a:ln w="38100" cap="rnd">
            <a:solidFill>
              <a:srgbClr val="00B0F0"/>
            </a:solidFill>
          </a:ln>
        </p:spPr>
        <p:txBody>
          <a:bodyPr rtlCol="0" anchor="ctr"/>
          <a:lstStyle/>
          <a:p>
            <a:pPr lvl="0" algn="ctr" defTabSz="644525">
              <a:lnSpc>
                <a:spcPct val="150000"/>
              </a:lnSpc>
              <a:spcAft>
                <a:spcPct val="35000"/>
              </a:spcAft>
            </a:pPr>
            <a:r>
              <a:rPr lang="zh-TW" altLang="en-US" dirty="0">
                <a:latin typeface="微軟正黑體" panose="020B0604030504040204" pitchFamily="34" charset="-120"/>
                <a:ea typeface="微軟正黑體" panose="020B0604030504040204" pitchFamily="34" charset="-120"/>
              </a:rPr>
              <a:t>參與公開授課的態度與</a:t>
            </a:r>
            <a:r>
              <a:rPr lang="en-US" altLang="zh-TW" dirty="0">
                <a:latin typeface="微軟正黑體" panose="020B0604030504040204" pitchFamily="34" charset="-120"/>
                <a:ea typeface="微軟正黑體" panose="020B0604030504040204" pitchFamily="34" charset="-120"/>
              </a:rPr>
              <a:t>  </a:t>
            </a:r>
            <a:r>
              <a:rPr lang="zh-TW" altLang="en-US" dirty="0">
                <a:latin typeface="微軟正黑體" panose="020B0604030504040204" pitchFamily="34" charset="-120"/>
                <a:ea typeface="微軟正黑體" panose="020B0604030504040204" pitchFamily="34" charset="-120"/>
              </a:rPr>
              <a:t>觀課、議課的能力</a:t>
            </a:r>
          </a:p>
        </p:txBody>
      </p:sp>
      <p:sp>
        <p:nvSpPr>
          <p:cNvPr id="59" name="圓角矩形 58"/>
          <p:cNvSpPr/>
          <p:nvPr/>
        </p:nvSpPr>
        <p:spPr>
          <a:xfrm>
            <a:off x="1504837" y="3410756"/>
            <a:ext cx="2925803" cy="1136656"/>
          </a:xfrm>
          <a:prstGeom prst="roundRect">
            <a:avLst>
              <a:gd name="adj" fmla="val 28465"/>
            </a:avLst>
          </a:prstGeom>
          <a:noFill/>
          <a:ln w="38100" cap="rnd">
            <a:solidFill>
              <a:srgbClr val="F57C00"/>
            </a:solidFill>
          </a:ln>
        </p:spPr>
        <p:txBody>
          <a:bodyPr rtlCol="0" anchor="ctr"/>
          <a:lstStyle/>
          <a:p>
            <a:pPr lvl="0" algn="ctr" defTabSz="644525">
              <a:lnSpc>
                <a:spcPct val="150000"/>
              </a:lnSpc>
              <a:spcAft>
                <a:spcPct val="35000"/>
              </a:spcAft>
            </a:pPr>
            <a:r>
              <a:rPr lang="zh-TW" altLang="en-US" dirty="0">
                <a:latin typeface="微軟正黑體" panose="020B0604030504040204" pitchFamily="34" charset="-120"/>
                <a:ea typeface="微軟正黑體" panose="020B0604030504040204" pitchFamily="34" charset="-120"/>
              </a:rPr>
              <a:t>多元評量的運作及素養導向的紙筆命題能力</a:t>
            </a:r>
          </a:p>
        </p:txBody>
      </p:sp>
      <p:sp>
        <p:nvSpPr>
          <p:cNvPr id="60" name="圓角矩形 59"/>
          <p:cNvSpPr/>
          <p:nvPr/>
        </p:nvSpPr>
        <p:spPr>
          <a:xfrm>
            <a:off x="1492838" y="4747662"/>
            <a:ext cx="2925803" cy="701266"/>
          </a:xfrm>
          <a:prstGeom prst="roundRect">
            <a:avLst>
              <a:gd name="adj" fmla="val 28465"/>
            </a:avLst>
          </a:prstGeom>
          <a:noFill/>
          <a:ln w="38100" cap="rnd">
            <a:solidFill>
              <a:schemeClr val="accent5">
                <a:lumMod val="75000"/>
              </a:schemeClr>
            </a:solidFill>
          </a:ln>
        </p:spPr>
        <p:txBody>
          <a:bodyPr rtlCol="0" anchor="ctr"/>
          <a:lstStyle/>
          <a:p>
            <a:pPr lvl="0" algn="ctr" defTabSz="644525">
              <a:lnSpc>
                <a:spcPct val="150000"/>
              </a:lnSpc>
              <a:spcAft>
                <a:spcPct val="35000"/>
              </a:spcAft>
            </a:pPr>
            <a:r>
              <a:rPr lang="zh-TW" altLang="en-US" dirty="0">
                <a:latin typeface="微軟正黑體" panose="020B0604030504040204" pitchFamily="34" charset="-120"/>
                <a:ea typeface="微軟正黑體" panose="020B0604030504040204" pitchFamily="34" charset="-120"/>
              </a:rPr>
              <a:t>多元取向活化教學的策略</a:t>
            </a:r>
          </a:p>
        </p:txBody>
      </p:sp>
      <p:sp>
        <p:nvSpPr>
          <p:cNvPr id="61" name="圓角矩形 60"/>
          <p:cNvSpPr/>
          <p:nvPr/>
        </p:nvSpPr>
        <p:spPr>
          <a:xfrm>
            <a:off x="4616919" y="2285224"/>
            <a:ext cx="3625221" cy="925281"/>
          </a:xfrm>
          <a:prstGeom prst="roundRect">
            <a:avLst>
              <a:gd name="adj" fmla="val 28465"/>
            </a:avLst>
          </a:prstGeom>
          <a:noFill/>
          <a:ln w="38100" cap="rnd">
            <a:solidFill>
              <a:schemeClr val="accent3">
                <a:lumMod val="75000"/>
              </a:schemeClr>
            </a:solidFill>
          </a:ln>
        </p:spPr>
        <p:txBody>
          <a:bodyPr rtlCol="0" anchor="ctr"/>
          <a:lstStyle/>
          <a:p>
            <a:pPr lvl="0" algn="ctr" defTabSz="644525">
              <a:spcAft>
                <a:spcPct val="35000"/>
              </a:spcAft>
            </a:pPr>
            <a:r>
              <a:rPr lang="zh-TW" altLang="en-US" dirty="0">
                <a:latin typeface="微軟正黑體" panose="020B0604030504040204" pitchFamily="34" charset="-120"/>
                <a:ea typeface="微軟正黑體" panose="020B0604030504040204" pitchFamily="34" charset="-120"/>
              </a:rPr>
              <a:t>議題融入任一領域的面向及</a:t>
            </a:r>
            <a:endParaRPr lang="en-US" altLang="zh-TW" dirty="0">
              <a:latin typeface="微軟正黑體" panose="020B0604030504040204" pitchFamily="34" charset="-120"/>
              <a:ea typeface="微軟正黑體" panose="020B0604030504040204" pitchFamily="34" charset="-120"/>
            </a:endParaRPr>
          </a:p>
          <a:p>
            <a:pPr lvl="0" algn="ctr" defTabSz="644525">
              <a:spcAft>
                <a:spcPct val="35000"/>
              </a:spcAft>
            </a:pPr>
            <a:r>
              <a:rPr lang="zh-TW" altLang="en-US" dirty="0">
                <a:latin typeface="微軟正黑體" panose="020B0604030504040204" pitchFamily="34" charset="-120"/>
                <a:ea typeface="微軟正黑體" panose="020B0604030504040204" pitchFamily="34" charset="-120"/>
              </a:rPr>
              <a:t>可能的策略</a:t>
            </a:r>
          </a:p>
        </p:txBody>
      </p:sp>
      <p:sp>
        <p:nvSpPr>
          <p:cNvPr id="62" name="圓角矩形 61"/>
          <p:cNvSpPr/>
          <p:nvPr/>
        </p:nvSpPr>
        <p:spPr>
          <a:xfrm>
            <a:off x="4616918" y="3410756"/>
            <a:ext cx="3625221" cy="1136656"/>
          </a:xfrm>
          <a:prstGeom prst="roundRect">
            <a:avLst>
              <a:gd name="adj" fmla="val 28465"/>
            </a:avLst>
          </a:prstGeom>
          <a:noFill/>
          <a:ln w="38100" cap="rnd">
            <a:solidFill>
              <a:schemeClr val="accent4">
                <a:lumMod val="75000"/>
              </a:schemeClr>
            </a:solidFill>
          </a:ln>
        </p:spPr>
        <p:txBody>
          <a:bodyPr rtlCol="0" anchor="ctr"/>
          <a:lstStyle/>
          <a:p>
            <a:pPr lvl="0" algn="ctr" defTabSz="644525">
              <a:lnSpc>
                <a:spcPct val="150000"/>
              </a:lnSpc>
              <a:spcAft>
                <a:spcPct val="35000"/>
              </a:spcAft>
            </a:pPr>
            <a:r>
              <a:rPr lang="zh-TW" altLang="en-US" dirty="0">
                <a:latin typeface="微軟正黑體" panose="020B0604030504040204" pitchFamily="34" charset="-120"/>
                <a:ea typeface="微軟正黑體" panose="020B0604030504040204" pitchFamily="34" charset="-120"/>
              </a:rPr>
              <a:t>掌握任教領域課程縱向課程銜接的關係及橫向課程統整的運作</a:t>
            </a:r>
          </a:p>
        </p:txBody>
      </p:sp>
      <p:sp>
        <p:nvSpPr>
          <p:cNvPr id="63" name="圓角矩形 62"/>
          <p:cNvSpPr/>
          <p:nvPr/>
        </p:nvSpPr>
        <p:spPr>
          <a:xfrm>
            <a:off x="4604919" y="4747662"/>
            <a:ext cx="3625221" cy="701266"/>
          </a:xfrm>
          <a:prstGeom prst="roundRect">
            <a:avLst>
              <a:gd name="adj" fmla="val 28465"/>
            </a:avLst>
          </a:prstGeom>
          <a:noFill/>
          <a:ln w="38100" cap="rnd">
            <a:solidFill>
              <a:schemeClr val="bg2">
                <a:lumMod val="50000"/>
              </a:schemeClr>
            </a:solidFill>
          </a:ln>
        </p:spPr>
        <p:txBody>
          <a:bodyPr rtlCol="0" anchor="ctr"/>
          <a:lstStyle/>
          <a:p>
            <a:pPr lvl="0" algn="ctr" defTabSz="644525">
              <a:lnSpc>
                <a:spcPct val="150000"/>
              </a:lnSpc>
              <a:spcAft>
                <a:spcPct val="35000"/>
              </a:spcAft>
            </a:pPr>
            <a:r>
              <a:rPr lang="zh-TW" altLang="en-US" dirty="0">
                <a:latin typeface="微軟正黑體" panose="020B0604030504040204" pitchFamily="34" charset="-120"/>
                <a:ea typeface="微軟正黑體" panose="020B0604030504040204" pitchFamily="34" charset="-120"/>
              </a:rPr>
              <a:t>跨領域協同教學的課程設計能力</a:t>
            </a:r>
          </a:p>
        </p:txBody>
      </p:sp>
      <p:sp>
        <p:nvSpPr>
          <p:cNvPr id="64" name="圓角矩形 63"/>
          <p:cNvSpPr/>
          <p:nvPr/>
        </p:nvSpPr>
        <p:spPr>
          <a:xfrm>
            <a:off x="1520467" y="5672943"/>
            <a:ext cx="6721672" cy="863719"/>
          </a:xfrm>
          <a:prstGeom prst="roundRect">
            <a:avLst>
              <a:gd name="adj" fmla="val 28465"/>
            </a:avLst>
          </a:prstGeom>
          <a:noFill/>
          <a:ln w="38100" cap="rnd">
            <a:solidFill>
              <a:schemeClr val="accent2">
                <a:lumMod val="75000"/>
              </a:schemeClr>
            </a:solidFill>
          </a:ln>
        </p:spPr>
        <p:txBody>
          <a:bodyPr rtlCol="0" anchor="ctr"/>
          <a:lstStyle/>
          <a:p>
            <a:pPr lvl="0" algn="ctr" defTabSz="644525">
              <a:spcAft>
                <a:spcPct val="35000"/>
              </a:spcAft>
            </a:pPr>
            <a:r>
              <a:rPr lang="zh-TW" altLang="en-US" dirty="0">
                <a:latin typeface="微軟正黑體" panose="020B0604030504040204" pitchFamily="34" charset="-120"/>
                <a:ea typeface="微軟正黑體" panose="020B0604030504040204" pitchFamily="34" charset="-120"/>
              </a:rPr>
              <a:t>熟悉任教領域的課程綱要內涵與具體學習重點                           （含學習表現和學習內容）</a:t>
            </a:r>
          </a:p>
        </p:txBody>
      </p:sp>
    </p:spTree>
    <p:extLst>
      <p:ext uri="{BB962C8B-B14F-4D97-AF65-F5344CB8AC3E}">
        <p14:creationId xmlns:p14="http://schemas.microsoft.com/office/powerpoint/2010/main" val="339251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0" name="群組 7"/>
          <p:cNvGrpSpPr>
            <a:grpSpLocks/>
          </p:cNvGrpSpPr>
          <p:nvPr/>
        </p:nvGrpSpPr>
        <p:grpSpPr bwMode="auto">
          <a:xfrm>
            <a:off x="2639301" y="2365258"/>
            <a:ext cx="4133966" cy="4135343"/>
            <a:chOff x="1696373" y="267408"/>
            <a:chExt cx="4769854" cy="4769751"/>
          </a:xfrm>
        </p:grpSpPr>
        <p:sp>
          <p:nvSpPr>
            <p:cNvPr id="9" name="橢圓 8"/>
            <p:cNvSpPr/>
            <p:nvPr/>
          </p:nvSpPr>
          <p:spPr>
            <a:xfrm>
              <a:off x="1696373" y="267408"/>
              <a:ext cx="4769854" cy="4769751"/>
            </a:xfrm>
            <a:prstGeom prst="ellipse">
              <a:avLst/>
            </a:prstGeom>
            <a:solidFill>
              <a:srgbClr val="7B1F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811" y="1143582"/>
              <a:ext cx="4320497" cy="3372952"/>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課綱研修具有延續性，亦需與時俱進</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「素養」就似「能力」的升級進化版</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en-US" sz="2800" b="1" dirty="0">
                  <a:solidFill>
                    <a:srgbClr val="FFFF00"/>
                  </a:solidFill>
                  <a:latin typeface="微軟正黑體" panose="020B0604030504040204" pitchFamily="34" charset="-120"/>
                  <a:ea typeface="微軟正黑體" panose="020B0604030504040204" pitchFamily="34" charset="-120"/>
                </a:rPr>
                <a:t>「素養」豐富與落實</a:t>
              </a:r>
              <a:r>
                <a:rPr lang="en-US" altLang="zh-TW" sz="2800" b="1" dirty="0">
                  <a:solidFill>
                    <a:srgbClr val="FFFF00"/>
                  </a:solidFill>
                  <a:latin typeface="微軟正黑體" panose="020B0604030504040204" pitchFamily="34" charset="-120"/>
                  <a:ea typeface="微軟正黑體" panose="020B0604030504040204" pitchFamily="34" charset="-120"/>
                </a:rPr>
                <a:t/>
              </a:r>
              <a:br>
                <a:rPr lang="en-US" altLang="zh-TW" sz="2800" b="1" dirty="0">
                  <a:solidFill>
                    <a:srgbClr val="FFFF00"/>
                  </a:solidFill>
                  <a:latin typeface="微軟正黑體" panose="020B0604030504040204" pitchFamily="34" charset="-120"/>
                  <a:ea typeface="微軟正黑體" panose="020B0604030504040204" pitchFamily="34" charset="-120"/>
                </a:rPr>
              </a:br>
              <a:r>
                <a:rPr lang="zh-TW" altLang="en-US" sz="2800" b="1" dirty="0">
                  <a:solidFill>
                    <a:srgbClr val="FFFF00"/>
                  </a:solidFill>
                  <a:latin typeface="微軟正黑體" panose="020B0604030504040204" pitchFamily="34" charset="-120"/>
                  <a:ea typeface="微軟正黑體" panose="020B0604030504040204" pitchFamily="34" charset="-120"/>
                </a:rPr>
                <a:t>「能力」的內涵。</a:t>
              </a:r>
              <a:endParaRPr lang="zh-TW" altLang="en-US" sz="2800" dirty="0">
                <a:solidFill>
                  <a:srgbClr val="FFFF00"/>
                </a:solidFill>
                <a:latin typeface="微軟正黑體" panose="020B0604030504040204" pitchFamily="34" charset="-120"/>
                <a:ea typeface="微軟正黑體" panose="020B0604030504040204" pitchFamily="34" charset="-120"/>
              </a:endParaRPr>
            </a:p>
          </p:txBody>
        </p:sp>
      </p:grpSp>
      <p:sp>
        <p:nvSpPr>
          <p:cNvPr id="11" name="橢圓 10"/>
          <p:cNvSpPr/>
          <p:nvPr/>
        </p:nvSpPr>
        <p:spPr>
          <a:xfrm>
            <a:off x="5322801" y="2802875"/>
            <a:ext cx="459635" cy="4596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763155" y="5798762"/>
            <a:ext cx="333029" cy="333029"/>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444830" y="3800587"/>
            <a:ext cx="333029" cy="333029"/>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571885" y="6111149"/>
            <a:ext cx="461012" cy="459635"/>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4136556" y="2552415"/>
            <a:ext cx="333029" cy="333029"/>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701227" y="4278112"/>
            <a:ext cx="286240" cy="284864"/>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389784" y="4872610"/>
            <a:ext cx="308258" cy="309635"/>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574158" y="4618022"/>
            <a:ext cx="831197" cy="83119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009501" y="2365258"/>
            <a:ext cx="459635" cy="459635"/>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383815" y="5361145"/>
            <a:ext cx="333029" cy="333029"/>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60111" name="群組 20"/>
          <p:cNvGrpSpPr>
            <a:grpSpLocks/>
          </p:cNvGrpSpPr>
          <p:nvPr/>
        </p:nvGrpSpPr>
        <p:grpSpPr bwMode="auto">
          <a:xfrm>
            <a:off x="6319137" y="2034981"/>
            <a:ext cx="2141295" cy="2142672"/>
            <a:chOff x="6632042" y="-3628"/>
            <a:chExt cx="2470886" cy="2471027"/>
          </a:xfrm>
        </p:grpSpPr>
        <p:sp>
          <p:nvSpPr>
            <p:cNvPr id="22" name="橢圓 21"/>
            <p:cNvSpPr/>
            <p:nvPr/>
          </p:nvSpPr>
          <p:spPr>
            <a:xfrm>
              <a:off x="6632042" y="-3628"/>
              <a:ext cx="2470886" cy="2471027"/>
            </a:xfrm>
            <a:prstGeom prst="ellipse">
              <a:avLst/>
            </a:prstGeom>
            <a:solidFill>
              <a:srgbClr val="FFE0B2"/>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4100" y="358218"/>
              <a:ext cx="2030977" cy="174733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落實</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透過總綱核心素養、領綱學習重點的設計以及配套措施等規劃，落實於課程及教學中。</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1100">
                <a:solidFill>
                  <a:srgbClr val="FFFFFF"/>
                </a:solidFill>
                <a:latin typeface="微軟正黑體" panose="020B0604030504040204" pitchFamily="34" charset="-120"/>
                <a:ea typeface="微軟正黑體" panose="020B0604030504040204" pitchFamily="34" charset="-120"/>
              </a:endParaRPr>
            </a:p>
          </p:txBody>
        </p:sp>
      </p:grpSp>
      <p:grpSp>
        <p:nvGrpSpPr>
          <p:cNvPr id="260112" name="群組 23"/>
          <p:cNvGrpSpPr>
            <a:grpSpLocks/>
          </p:cNvGrpSpPr>
          <p:nvPr/>
        </p:nvGrpSpPr>
        <p:grpSpPr bwMode="auto">
          <a:xfrm>
            <a:off x="846172" y="4150130"/>
            <a:ext cx="2146800" cy="2105515"/>
            <a:chOff x="-62532" y="883184"/>
            <a:chExt cx="2476374" cy="2428786"/>
          </a:xfrm>
        </p:grpSpPr>
        <p:sp>
          <p:nvSpPr>
            <p:cNvPr id="25" name="橢圓 24"/>
            <p:cNvSpPr/>
            <p:nvPr/>
          </p:nvSpPr>
          <p:spPr>
            <a:xfrm>
              <a:off x="-62532" y="883184"/>
              <a:ext cx="2476374" cy="2428786"/>
            </a:xfrm>
            <a:prstGeom prst="ellipse">
              <a:avLst/>
            </a:prstGeom>
            <a:solidFill>
              <a:srgbClr val="C8E6C9"/>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299398" y="1238771"/>
              <a:ext cx="1947764" cy="171761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豐富</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拓展了學習主體、情意態度、情境學習、學習策略、整合活用等層面</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900">
                <a:solidFill>
                  <a:schemeClr val="tx1"/>
                </a:solidFill>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422321" y="1988840"/>
            <a:ext cx="527107" cy="366003"/>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55</a:t>
            </a:fld>
            <a:endParaRPr lang="zh-TW" altLang="en-US"/>
          </a:p>
        </p:txBody>
      </p:sp>
      <p:sp>
        <p:nvSpPr>
          <p:cNvPr id="36"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39" name="矩形 38"/>
          <p:cNvSpPr/>
          <p:nvPr/>
        </p:nvSpPr>
        <p:spPr>
          <a:xfrm>
            <a:off x="1547664" y="1607202"/>
            <a:ext cx="6336704"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教師教學端的改變</a:t>
            </a:r>
          </a:p>
        </p:txBody>
      </p:sp>
      <p:sp>
        <p:nvSpPr>
          <p:cNvPr id="40" name="矩形 39"/>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（二）素養教學</a:t>
            </a:r>
          </a:p>
        </p:txBody>
      </p:sp>
    </p:spTree>
    <p:extLst>
      <p:ext uri="{BB962C8B-B14F-4D97-AF65-F5344CB8AC3E}">
        <p14:creationId xmlns:p14="http://schemas.microsoft.com/office/powerpoint/2010/main" val="112088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0111"/>
                                        </p:tgtEl>
                                        <p:attrNameLst>
                                          <p:attrName>style.visibility</p:attrName>
                                        </p:attrNameLst>
                                      </p:cBhvr>
                                      <p:to>
                                        <p:strVal val="visible"/>
                                      </p:to>
                                    </p:set>
                                    <p:animEffect transition="in" filter="fade">
                                      <p:cBhvr>
                                        <p:cTn id="32" dur="500"/>
                                        <p:tgtEl>
                                          <p:spTgt spid="260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60112"/>
                                        </p:tgtEl>
                                        <p:attrNameLst>
                                          <p:attrName>style.visibility</p:attrName>
                                        </p:attrNameLst>
                                      </p:cBhvr>
                                      <p:to>
                                        <p:strVal val="visible"/>
                                      </p:to>
                                    </p:set>
                                    <p:animEffect transition="in" filter="fade">
                                      <p:cBhvr>
                                        <p:cTn id="42"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5782331" y="2047056"/>
            <a:ext cx="2916720" cy="4404057"/>
            <a:chOff x="5782331" y="2263080"/>
            <a:chExt cx="2916720" cy="4404057"/>
          </a:xfrm>
        </p:grpSpPr>
        <p:sp>
          <p:nvSpPr>
            <p:cNvPr id="96" name="圓角矩形 95"/>
            <p:cNvSpPr/>
            <p:nvPr/>
          </p:nvSpPr>
          <p:spPr>
            <a:xfrm>
              <a:off x="5782331" y="2274649"/>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0" name="圓角化同側角落矩形 99"/>
            <p:cNvSpPr/>
            <p:nvPr/>
          </p:nvSpPr>
          <p:spPr>
            <a:xfrm>
              <a:off x="5782331" y="2263080"/>
              <a:ext cx="2916720" cy="1902967"/>
            </a:xfrm>
            <a:prstGeom prst="round2SameRect">
              <a:avLst>
                <a:gd name="adj1" fmla="val 5537"/>
                <a:gd name="adj2" fmla="val 0"/>
              </a:avLst>
            </a:prstGeom>
            <a:solidFill>
              <a:srgbClr val="FFC00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158305" y="5131795"/>
              <a:ext cx="2509803"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視教材為權威，</a:t>
              </a:r>
              <a:endParaRPr lang="en-US" altLang="zh-TW" sz="200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以學科知識的學習為主，教材內容亦是考試重點</a:t>
              </a:r>
            </a:p>
          </p:txBody>
        </p:sp>
        <p:grpSp>
          <p:nvGrpSpPr>
            <p:cNvPr id="7" name="群組 6"/>
            <p:cNvGrpSpPr/>
            <p:nvPr/>
          </p:nvGrpSpPr>
          <p:grpSpPr>
            <a:xfrm>
              <a:off x="6695131" y="2422786"/>
              <a:ext cx="1331521" cy="1623819"/>
              <a:chOff x="3906238" y="2188689"/>
              <a:chExt cx="1331521" cy="1623819"/>
            </a:xfrm>
          </p:grpSpPr>
          <p:sp>
            <p:nvSpPr>
              <p:cNvPr id="262154" name="平行四邊形 262153"/>
              <p:cNvSpPr/>
              <p:nvPr/>
            </p:nvSpPr>
            <p:spPr>
              <a:xfrm>
                <a:off x="3906238" y="2188689"/>
                <a:ext cx="1331521" cy="1623819"/>
              </a:xfrm>
              <a:prstGeom prst="parallelogram">
                <a:avLst>
                  <a:gd name="adj" fmla="val 13516"/>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2" name="書卷 (垂直) 201"/>
              <p:cNvSpPr/>
              <p:nvPr/>
            </p:nvSpPr>
            <p:spPr>
              <a:xfrm>
                <a:off x="4380028" y="2316839"/>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7" name="群組 262156"/>
              <p:cNvGrpSpPr/>
              <p:nvPr/>
            </p:nvGrpSpPr>
            <p:grpSpPr>
              <a:xfrm>
                <a:off x="4067944" y="3082279"/>
                <a:ext cx="857652" cy="662634"/>
                <a:chOff x="-5077072" y="7520727"/>
                <a:chExt cx="2590487" cy="2001447"/>
              </a:xfrm>
              <a:solidFill>
                <a:srgbClr val="7030A0"/>
              </a:solidFill>
            </p:grpSpPr>
            <p:grpSp>
              <p:nvGrpSpPr>
                <p:cNvPr id="203" name="群組 202"/>
                <p:cNvGrpSpPr/>
                <p:nvPr/>
              </p:nvGrpSpPr>
              <p:grpSpPr>
                <a:xfrm>
                  <a:off x="-3720619" y="7520727"/>
                  <a:ext cx="1234034" cy="2001447"/>
                  <a:chOff x="-3122181" y="2317152"/>
                  <a:chExt cx="1234034" cy="2001447"/>
                </a:xfrm>
                <a:grpFill/>
              </p:grpSpPr>
              <p:grpSp>
                <p:nvGrpSpPr>
                  <p:cNvPr id="204" name="群組 203"/>
                  <p:cNvGrpSpPr/>
                  <p:nvPr/>
                </p:nvGrpSpPr>
                <p:grpSpPr>
                  <a:xfrm>
                    <a:off x="-3078509" y="2317152"/>
                    <a:ext cx="1190362" cy="2001447"/>
                    <a:chOff x="3457972" y="1196752"/>
                    <a:chExt cx="2895227" cy="4867968"/>
                  </a:xfrm>
                  <a:grpFill/>
                </p:grpSpPr>
                <p:sp>
                  <p:nvSpPr>
                    <p:cNvPr id="206" name="流程圖: 接點 205"/>
                    <p:cNvSpPr/>
                    <p:nvPr/>
                  </p:nvSpPr>
                  <p:spPr>
                    <a:xfrm>
                      <a:off x="4776583" y="1196752"/>
                      <a:ext cx="936104" cy="936104"/>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圓角矩形 206"/>
                    <p:cNvSpPr/>
                    <p:nvPr/>
                  </p:nvSpPr>
                  <p:spPr>
                    <a:xfrm>
                      <a:off x="4776583" y="2240296"/>
                      <a:ext cx="1123528" cy="1708760"/>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5410379"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4789175"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1" name="群組 210"/>
                    <p:cNvGrpSpPr/>
                    <p:nvPr/>
                  </p:nvGrpSpPr>
                  <p:grpSpPr>
                    <a:xfrm>
                      <a:off x="3457972" y="2264172"/>
                      <a:ext cx="1591573" cy="453107"/>
                      <a:chOff x="723609" y="2530960"/>
                      <a:chExt cx="1591573" cy="453107"/>
                    </a:xfrm>
                    <a:grpFill/>
                  </p:grpSpPr>
                  <p:sp>
                    <p:nvSpPr>
                      <p:cNvPr id="212" name="圓角矩形 211"/>
                      <p:cNvSpPr/>
                      <p:nvPr/>
                    </p:nvSpPr>
                    <p:spPr>
                      <a:xfrm rot="18736747">
                        <a:off x="1057956" y="2196613"/>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3" name="圓角矩形 212"/>
                      <p:cNvSpPr/>
                      <p:nvPr/>
                    </p:nvSpPr>
                    <p:spPr>
                      <a:xfrm rot="3984652">
                        <a:off x="1661616" y="2330500"/>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05" name="圓角矩形 204"/>
                  <p:cNvSpPr/>
                  <p:nvPr/>
                </p:nvSpPr>
                <p:spPr>
                  <a:xfrm rot="2915547">
                    <a:off x="-3171330" y="2588441"/>
                    <a:ext cx="144017" cy="45719"/>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14" name="群組 213"/>
                <p:cNvGrpSpPr/>
                <p:nvPr/>
              </p:nvGrpSpPr>
              <p:grpSpPr>
                <a:xfrm>
                  <a:off x="-5077072" y="7724661"/>
                  <a:ext cx="1456241" cy="1697814"/>
                  <a:chOff x="-5477424" y="2571898"/>
                  <a:chExt cx="1456241" cy="1697814"/>
                </a:xfrm>
                <a:grpFill/>
              </p:grpSpPr>
              <p:sp>
                <p:nvSpPr>
                  <p:cNvPr id="215" name="流程圖: 接點 214"/>
                  <p:cNvSpPr/>
                  <p:nvPr/>
                </p:nvSpPr>
                <p:spPr>
                  <a:xfrm>
                    <a:off x="-4930847" y="2571898"/>
                    <a:ext cx="336237" cy="336237"/>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4972545" y="2954218"/>
                    <a:ext cx="428722" cy="652037"/>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216"/>
                  <p:cNvSpPr/>
                  <p:nvPr/>
                </p:nvSpPr>
                <p:spPr>
                  <a:xfrm>
                    <a:off x="-4733338" y="3318505"/>
                    <a:ext cx="184835"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217"/>
                  <p:cNvSpPr/>
                  <p:nvPr/>
                </p:nvSpPr>
                <p:spPr>
                  <a:xfrm>
                    <a:off x="-4968013" y="3318505"/>
                    <a:ext cx="184836"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9" name="群組 218"/>
                  <p:cNvGrpSpPr/>
                  <p:nvPr/>
                </p:nvGrpSpPr>
                <p:grpSpPr>
                  <a:xfrm flipV="1">
                    <a:off x="-5477424" y="3050366"/>
                    <a:ext cx="1456241" cy="244722"/>
                    <a:chOff x="-5477424" y="2761564"/>
                    <a:chExt cx="1456241" cy="244722"/>
                  </a:xfrm>
                  <a:grpFill/>
                </p:grpSpPr>
                <p:sp>
                  <p:nvSpPr>
                    <p:cNvPr id="220"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257" name="直線接點 256"/>
              <p:cNvCxnSpPr/>
              <p:nvPr/>
            </p:nvCxnSpPr>
            <p:spPr>
              <a:xfrm>
                <a:off x="4002787" y="3008225"/>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5" name="矩形 264"/>
            <p:cNvSpPr/>
            <p:nvPr/>
          </p:nvSpPr>
          <p:spPr>
            <a:xfrm>
              <a:off x="6699742"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內容導向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4" name="直線接點 103"/>
            <p:cNvCxnSpPr/>
            <p:nvPr/>
          </p:nvCxnSpPr>
          <p:spPr>
            <a:xfrm flipV="1">
              <a:off x="6144482" y="495094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337072" y="2042583"/>
            <a:ext cx="2915817" cy="4392488"/>
            <a:chOff x="337072" y="2258607"/>
            <a:chExt cx="2915817" cy="4392488"/>
          </a:xfrm>
        </p:grpSpPr>
        <p:sp>
          <p:nvSpPr>
            <p:cNvPr id="97" name="圓角矩形 96"/>
            <p:cNvSpPr/>
            <p:nvPr/>
          </p:nvSpPr>
          <p:spPr>
            <a:xfrm>
              <a:off x="337072" y="2258607"/>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9" name="圓角化同側角落矩形 98"/>
            <p:cNvSpPr/>
            <p:nvPr/>
          </p:nvSpPr>
          <p:spPr>
            <a:xfrm>
              <a:off x="345617" y="2269581"/>
              <a:ext cx="2900985" cy="1929474"/>
            </a:xfrm>
            <a:prstGeom prst="round2SameRect">
              <a:avLst>
                <a:gd name="adj1" fmla="val 5537"/>
                <a:gd name="adj2" fmla="val 0"/>
              </a:avLst>
            </a:prstGeom>
            <a:solidFill>
              <a:srgbClr val="00B0F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1165" y="5131795"/>
              <a:ext cx="2646434"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教師是教學權威，</a:t>
              </a: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教學過程中，以教師的講授為主，較少與學生互動</a:t>
              </a:r>
            </a:p>
          </p:txBody>
        </p:sp>
        <p:grpSp>
          <p:nvGrpSpPr>
            <p:cNvPr id="5" name="群組 4"/>
            <p:cNvGrpSpPr/>
            <p:nvPr/>
          </p:nvGrpSpPr>
          <p:grpSpPr>
            <a:xfrm>
              <a:off x="1080007" y="2422786"/>
              <a:ext cx="1190010" cy="1653390"/>
              <a:chOff x="971600" y="2132856"/>
              <a:chExt cx="1190010" cy="1653390"/>
            </a:xfrm>
          </p:grpSpPr>
          <p:sp>
            <p:nvSpPr>
              <p:cNvPr id="262153" name="圓角化同側角落矩形 262152"/>
              <p:cNvSpPr/>
              <p:nvPr/>
            </p:nvSpPr>
            <p:spPr>
              <a:xfrm>
                <a:off x="992005" y="2132856"/>
                <a:ext cx="1169605" cy="1653390"/>
              </a:xfrm>
              <a:prstGeom prst="round2SameRect">
                <a:avLst>
                  <a:gd name="adj1" fmla="val 50000"/>
                  <a:gd name="adj2" fmla="val 0"/>
                </a:avLst>
              </a:prstGeom>
              <a:solidFill>
                <a:schemeClr val="bg1">
                  <a:lumMod val="95000"/>
                </a:scheme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6" name="群組 262155"/>
              <p:cNvGrpSpPr/>
              <p:nvPr/>
            </p:nvGrpSpPr>
            <p:grpSpPr>
              <a:xfrm>
                <a:off x="1137999" y="3139700"/>
                <a:ext cx="839164" cy="558452"/>
                <a:chOff x="-4782505" y="2760533"/>
                <a:chExt cx="2554366" cy="1699897"/>
              </a:xfrm>
              <a:solidFill>
                <a:srgbClr val="7030A0"/>
              </a:solidFill>
            </p:grpSpPr>
            <p:grpSp>
              <p:nvGrpSpPr>
                <p:cNvPr id="262152" name="群組 262151"/>
                <p:cNvGrpSpPr/>
                <p:nvPr/>
              </p:nvGrpSpPr>
              <p:grpSpPr>
                <a:xfrm>
                  <a:off x="-4782505" y="2760533"/>
                  <a:ext cx="1456241" cy="1697814"/>
                  <a:chOff x="-5477424" y="2571898"/>
                  <a:chExt cx="1456241" cy="1697814"/>
                </a:xfrm>
                <a:grpFill/>
              </p:grpSpPr>
              <p:sp>
                <p:nvSpPr>
                  <p:cNvPr id="171" name="流程圖: 接點 170"/>
                  <p:cNvSpPr/>
                  <p:nvPr/>
                </p:nvSpPr>
                <p:spPr>
                  <a:xfrm>
                    <a:off x="-4930847" y="2571898"/>
                    <a:ext cx="336237" cy="336237"/>
                  </a:xfrm>
                  <a:prstGeom prst="flowChartConnector">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4972545" y="2954218"/>
                    <a:ext cx="428722" cy="652037"/>
                  </a:xfrm>
                  <a:prstGeom prst="roundRect">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4733338" y="3318505"/>
                    <a:ext cx="184835"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173"/>
                  <p:cNvSpPr/>
                  <p:nvPr/>
                </p:nvSpPr>
                <p:spPr>
                  <a:xfrm>
                    <a:off x="-4968013" y="3318505"/>
                    <a:ext cx="184836"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62151" name="群組 262150"/>
                  <p:cNvGrpSpPr/>
                  <p:nvPr/>
                </p:nvGrpSpPr>
                <p:grpSpPr>
                  <a:xfrm flipV="1">
                    <a:off x="-5477424" y="3050366"/>
                    <a:ext cx="1456241" cy="244722"/>
                    <a:chOff x="-5477424" y="2761564"/>
                    <a:chExt cx="1456241" cy="244722"/>
                  </a:xfrm>
                  <a:grpFill/>
                </p:grpSpPr>
                <p:sp>
                  <p:nvSpPr>
                    <p:cNvPr id="175"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6" name="書卷 (垂直) 262145"/>
                <p:cNvSpPr/>
                <p:nvPr/>
              </p:nvSpPr>
              <p:spPr>
                <a:xfrm>
                  <a:off x="-3325963" y="2820595"/>
                  <a:ext cx="1097824" cy="1639835"/>
                </a:xfrm>
                <a:prstGeom prst="verticalScroll">
                  <a:avLst/>
                </a:prstGeom>
                <a:solidFill>
                  <a:schemeClr val="bg1">
                    <a:lumMod val="75000"/>
                  </a:schemeClr>
                </a:solidFill>
                <a:ln>
                  <a:solidFill>
                    <a:schemeClr val="bg1">
                      <a:lumMod val="8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2148" name="群組 262147"/>
              <p:cNvGrpSpPr/>
              <p:nvPr/>
            </p:nvGrpSpPr>
            <p:grpSpPr>
              <a:xfrm>
                <a:off x="1287794" y="2248536"/>
                <a:ext cx="445393" cy="722371"/>
                <a:chOff x="-3122181" y="2317152"/>
                <a:chExt cx="1234034" cy="2001447"/>
              </a:xfrm>
              <a:solidFill>
                <a:srgbClr val="00B0F0"/>
              </a:solidFill>
            </p:grpSpPr>
            <p:grpSp>
              <p:nvGrpSpPr>
                <p:cNvPr id="33" name="群組 32"/>
                <p:cNvGrpSpPr/>
                <p:nvPr/>
              </p:nvGrpSpPr>
              <p:grpSpPr>
                <a:xfrm>
                  <a:off x="-3078509" y="2317152"/>
                  <a:ext cx="1190362" cy="2001447"/>
                  <a:chOff x="3457972" y="1196752"/>
                  <a:chExt cx="2895227" cy="4867968"/>
                </a:xfrm>
                <a:grpFill/>
              </p:grpSpPr>
              <p:sp>
                <p:nvSpPr>
                  <p:cNvPr id="34" name="流程圖: 接點 3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457972" y="2264172"/>
                    <a:ext cx="1591573" cy="453107"/>
                    <a:chOff x="723609" y="2530960"/>
                    <a:chExt cx="1591573" cy="453107"/>
                  </a:xfrm>
                  <a:grpFill/>
                </p:grpSpPr>
                <p:sp>
                  <p:nvSpPr>
                    <p:cNvPr id="40" name="圓角矩形 3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7" name="圓角矩形 262146"/>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262159" name="直線接點 262158"/>
              <p:cNvCxnSpPr/>
              <p:nvPr/>
            </p:nvCxnSpPr>
            <p:spPr>
              <a:xfrm>
                <a:off x="971600" y="3057722"/>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2172" name="矩形 262171"/>
            <p:cNvSpPr/>
            <p:nvPr/>
          </p:nvSpPr>
          <p:spPr>
            <a:xfrm>
              <a:off x="1010021"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傳統導向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3" name="直線接點 102"/>
            <p:cNvCxnSpPr/>
            <p:nvPr/>
          </p:nvCxnSpPr>
          <p:spPr>
            <a:xfrm flipV="1">
              <a:off x="402053" y="494649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56</a:t>
            </a:fld>
            <a:endParaRPr lang="zh-TW" altLang="en-US"/>
          </a:p>
        </p:txBody>
      </p:sp>
      <p:sp>
        <p:nvSpPr>
          <p:cNvPr id="9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101" name="文字方塊 10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102" name="矩形 101"/>
          <p:cNvSpPr/>
          <p:nvPr/>
        </p:nvSpPr>
        <p:spPr>
          <a:xfrm>
            <a:off x="3438366" y="1180958"/>
            <a:ext cx="2976186"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1. </a:t>
            </a:r>
            <a:r>
              <a:rPr lang="zh-TW" altLang="en-US" sz="2400">
                <a:latin typeface="微軟正黑體" pitchFamily="34" charset="-120"/>
                <a:ea typeface="微軟正黑體" pitchFamily="34" charset="-120"/>
                <a:cs typeface="Times New Roman" pitchFamily="18" charset="0"/>
              </a:rPr>
              <a:t>課程教學取向</a:t>
            </a:r>
          </a:p>
        </p:txBody>
      </p:sp>
      <p:sp>
        <p:nvSpPr>
          <p:cNvPr id="108" name="矩形 107"/>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（二）素養教學</a:t>
            </a:r>
          </a:p>
        </p:txBody>
      </p:sp>
      <p:grpSp>
        <p:nvGrpSpPr>
          <p:cNvPr id="13" name="群組 12"/>
          <p:cNvGrpSpPr/>
          <p:nvPr/>
        </p:nvGrpSpPr>
        <p:grpSpPr>
          <a:xfrm>
            <a:off x="3011164" y="1916832"/>
            <a:ext cx="3068708" cy="4612306"/>
            <a:chOff x="3011164" y="2132856"/>
            <a:chExt cx="3068708" cy="4612306"/>
          </a:xfrm>
        </p:grpSpPr>
        <p:sp>
          <p:nvSpPr>
            <p:cNvPr id="2" name="圓角矩形 1"/>
            <p:cNvSpPr/>
            <p:nvPr/>
          </p:nvSpPr>
          <p:spPr>
            <a:xfrm>
              <a:off x="3011164" y="2132857"/>
              <a:ext cx="3061736" cy="4612305"/>
            </a:xfrm>
            <a:prstGeom prst="roundRect">
              <a:avLst>
                <a:gd name="adj" fmla="val 3996"/>
              </a:avLst>
            </a:prstGeom>
            <a:solidFill>
              <a:schemeClr val="bg1"/>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311692" y="5292721"/>
              <a:ext cx="2618120" cy="1323439"/>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學生為學習主體，</a:t>
              </a:r>
              <a:r>
                <a:rPr lang="en-US" altLang="zh-TW" sz="2000">
                  <a:latin typeface="微軟正黑體" panose="020B0604030504040204" pitchFamily="34" charset="-120"/>
                  <a:ea typeface="微軟正黑體" panose="020B0604030504040204" pitchFamily="34" charset="-120"/>
                </a:rPr>
                <a:t/>
              </a:r>
              <a:br>
                <a:rPr lang="en-US" altLang="zh-TW" sz="2000">
                  <a:latin typeface="微軟正黑體" panose="020B0604030504040204" pitchFamily="34" charset="-120"/>
                  <a:ea typeface="微軟正黑體" panose="020B0604030504040204" pitchFamily="34" charset="-120"/>
                </a:rPr>
              </a:br>
              <a:r>
                <a:rPr lang="zh-TW" altLang="en-US" sz="2000">
                  <a:latin typeface="微軟正黑體" panose="020B0604030504040204" pitchFamily="34" charset="-120"/>
                  <a:ea typeface="微軟正黑體" panose="020B0604030504040204" pitchFamily="34" charset="-120"/>
                </a:rPr>
                <a:t>以全人養成為理念，素養導向是能力導向的升級進化版</a:t>
              </a:r>
            </a:p>
          </p:txBody>
        </p:sp>
        <p:sp>
          <p:nvSpPr>
            <p:cNvPr id="266" name="矩形 265"/>
            <p:cNvSpPr/>
            <p:nvPr/>
          </p:nvSpPr>
          <p:spPr>
            <a:xfrm>
              <a:off x="3841580" y="4529824"/>
              <a:ext cx="1415772" cy="461665"/>
            </a:xfrm>
            <a:prstGeom prst="rect">
              <a:avLst/>
            </a:prstGeom>
          </p:spPr>
          <p:txBody>
            <a:bodyPr wrap="none">
              <a:spAutoFit/>
            </a:bodyPr>
            <a:lstStyle/>
            <a:p>
              <a:pPr algn="ctr"/>
              <a:r>
                <a:rPr lang="zh-TW" altLang="en-US" sz="2400" b="1">
                  <a:latin typeface="微軟正黑體" panose="020B0604030504040204" pitchFamily="34" charset="-120"/>
                  <a:ea typeface="微軟正黑體" panose="020B0604030504040204" pitchFamily="34" charset="-120"/>
                </a:rPr>
                <a:t>素養導向</a:t>
              </a:r>
              <a:endParaRPr lang="en-US" altLang="zh-TW" sz="2400" b="1">
                <a:latin typeface="微軟正黑體" panose="020B0604030504040204" pitchFamily="34" charset="-120"/>
                <a:ea typeface="微軟正黑體" panose="020B0604030504040204" pitchFamily="34" charset="-120"/>
              </a:endParaRPr>
            </a:p>
          </p:txBody>
        </p:sp>
        <p:sp>
          <p:nvSpPr>
            <p:cNvPr id="3" name="圓角化同側角落矩形 2"/>
            <p:cNvSpPr/>
            <p:nvPr/>
          </p:nvSpPr>
          <p:spPr>
            <a:xfrm>
              <a:off x="3016649" y="2132856"/>
              <a:ext cx="3063223" cy="2235960"/>
            </a:xfrm>
            <a:prstGeom prst="round2SameRect">
              <a:avLst>
                <a:gd name="adj1" fmla="val 5537"/>
                <a:gd name="adj2" fmla="val 0"/>
              </a:avLst>
            </a:prstGeom>
            <a:solidFill>
              <a:srgbClr val="FF0066"/>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3776363" y="2581983"/>
              <a:ext cx="1531338" cy="1531338"/>
              <a:chOff x="6588224" y="2260697"/>
              <a:chExt cx="1531338" cy="1531338"/>
            </a:xfrm>
          </p:grpSpPr>
          <p:sp>
            <p:nvSpPr>
              <p:cNvPr id="262155" name="橢圓 262154"/>
              <p:cNvSpPr/>
              <p:nvPr/>
            </p:nvSpPr>
            <p:spPr>
              <a:xfrm>
                <a:off x="6588224" y="2260697"/>
                <a:ext cx="1531338" cy="1531338"/>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3" name="書卷 (垂直) 222"/>
              <p:cNvSpPr/>
              <p:nvPr/>
            </p:nvSpPr>
            <p:spPr>
              <a:xfrm rot="16200000" flipH="1">
                <a:off x="6972638" y="3013402"/>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0" name="群組 262149"/>
              <p:cNvGrpSpPr/>
              <p:nvPr/>
            </p:nvGrpSpPr>
            <p:grpSpPr>
              <a:xfrm>
                <a:off x="7004875" y="2492324"/>
                <a:ext cx="525593" cy="612783"/>
                <a:chOff x="-1860416" y="2342383"/>
                <a:chExt cx="1557622" cy="1816014"/>
              </a:xfrm>
              <a:solidFill>
                <a:srgbClr val="FF0000"/>
              </a:solidFill>
            </p:grpSpPr>
            <p:sp>
              <p:nvSpPr>
                <p:cNvPr id="66" name="流程圖: 接點 65"/>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7387975" y="2785075"/>
                <a:ext cx="445393" cy="722371"/>
                <a:chOff x="-3122181" y="2317152"/>
                <a:chExt cx="1234034" cy="2001447"/>
              </a:xfrm>
              <a:solidFill>
                <a:srgbClr val="00B0F0"/>
              </a:solidFill>
            </p:grpSpPr>
            <p:grpSp>
              <p:nvGrpSpPr>
                <p:cNvPr id="237" name="群組 236"/>
                <p:cNvGrpSpPr/>
                <p:nvPr/>
              </p:nvGrpSpPr>
              <p:grpSpPr>
                <a:xfrm>
                  <a:off x="-3078509" y="2317152"/>
                  <a:ext cx="1190362" cy="2001447"/>
                  <a:chOff x="3457972" y="1196752"/>
                  <a:chExt cx="2895227" cy="4867968"/>
                </a:xfrm>
                <a:grpFill/>
              </p:grpSpPr>
              <p:sp>
                <p:nvSpPr>
                  <p:cNvPr id="239" name="流程圖: 接點 2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0" name="圓角矩形 2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1" name="圓角矩形 2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2" name="圓角矩形 241"/>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4" name="群組 243"/>
                  <p:cNvGrpSpPr/>
                  <p:nvPr/>
                </p:nvGrpSpPr>
                <p:grpSpPr>
                  <a:xfrm>
                    <a:off x="3457972" y="2264172"/>
                    <a:ext cx="1591573" cy="453107"/>
                    <a:chOff x="723609" y="2530960"/>
                    <a:chExt cx="1591573" cy="453107"/>
                  </a:xfrm>
                  <a:grpFill/>
                </p:grpSpPr>
                <p:sp>
                  <p:nvSpPr>
                    <p:cNvPr id="245" name="圓角矩形 2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6" name="圓角矩形 2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38" name="圓角矩形 237"/>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262170" name="橢圓 262169"/>
              <p:cNvSpPr/>
              <p:nvPr/>
            </p:nvSpPr>
            <p:spPr>
              <a:xfrm>
                <a:off x="6678334" y="2339249"/>
                <a:ext cx="1351117" cy="1351117"/>
              </a:xfrm>
              <a:prstGeom prst="ellipse">
                <a:avLst/>
              </a:prstGeom>
              <a:noFill/>
              <a:ln w="28575">
                <a:solidFill>
                  <a:srgbClr val="C198E0"/>
                </a:solidFill>
                <a:prstDash val="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9" name="直線接點 8"/>
            <p:cNvCxnSpPr/>
            <p:nvPr/>
          </p:nvCxnSpPr>
          <p:spPr>
            <a:xfrm flipV="1">
              <a:off x="3227512" y="5096798"/>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99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57</a:t>
            </a:fld>
            <a:endParaRPr lang="zh-TW" altLang="en-US"/>
          </a:p>
        </p:txBody>
      </p:sp>
      <p:sp>
        <p:nvSpPr>
          <p:cNvPr id="84"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85" name="文字方塊 8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88" name="矩形 87"/>
          <p:cNvSpPr/>
          <p:nvPr/>
        </p:nvSpPr>
        <p:spPr>
          <a:xfrm>
            <a:off x="1551492" y="1638961"/>
            <a:ext cx="3873032"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2. </a:t>
            </a:r>
            <a:r>
              <a:rPr lang="zh-TW" altLang="en-US" sz="2400">
                <a:latin typeface="微軟正黑體" pitchFamily="34" charset="-120"/>
                <a:ea typeface="微軟正黑體" pitchFamily="34" charset="-120"/>
                <a:cs typeface="Times New Roman" pitchFamily="18" charset="0"/>
              </a:rPr>
              <a:t>素養導向教學的四大原則</a:t>
            </a:r>
          </a:p>
        </p:txBody>
      </p:sp>
      <p:sp>
        <p:nvSpPr>
          <p:cNvPr id="89" name="矩形 88"/>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（二）素養教學</a:t>
            </a:r>
          </a:p>
        </p:txBody>
      </p:sp>
      <p:grpSp>
        <p:nvGrpSpPr>
          <p:cNvPr id="90" name="群組 89"/>
          <p:cNvGrpSpPr/>
          <p:nvPr/>
        </p:nvGrpSpPr>
        <p:grpSpPr>
          <a:xfrm>
            <a:off x="7058844" y="5229200"/>
            <a:ext cx="681508" cy="618474"/>
            <a:chOff x="609107" y="2377826"/>
            <a:chExt cx="1451330" cy="1317094"/>
          </a:xfrm>
        </p:grpSpPr>
        <p:sp>
          <p:nvSpPr>
            <p:cNvPr id="91" name="平行四邊形 90"/>
            <p:cNvSpPr/>
            <p:nvPr/>
          </p:nvSpPr>
          <p:spPr>
            <a:xfrm>
              <a:off x="931549" y="2381537"/>
              <a:ext cx="864096" cy="1313383"/>
            </a:xfrm>
            <a:prstGeom prst="parallelogram">
              <a:avLst>
                <a:gd name="adj" fmla="val 47046"/>
              </a:avLst>
            </a:prstGeom>
            <a:solidFill>
              <a:schemeClr val="bg1"/>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2" name="平行四邊形 91"/>
            <p:cNvSpPr/>
            <p:nvPr/>
          </p:nvSpPr>
          <p:spPr>
            <a:xfrm rot="17222712" flipV="1">
              <a:off x="931549" y="2381536"/>
              <a:ext cx="864096" cy="1313383"/>
            </a:xfrm>
            <a:prstGeom prst="parallelogram">
              <a:avLst>
                <a:gd name="adj" fmla="val 47046"/>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3" name="矩形 92"/>
            <p:cNvSpPr/>
            <p:nvPr/>
          </p:nvSpPr>
          <p:spPr>
            <a:xfrm>
              <a:off x="609107" y="3250810"/>
              <a:ext cx="1370606" cy="45719"/>
            </a:xfrm>
            <a:prstGeom prst="rect">
              <a:avLst/>
            </a:pr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平行四邊形 93"/>
            <p:cNvSpPr/>
            <p:nvPr/>
          </p:nvSpPr>
          <p:spPr>
            <a:xfrm>
              <a:off x="937556" y="3250810"/>
              <a:ext cx="610108" cy="439086"/>
            </a:xfrm>
            <a:prstGeom prst="parallelogram">
              <a:avLst>
                <a:gd name="adj" fmla="val 31173"/>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平行四邊形 94"/>
            <p:cNvSpPr/>
            <p:nvPr/>
          </p:nvSpPr>
          <p:spPr>
            <a:xfrm>
              <a:off x="1175981" y="2377826"/>
              <a:ext cx="610108" cy="439086"/>
            </a:xfrm>
            <a:prstGeom prst="parallelogram">
              <a:avLst>
                <a:gd name="adj" fmla="val 31173"/>
              </a:avLst>
            </a:prstGeom>
            <a:solidFill>
              <a:srgbClr val="99CCFF"/>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6" name="橢圓 95"/>
            <p:cNvSpPr/>
            <p:nvPr/>
          </p:nvSpPr>
          <p:spPr>
            <a:xfrm rot="20471904">
              <a:off x="1116920" y="2853260"/>
              <a:ext cx="481228" cy="352196"/>
            </a:xfrm>
            <a:prstGeom prst="ellipse">
              <a:avLst/>
            </a:prstGeom>
            <a:solidFill>
              <a:srgbClr val="CC99FF"/>
            </a:solidFill>
            <a:ln w="9525">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平行四邊形 40"/>
            <p:cNvSpPr/>
            <p:nvPr/>
          </p:nvSpPr>
          <p:spPr>
            <a:xfrm rot="6461641" flipH="1" flipV="1">
              <a:off x="1800128" y="3050179"/>
              <a:ext cx="498062" cy="22557"/>
            </a:xfrm>
            <a:custGeom>
              <a:avLst/>
              <a:gdLst>
                <a:gd name="connsiteX0" fmla="*/ 0 w 421708"/>
                <a:gd name="connsiteY0" fmla="*/ 55412 h 55412"/>
                <a:gd name="connsiteX1" fmla="*/ 26069 w 421708"/>
                <a:gd name="connsiteY1" fmla="*/ 0 h 55412"/>
                <a:gd name="connsiteX2" fmla="*/ 421708 w 421708"/>
                <a:gd name="connsiteY2" fmla="*/ 0 h 55412"/>
                <a:gd name="connsiteX3" fmla="*/ 395639 w 421708"/>
                <a:gd name="connsiteY3" fmla="*/ 55412 h 55412"/>
                <a:gd name="connsiteX4" fmla="*/ 0 w 421708"/>
                <a:gd name="connsiteY4" fmla="*/ 55412 h 55412"/>
                <a:gd name="connsiteX0" fmla="*/ 0 w 438791"/>
                <a:gd name="connsiteY0" fmla="*/ 17537 h 55412"/>
                <a:gd name="connsiteX1" fmla="*/ 43152 w 438791"/>
                <a:gd name="connsiteY1" fmla="*/ 0 h 55412"/>
                <a:gd name="connsiteX2" fmla="*/ 438791 w 438791"/>
                <a:gd name="connsiteY2" fmla="*/ 0 h 55412"/>
                <a:gd name="connsiteX3" fmla="*/ 412722 w 438791"/>
                <a:gd name="connsiteY3" fmla="*/ 55412 h 55412"/>
                <a:gd name="connsiteX4" fmla="*/ 0 w 438791"/>
                <a:gd name="connsiteY4" fmla="*/ 17537 h 55412"/>
                <a:gd name="connsiteX0" fmla="*/ 0 w 498062"/>
                <a:gd name="connsiteY0" fmla="*/ 19783 h 57658"/>
                <a:gd name="connsiteX1" fmla="*/ 43152 w 498062"/>
                <a:gd name="connsiteY1" fmla="*/ 2246 h 57658"/>
                <a:gd name="connsiteX2" fmla="*/ 498062 w 498062"/>
                <a:gd name="connsiteY2" fmla="*/ 0 h 57658"/>
                <a:gd name="connsiteX3" fmla="*/ 412722 w 498062"/>
                <a:gd name="connsiteY3" fmla="*/ 57658 h 57658"/>
                <a:gd name="connsiteX4" fmla="*/ 0 w 498062"/>
                <a:gd name="connsiteY4" fmla="*/ 19783 h 57658"/>
                <a:gd name="connsiteX0" fmla="*/ 0 w 498062"/>
                <a:gd name="connsiteY0" fmla="*/ 19783 h 22557"/>
                <a:gd name="connsiteX1" fmla="*/ 43152 w 498062"/>
                <a:gd name="connsiteY1" fmla="*/ 2246 h 22557"/>
                <a:gd name="connsiteX2" fmla="*/ 498062 w 498062"/>
                <a:gd name="connsiteY2" fmla="*/ 0 h 22557"/>
                <a:gd name="connsiteX3" fmla="*/ 454846 w 498062"/>
                <a:gd name="connsiteY3" fmla="*/ 22557 h 22557"/>
                <a:gd name="connsiteX4" fmla="*/ 0 w 498062"/>
                <a:gd name="connsiteY4" fmla="*/ 19783 h 22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62" h="22557">
                  <a:moveTo>
                    <a:pt x="0" y="19783"/>
                  </a:moveTo>
                  <a:lnTo>
                    <a:pt x="43152" y="2246"/>
                  </a:lnTo>
                  <a:lnTo>
                    <a:pt x="498062" y="0"/>
                  </a:lnTo>
                  <a:lnTo>
                    <a:pt x="454846" y="22557"/>
                  </a:lnTo>
                  <a:lnTo>
                    <a:pt x="0" y="19783"/>
                  </a:lnTo>
                  <a:close/>
                </a:path>
              </a:pathLst>
            </a:custGeom>
            <a:solidFill>
              <a:srgbClr val="FF99CC"/>
            </a:solidFill>
            <a:ln w="9525">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98" name="矩形 97"/>
          <p:cNvSpPr/>
          <p:nvPr/>
        </p:nvSpPr>
        <p:spPr>
          <a:xfrm>
            <a:off x="1292134" y="5338566"/>
            <a:ext cx="5707012" cy="461665"/>
          </a:xfrm>
          <a:prstGeom prst="rect">
            <a:avLst/>
          </a:prstGeom>
        </p:spPr>
        <p:txBody>
          <a:bodyPr wrap="none">
            <a:spAutoFit/>
          </a:bodyPr>
          <a:lstStyle/>
          <a:p>
            <a:pPr eaLnBrk="0" hangingPunct="0">
              <a:spcBef>
                <a:spcPct val="30000"/>
              </a:spcBef>
              <a:defRPr/>
            </a:pPr>
            <a:r>
              <a:rPr lang="zh-TW" altLang="en-US" sz="2400" b="1">
                <a:latin typeface="微軟正黑體" panose="020B0604030504040204" pitchFamily="34" charset="-120"/>
                <a:ea typeface="微軟正黑體" panose="020B0604030504040204" pitchFamily="34" charset="-120"/>
              </a:rPr>
              <a:t>參照各領域 </a:t>
            </a:r>
            <a:r>
              <a:rPr lang="en-US" altLang="zh-TW" sz="2400" b="1">
                <a:latin typeface="微軟正黑體" panose="020B0604030504040204" pitchFamily="34" charset="-120"/>
                <a:ea typeface="微軟正黑體" panose="020B0604030504040204" pitchFamily="34" charset="-120"/>
              </a:rPr>
              <a:t>/</a:t>
            </a:r>
            <a:r>
              <a:rPr lang="zh-TW" altLang="en-US" sz="2400" b="1">
                <a:latin typeface="微軟正黑體" panose="020B0604030504040204" pitchFamily="34" charset="-120"/>
                <a:ea typeface="微軟正黑體" panose="020B0604030504040204" pitchFamily="34" charset="-120"/>
              </a:rPr>
              <a:t> 科目之核心素養、學習重點</a:t>
            </a:r>
          </a:p>
        </p:txBody>
      </p:sp>
      <p:grpSp>
        <p:nvGrpSpPr>
          <p:cNvPr id="7" name="群組 6"/>
          <p:cNvGrpSpPr/>
          <p:nvPr/>
        </p:nvGrpSpPr>
        <p:grpSpPr>
          <a:xfrm>
            <a:off x="438928" y="2845588"/>
            <a:ext cx="2384136" cy="2052789"/>
            <a:chOff x="438928" y="2845588"/>
            <a:chExt cx="2384136" cy="2052789"/>
          </a:xfrm>
        </p:grpSpPr>
        <p:sp>
          <p:nvSpPr>
            <p:cNvPr id="71" name="橢圓 8"/>
            <p:cNvSpPr/>
            <p:nvPr/>
          </p:nvSpPr>
          <p:spPr>
            <a:xfrm>
              <a:off x="438928" y="2845588"/>
              <a:ext cx="2384136" cy="2052789"/>
            </a:xfrm>
            <a:custGeom>
              <a:avLst/>
              <a:gdLst>
                <a:gd name="connsiteX0" fmla="*/ 0 w 2052768"/>
                <a:gd name="connsiteY0" fmla="*/ 1026384 h 2052768"/>
                <a:gd name="connsiteX1" fmla="*/ 1026384 w 2052768"/>
                <a:gd name="connsiteY1" fmla="*/ 0 h 2052768"/>
                <a:gd name="connsiteX2" fmla="*/ 2052768 w 2052768"/>
                <a:gd name="connsiteY2" fmla="*/ 1026384 h 2052768"/>
                <a:gd name="connsiteX3" fmla="*/ 1026384 w 2052768"/>
                <a:gd name="connsiteY3" fmla="*/ 2052768 h 2052768"/>
                <a:gd name="connsiteX4" fmla="*/ 0 w 2052768"/>
                <a:gd name="connsiteY4" fmla="*/ 1026384 h 2052768"/>
                <a:gd name="connsiteX0" fmla="*/ 0 w 2373610"/>
                <a:gd name="connsiteY0" fmla="*/ 1026395 h 2052790"/>
                <a:gd name="connsiteX1" fmla="*/ 1026384 w 2373610"/>
                <a:gd name="connsiteY1" fmla="*/ 11 h 2052790"/>
                <a:gd name="connsiteX2" fmla="*/ 2373610 w 2373610"/>
                <a:gd name="connsiteY2" fmla="*/ 1042437 h 2052790"/>
                <a:gd name="connsiteX3" fmla="*/ 1026384 w 2373610"/>
                <a:gd name="connsiteY3" fmla="*/ 2052779 h 2052790"/>
                <a:gd name="connsiteX4" fmla="*/ 0 w 2373610"/>
                <a:gd name="connsiteY4" fmla="*/ 1026395 h 2052790"/>
                <a:gd name="connsiteX0" fmla="*/ 0 w 2373610"/>
                <a:gd name="connsiteY0" fmla="*/ 1026395 h 2052790"/>
                <a:gd name="connsiteX1" fmla="*/ 1026384 w 2373610"/>
                <a:gd name="connsiteY1" fmla="*/ 11 h 2052790"/>
                <a:gd name="connsiteX2" fmla="*/ 2373610 w 2373610"/>
                <a:gd name="connsiteY2" fmla="*/ 1042437 h 2052790"/>
                <a:gd name="connsiteX3" fmla="*/ 1026384 w 2373610"/>
                <a:gd name="connsiteY3" fmla="*/ 2052779 h 2052790"/>
                <a:gd name="connsiteX4" fmla="*/ 0 w 2373610"/>
                <a:gd name="connsiteY4" fmla="*/ 1026395 h 2052790"/>
                <a:gd name="connsiteX0" fmla="*/ 0 w 2384136"/>
                <a:gd name="connsiteY0" fmla="*/ 1026395 h 2052789"/>
                <a:gd name="connsiteX1" fmla="*/ 1026384 w 2384136"/>
                <a:gd name="connsiteY1" fmla="*/ 11 h 2052789"/>
                <a:gd name="connsiteX2" fmla="*/ 2373610 w 2384136"/>
                <a:gd name="connsiteY2" fmla="*/ 1042437 h 2052789"/>
                <a:gd name="connsiteX3" fmla="*/ 1026384 w 2384136"/>
                <a:gd name="connsiteY3" fmla="*/ 2052779 h 2052789"/>
                <a:gd name="connsiteX4" fmla="*/ 0 w 2384136"/>
                <a:gd name="connsiteY4" fmla="*/ 1026395 h 2052789"/>
                <a:gd name="connsiteX0" fmla="*/ 0 w 2384136"/>
                <a:gd name="connsiteY0" fmla="*/ 1026395 h 2052789"/>
                <a:gd name="connsiteX1" fmla="*/ 1026384 w 2384136"/>
                <a:gd name="connsiteY1" fmla="*/ 11 h 2052789"/>
                <a:gd name="connsiteX2" fmla="*/ 2373610 w 2384136"/>
                <a:gd name="connsiteY2" fmla="*/ 1042437 h 2052789"/>
                <a:gd name="connsiteX3" fmla="*/ 1026384 w 2384136"/>
                <a:gd name="connsiteY3" fmla="*/ 2052779 h 2052789"/>
                <a:gd name="connsiteX4" fmla="*/ 0 w 2384136"/>
                <a:gd name="connsiteY4" fmla="*/ 1026395 h 2052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136" h="2052789">
                  <a:moveTo>
                    <a:pt x="0" y="1026395"/>
                  </a:moveTo>
                  <a:cubicBezTo>
                    <a:pt x="0" y="459539"/>
                    <a:pt x="630782" y="-2663"/>
                    <a:pt x="1026384" y="11"/>
                  </a:cubicBezTo>
                  <a:cubicBezTo>
                    <a:pt x="1421986" y="2685"/>
                    <a:pt x="2437779" y="539750"/>
                    <a:pt x="2373610" y="1042437"/>
                  </a:cubicBezTo>
                  <a:cubicBezTo>
                    <a:pt x="2501947" y="1561167"/>
                    <a:pt x="1421986" y="2055453"/>
                    <a:pt x="1026384" y="2052779"/>
                  </a:cubicBezTo>
                  <a:cubicBezTo>
                    <a:pt x="630782" y="2050105"/>
                    <a:pt x="0" y="1593251"/>
                    <a:pt x="0" y="1026395"/>
                  </a:cubicBezTo>
                  <a:close/>
                </a:path>
              </a:pathLst>
            </a:custGeom>
            <a:solidFill>
              <a:srgbClr val="FCE4EC"/>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矩形 38"/>
            <p:cNvSpPr/>
            <p:nvPr/>
          </p:nvSpPr>
          <p:spPr>
            <a:xfrm>
              <a:off x="639531" y="3303216"/>
              <a:ext cx="1762472" cy="1311128"/>
            </a:xfrm>
            <a:prstGeom prst="rect">
              <a:avLst/>
            </a:prstGeom>
          </p:spPr>
          <p:txBody>
            <a:bodyPr wrap="square">
              <a:spAutoFit/>
            </a:bodyPr>
            <a:lstStyle/>
            <a:p>
              <a:pPr lvl="0" algn="ctr">
                <a:lnSpc>
                  <a:spcPct val="110000"/>
                </a:lnSpc>
              </a:pPr>
              <a:r>
                <a:rPr lang="en-US" altLang="zh-TW" sz="2400" b="1">
                  <a:latin typeface="Microsoft JhengHei" charset="-120"/>
                  <a:ea typeface="Microsoft JhengHei" charset="-120"/>
                  <a:cs typeface="Microsoft JhengHei" charset="-120"/>
                  <a:sym typeface="Arial" pitchFamily="34" charset="0"/>
                </a:rPr>
                <a:t>整合</a:t>
              </a:r>
            </a:p>
            <a:p>
              <a:pPr lvl="0" algn="ctr">
                <a:lnSpc>
                  <a:spcPct val="110000"/>
                </a:lnSpc>
              </a:pPr>
              <a:r>
                <a:rPr lang="en-US" altLang="zh-TW" sz="2400" b="1">
                  <a:latin typeface="Microsoft JhengHei" charset="-120"/>
                  <a:ea typeface="Microsoft JhengHei" charset="-120"/>
                  <a:cs typeface="Microsoft JhengHei" charset="-120"/>
                  <a:sym typeface="Arial" pitchFamily="34" charset="0"/>
                </a:rPr>
                <a:t>知識、能</a:t>
              </a:r>
              <a:r>
                <a:rPr lang="zh-TW" altLang="en-US" sz="2400" b="1">
                  <a:latin typeface="Microsoft JhengHei" charset="-120"/>
                  <a:ea typeface="Microsoft JhengHei" charset="-120"/>
                  <a:cs typeface="Microsoft JhengHei" charset="-120"/>
                  <a:sym typeface="Arial" pitchFamily="34" charset="0"/>
                </a:rPr>
                <a:t>力</a:t>
              </a:r>
              <a:r>
                <a:rPr lang="en-US" altLang="zh-TW" sz="2400" b="1">
                  <a:latin typeface="Microsoft JhengHei" charset="-120"/>
                  <a:ea typeface="Microsoft JhengHei" charset="-120"/>
                  <a:cs typeface="Microsoft JhengHei" charset="-120"/>
                  <a:sym typeface="Arial" pitchFamily="34" charset="0"/>
                </a:rPr>
                <a:t>與態度</a:t>
              </a:r>
              <a:endParaRPr lang="zh-TW" altLang="en-US" sz="2400" dirty="0"/>
            </a:p>
          </p:txBody>
        </p:sp>
        <p:grpSp>
          <p:nvGrpSpPr>
            <p:cNvPr id="8" name="群組 7"/>
            <p:cNvGrpSpPr/>
            <p:nvPr/>
          </p:nvGrpSpPr>
          <p:grpSpPr>
            <a:xfrm>
              <a:off x="1350112" y="2899405"/>
              <a:ext cx="338566" cy="350952"/>
              <a:chOff x="1174156" y="3674095"/>
              <a:chExt cx="805556" cy="835025"/>
            </a:xfrm>
            <a:solidFill>
              <a:srgbClr val="F48FB1"/>
            </a:solidFill>
          </p:grpSpPr>
          <p:sp>
            <p:nvSpPr>
              <p:cNvPr id="2" name="等腰三角形 1"/>
              <p:cNvSpPr/>
              <p:nvPr/>
            </p:nvSpPr>
            <p:spPr>
              <a:xfrm>
                <a:off x="1333497" y="3674095"/>
                <a:ext cx="439991" cy="379303"/>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1174156" y="4163114"/>
                <a:ext cx="324531" cy="324531"/>
              </a:xfrm>
              <a:prstGeom prst="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橢圓 3"/>
              <p:cNvSpPr/>
              <p:nvPr/>
            </p:nvSpPr>
            <p:spPr>
              <a:xfrm>
                <a:off x="1605650" y="4135058"/>
                <a:ext cx="374062" cy="374062"/>
              </a:xfrm>
              <a:prstGeom prst="ellipse">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10" name="群組 9"/>
          <p:cNvGrpSpPr/>
          <p:nvPr/>
        </p:nvGrpSpPr>
        <p:grpSpPr>
          <a:xfrm>
            <a:off x="2467114" y="2820974"/>
            <a:ext cx="2384136" cy="2052789"/>
            <a:chOff x="2467114" y="2820974"/>
            <a:chExt cx="2384136" cy="2052789"/>
          </a:xfrm>
        </p:grpSpPr>
        <p:sp>
          <p:nvSpPr>
            <p:cNvPr id="72" name="橢圓 8"/>
            <p:cNvSpPr/>
            <p:nvPr/>
          </p:nvSpPr>
          <p:spPr>
            <a:xfrm>
              <a:off x="2467114" y="2820974"/>
              <a:ext cx="2384136" cy="2052789"/>
            </a:xfrm>
            <a:custGeom>
              <a:avLst/>
              <a:gdLst>
                <a:gd name="connsiteX0" fmla="*/ 0 w 2052768"/>
                <a:gd name="connsiteY0" fmla="*/ 1026384 h 2052768"/>
                <a:gd name="connsiteX1" fmla="*/ 1026384 w 2052768"/>
                <a:gd name="connsiteY1" fmla="*/ 0 h 2052768"/>
                <a:gd name="connsiteX2" fmla="*/ 2052768 w 2052768"/>
                <a:gd name="connsiteY2" fmla="*/ 1026384 h 2052768"/>
                <a:gd name="connsiteX3" fmla="*/ 1026384 w 2052768"/>
                <a:gd name="connsiteY3" fmla="*/ 2052768 h 2052768"/>
                <a:gd name="connsiteX4" fmla="*/ 0 w 2052768"/>
                <a:gd name="connsiteY4" fmla="*/ 1026384 h 2052768"/>
                <a:gd name="connsiteX0" fmla="*/ 0 w 2373610"/>
                <a:gd name="connsiteY0" fmla="*/ 1026395 h 2052790"/>
                <a:gd name="connsiteX1" fmla="*/ 1026384 w 2373610"/>
                <a:gd name="connsiteY1" fmla="*/ 11 h 2052790"/>
                <a:gd name="connsiteX2" fmla="*/ 2373610 w 2373610"/>
                <a:gd name="connsiteY2" fmla="*/ 1042437 h 2052790"/>
                <a:gd name="connsiteX3" fmla="*/ 1026384 w 2373610"/>
                <a:gd name="connsiteY3" fmla="*/ 2052779 h 2052790"/>
                <a:gd name="connsiteX4" fmla="*/ 0 w 2373610"/>
                <a:gd name="connsiteY4" fmla="*/ 1026395 h 2052790"/>
                <a:gd name="connsiteX0" fmla="*/ 0 w 2373610"/>
                <a:gd name="connsiteY0" fmla="*/ 1026395 h 2052790"/>
                <a:gd name="connsiteX1" fmla="*/ 1026384 w 2373610"/>
                <a:gd name="connsiteY1" fmla="*/ 11 h 2052790"/>
                <a:gd name="connsiteX2" fmla="*/ 2373610 w 2373610"/>
                <a:gd name="connsiteY2" fmla="*/ 1042437 h 2052790"/>
                <a:gd name="connsiteX3" fmla="*/ 1026384 w 2373610"/>
                <a:gd name="connsiteY3" fmla="*/ 2052779 h 2052790"/>
                <a:gd name="connsiteX4" fmla="*/ 0 w 2373610"/>
                <a:gd name="connsiteY4" fmla="*/ 1026395 h 2052790"/>
                <a:gd name="connsiteX0" fmla="*/ 0 w 2384136"/>
                <a:gd name="connsiteY0" fmla="*/ 1026395 h 2052789"/>
                <a:gd name="connsiteX1" fmla="*/ 1026384 w 2384136"/>
                <a:gd name="connsiteY1" fmla="*/ 11 h 2052789"/>
                <a:gd name="connsiteX2" fmla="*/ 2373610 w 2384136"/>
                <a:gd name="connsiteY2" fmla="*/ 1042437 h 2052789"/>
                <a:gd name="connsiteX3" fmla="*/ 1026384 w 2384136"/>
                <a:gd name="connsiteY3" fmla="*/ 2052779 h 2052789"/>
                <a:gd name="connsiteX4" fmla="*/ 0 w 2384136"/>
                <a:gd name="connsiteY4" fmla="*/ 1026395 h 2052789"/>
                <a:gd name="connsiteX0" fmla="*/ 0 w 2384136"/>
                <a:gd name="connsiteY0" fmla="*/ 1026395 h 2052789"/>
                <a:gd name="connsiteX1" fmla="*/ 1026384 w 2384136"/>
                <a:gd name="connsiteY1" fmla="*/ 11 h 2052789"/>
                <a:gd name="connsiteX2" fmla="*/ 2373610 w 2384136"/>
                <a:gd name="connsiteY2" fmla="*/ 1042437 h 2052789"/>
                <a:gd name="connsiteX3" fmla="*/ 1026384 w 2384136"/>
                <a:gd name="connsiteY3" fmla="*/ 2052779 h 2052789"/>
                <a:gd name="connsiteX4" fmla="*/ 0 w 2384136"/>
                <a:gd name="connsiteY4" fmla="*/ 1026395 h 2052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136" h="2052789">
                  <a:moveTo>
                    <a:pt x="0" y="1026395"/>
                  </a:moveTo>
                  <a:cubicBezTo>
                    <a:pt x="0" y="459539"/>
                    <a:pt x="630782" y="-2663"/>
                    <a:pt x="1026384" y="11"/>
                  </a:cubicBezTo>
                  <a:cubicBezTo>
                    <a:pt x="1421986" y="2685"/>
                    <a:pt x="2437779" y="539750"/>
                    <a:pt x="2373610" y="1042437"/>
                  </a:cubicBezTo>
                  <a:cubicBezTo>
                    <a:pt x="2501947" y="1561167"/>
                    <a:pt x="1421986" y="2055453"/>
                    <a:pt x="1026384" y="2052779"/>
                  </a:cubicBezTo>
                  <a:cubicBezTo>
                    <a:pt x="630782" y="2050105"/>
                    <a:pt x="0" y="1593251"/>
                    <a:pt x="0" y="1026395"/>
                  </a:cubicBezTo>
                  <a:close/>
                </a:path>
              </a:pathLst>
            </a:custGeom>
            <a:solidFill>
              <a:srgbClr val="FFF3E0"/>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0" name="矩形 39"/>
            <p:cNvSpPr/>
            <p:nvPr/>
          </p:nvSpPr>
          <p:spPr>
            <a:xfrm>
              <a:off x="2899527" y="3303216"/>
              <a:ext cx="1432819" cy="1311128"/>
            </a:xfrm>
            <a:prstGeom prst="rect">
              <a:avLst/>
            </a:prstGeom>
          </p:spPr>
          <p:txBody>
            <a:bodyPr wrap="square">
              <a:spAutoFit/>
            </a:bodyPr>
            <a:lstStyle/>
            <a:p>
              <a:pPr lvl="0" algn="ctr">
                <a:lnSpc>
                  <a:spcPct val="110000"/>
                </a:lnSpc>
              </a:pPr>
              <a:r>
                <a:rPr lang="zh-TW" altLang="en-US" sz="2400" b="1">
                  <a:latin typeface="Microsoft JhengHei" charset="-120"/>
                  <a:ea typeface="Microsoft JhengHei" charset="-120"/>
                  <a:cs typeface="Microsoft JhengHei" charset="-120"/>
                  <a:sym typeface="Arial" pitchFamily="34" charset="0"/>
                </a:rPr>
                <a:t>營造</a:t>
              </a:r>
              <a:endParaRPr lang="en-US" altLang="zh-TW" sz="2400" b="1">
                <a:latin typeface="Microsoft JhengHei" charset="-120"/>
                <a:ea typeface="Microsoft JhengHei" charset="-120"/>
                <a:cs typeface="Microsoft JhengHei" charset="-120"/>
                <a:sym typeface="Arial" pitchFamily="34" charset="0"/>
              </a:endParaRPr>
            </a:p>
            <a:p>
              <a:pPr lvl="0" algn="ctr">
                <a:lnSpc>
                  <a:spcPct val="110000"/>
                </a:lnSpc>
              </a:pPr>
              <a:r>
                <a:rPr lang="en-US" altLang="zh-TW" sz="2400" b="1">
                  <a:latin typeface="Microsoft JhengHei" charset="-120"/>
                  <a:ea typeface="Microsoft JhengHei" charset="-120"/>
                  <a:cs typeface="Microsoft JhengHei" charset="-120"/>
                  <a:sym typeface="Arial" pitchFamily="34" charset="0"/>
                </a:rPr>
                <a:t>脈絡化的</a:t>
              </a:r>
            </a:p>
            <a:p>
              <a:pPr lvl="0" algn="ctr">
                <a:lnSpc>
                  <a:spcPct val="110000"/>
                </a:lnSpc>
              </a:pPr>
              <a:r>
                <a:rPr lang="zh-TW" altLang="en-US" sz="2400" b="1">
                  <a:latin typeface="Microsoft JhengHei" charset="-120"/>
                  <a:ea typeface="Microsoft JhengHei" charset="-120"/>
                  <a:cs typeface="Microsoft JhengHei" charset="-120"/>
                  <a:sym typeface="Arial" pitchFamily="34" charset="0"/>
                </a:rPr>
                <a:t>情境</a:t>
              </a:r>
              <a:r>
                <a:rPr lang="en-US" altLang="zh-TW" sz="2400" b="1">
                  <a:latin typeface="Microsoft JhengHei" charset="-120"/>
                  <a:ea typeface="Microsoft JhengHei" charset="-120"/>
                  <a:cs typeface="Microsoft JhengHei" charset="-120"/>
                  <a:sym typeface="Arial" pitchFamily="34" charset="0"/>
                </a:rPr>
                <a:t>學習</a:t>
              </a:r>
              <a:endParaRPr lang="zh-TW" altLang="en-US" sz="2400" b="1" dirty="0">
                <a:latin typeface="Microsoft JhengHei" charset="-120"/>
                <a:ea typeface="Microsoft JhengHei" charset="-120"/>
                <a:cs typeface="Microsoft JhengHei" charset="-120"/>
              </a:endParaRPr>
            </a:p>
          </p:txBody>
        </p:sp>
        <p:grpSp>
          <p:nvGrpSpPr>
            <p:cNvPr id="6" name="群組 5"/>
            <p:cNvGrpSpPr/>
            <p:nvPr/>
          </p:nvGrpSpPr>
          <p:grpSpPr>
            <a:xfrm>
              <a:off x="3419872" y="3005589"/>
              <a:ext cx="374595" cy="207387"/>
              <a:chOff x="3127374" y="3868568"/>
              <a:chExt cx="856327" cy="474088"/>
            </a:xfrm>
            <a:solidFill>
              <a:srgbClr val="FFB74D"/>
            </a:solidFill>
          </p:grpSpPr>
          <p:sp>
            <p:nvSpPr>
              <p:cNvPr id="44" name="橢圓 43"/>
              <p:cNvSpPr/>
              <p:nvPr/>
            </p:nvSpPr>
            <p:spPr>
              <a:xfrm>
                <a:off x="3127374" y="4171326"/>
                <a:ext cx="171330" cy="171330"/>
              </a:xfrm>
              <a:prstGeom prst="ellipse">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3396327" y="3898724"/>
                <a:ext cx="171330" cy="171330"/>
              </a:xfrm>
              <a:prstGeom prst="ellipse">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橢圓 45"/>
              <p:cNvSpPr/>
              <p:nvPr/>
            </p:nvSpPr>
            <p:spPr>
              <a:xfrm>
                <a:off x="3603950" y="4085661"/>
                <a:ext cx="171330" cy="171330"/>
              </a:xfrm>
              <a:prstGeom prst="ellipse">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橢圓 46"/>
              <p:cNvSpPr/>
              <p:nvPr/>
            </p:nvSpPr>
            <p:spPr>
              <a:xfrm>
                <a:off x="3812371" y="3868568"/>
                <a:ext cx="171330" cy="171330"/>
              </a:xfrm>
              <a:prstGeom prst="ellipse">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8" name="矩形 47"/>
              <p:cNvSpPr/>
              <p:nvPr/>
            </p:nvSpPr>
            <p:spPr>
              <a:xfrm rot="18902305">
                <a:off x="3200736" y="4093297"/>
                <a:ext cx="280019" cy="81057"/>
              </a:xfrm>
              <a:prstGeom prst="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矩形 48"/>
              <p:cNvSpPr/>
              <p:nvPr/>
            </p:nvSpPr>
            <p:spPr>
              <a:xfrm rot="18902305">
                <a:off x="3648676" y="4020094"/>
                <a:ext cx="280019" cy="81057"/>
              </a:xfrm>
              <a:prstGeom prst="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矩形 49"/>
              <p:cNvSpPr/>
              <p:nvPr/>
            </p:nvSpPr>
            <p:spPr>
              <a:xfrm rot="13287969">
                <a:off x="3447678" y="4036785"/>
                <a:ext cx="280019" cy="81057"/>
              </a:xfrm>
              <a:prstGeom prst="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12" name="群組 11"/>
          <p:cNvGrpSpPr/>
          <p:nvPr/>
        </p:nvGrpSpPr>
        <p:grpSpPr>
          <a:xfrm>
            <a:off x="4503301" y="2820974"/>
            <a:ext cx="2384136" cy="2052789"/>
            <a:chOff x="4503301" y="2820974"/>
            <a:chExt cx="2384136" cy="2052789"/>
          </a:xfrm>
        </p:grpSpPr>
        <p:sp>
          <p:nvSpPr>
            <p:cNvPr id="73" name="橢圓 8"/>
            <p:cNvSpPr/>
            <p:nvPr/>
          </p:nvSpPr>
          <p:spPr>
            <a:xfrm>
              <a:off x="4503301" y="2820974"/>
              <a:ext cx="2384136" cy="2052789"/>
            </a:xfrm>
            <a:custGeom>
              <a:avLst/>
              <a:gdLst>
                <a:gd name="connsiteX0" fmla="*/ 0 w 2052768"/>
                <a:gd name="connsiteY0" fmla="*/ 1026384 h 2052768"/>
                <a:gd name="connsiteX1" fmla="*/ 1026384 w 2052768"/>
                <a:gd name="connsiteY1" fmla="*/ 0 h 2052768"/>
                <a:gd name="connsiteX2" fmla="*/ 2052768 w 2052768"/>
                <a:gd name="connsiteY2" fmla="*/ 1026384 h 2052768"/>
                <a:gd name="connsiteX3" fmla="*/ 1026384 w 2052768"/>
                <a:gd name="connsiteY3" fmla="*/ 2052768 h 2052768"/>
                <a:gd name="connsiteX4" fmla="*/ 0 w 2052768"/>
                <a:gd name="connsiteY4" fmla="*/ 1026384 h 2052768"/>
                <a:gd name="connsiteX0" fmla="*/ 0 w 2373610"/>
                <a:gd name="connsiteY0" fmla="*/ 1026395 h 2052790"/>
                <a:gd name="connsiteX1" fmla="*/ 1026384 w 2373610"/>
                <a:gd name="connsiteY1" fmla="*/ 11 h 2052790"/>
                <a:gd name="connsiteX2" fmla="*/ 2373610 w 2373610"/>
                <a:gd name="connsiteY2" fmla="*/ 1042437 h 2052790"/>
                <a:gd name="connsiteX3" fmla="*/ 1026384 w 2373610"/>
                <a:gd name="connsiteY3" fmla="*/ 2052779 h 2052790"/>
                <a:gd name="connsiteX4" fmla="*/ 0 w 2373610"/>
                <a:gd name="connsiteY4" fmla="*/ 1026395 h 2052790"/>
                <a:gd name="connsiteX0" fmla="*/ 0 w 2373610"/>
                <a:gd name="connsiteY0" fmla="*/ 1026395 h 2052790"/>
                <a:gd name="connsiteX1" fmla="*/ 1026384 w 2373610"/>
                <a:gd name="connsiteY1" fmla="*/ 11 h 2052790"/>
                <a:gd name="connsiteX2" fmla="*/ 2373610 w 2373610"/>
                <a:gd name="connsiteY2" fmla="*/ 1042437 h 2052790"/>
                <a:gd name="connsiteX3" fmla="*/ 1026384 w 2373610"/>
                <a:gd name="connsiteY3" fmla="*/ 2052779 h 2052790"/>
                <a:gd name="connsiteX4" fmla="*/ 0 w 2373610"/>
                <a:gd name="connsiteY4" fmla="*/ 1026395 h 2052790"/>
                <a:gd name="connsiteX0" fmla="*/ 0 w 2384136"/>
                <a:gd name="connsiteY0" fmla="*/ 1026395 h 2052789"/>
                <a:gd name="connsiteX1" fmla="*/ 1026384 w 2384136"/>
                <a:gd name="connsiteY1" fmla="*/ 11 h 2052789"/>
                <a:gd name="connsiteX2" fmla="*/ 2373610 w 2384136"/>
                <a:gd name="connsiteY2" fmla="*/ 1042437 h 2052789"/>
                <a:gd name="connsiteX3" fmla="*/ 1026384 w 2384136"/>
                <a:gd name="connsiteY3" fmla="*/ 2052779 h 2052789"/>
                <a:gd name="connsiteX4" fmla="*/ 0 w 2384136"/>
                <a:gd name="connsiteY4" fmla="*/ 1026395 h 2052789"/>
                <a:gd name="connsiteX0" fmla="*/ 0 w 2384136"/>
                <a:gd name="connsiteY0" fmla="*/ 1026395 h 2052789"/>
                <a:gd name="connsiteX1" fmla="*/ 1026384 w 2384136"/>
                <a:gd name="connsiteY1" fmla="*/ 11 h 2052789"/>
                <a:gd name="connsiteX2" fmla="*/ 2373610 w 2384136"/>
                <a:gd name="connsiteY2" fmla="*/ 1042437 h 2052789"/>
                <a:gd name="connsiteX3" fmla="*/ 1026384 w 2384136"/>
                <a:gd name="connsiteY3" fmla="*/ 2052779 h 2052789"/>
                <a:gd name="connsiteX4" fmla="*/ 0 w 2384136"/>
                <a:gd name="connsiteY4" fmla="*/ 1026395 h 2052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136" h="2052789">
                  <a:moveTo>
                    <a:pt x="0" y="1026395"/>
                  </a:moveTo>
                  <a:cubicBezTo>
                    <a:pt x="0" y="459539"/>
                    <a:pt x="630782" y="-2663"/>
                    <a:pt x="1026384" y="11"/>
                  </a:cubicBezTo>
                  <a:cubicBezTo>
                    <a:pt x="1421986" y="2685"/>
                    <a:pt x="2437779" y="539750"/>
                    <a:pt x="2373610" y="1042437"/>
                  </a:cubicBezTo>
                  <a:cubicBezTo>
                    <a:pt x="2501947" y="1561167"/>
                    <a:pt x="1421986" y="2055453"/>
                    <a:pt x="1026384" y="2052779"/>
                  </a:cubicBezTo>
                  <a:cubicBezTo>
                    <a:pt x="630782" y="2050105"/>
                    <a:pt x="0" y="1593251"/>
                    <a:pt x="0" y="1026395"/>
                  </a:cubicBezTo>
                  <a:close/>
                </a:path>
              </a:pathLst>
            </a:custGeom>
            <a:solidFill>
              <a:srgbClr val="E8F5E9"/>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4760857" y="3303216"/>
              <a:ext cx="1747866" cy="1421928"/>
            </a:xfrm>
            <a:prstGeom prst="rect">
              <a:avLst/>
            </a:prstGeom>
          </p:spPr>
          <p:txBody>
            <a:bodyPr wrap="square">
              <a:spAutoFit/>
            </a:bodyPr>
            <a:lstStyle/>
            <a:p>
              <a:pPr lvl="0" algn="ctr">
                <a:lnSpc>
                  <a:spcPct val="120000"/>
                </a:lnSpc>
              </a:pPr>
              <a:r>
                <a:rPr lang="zh-TW" altLang="en-US" sz="2400" b="1">
                  <a:latin typeface="Microsoft JhengHei" charset="-120"/>
                  <a:ea typeface="Microsoft JhengHei" charset="-120"/>
                  <a:cs typeface="Microsoft JhengHei" charset="-120"/>
                  <a:sym typeface="Arial" pitchFamily="34" charset="0"/>
                </a:rPr>
                <a:t>重視</a:t>
              </a:r>
              <a:endParaRPr lang="en-US" altLang="zh-TW" sz="2400" b="1">
                <a:latin typeface="Microsoft JhengHei" charset="-120"/>
                <a:ea typeface="Microsoft JhengHei" charset="-120"/>
                <a:cs typeface="Microsoft JhengHei" charset="-120"/>
                <a:sym typeface="Arial" pitchFamily="34" charset="0"/>
              </a:endParaRPr>
            </a:p>
            <a:p>
              <a:pPr lvl="0" algn="ctr">
                <a:lnSpc>
                  <a:spcPct val="120000"/>
                </a:lnSpc>
              </a:pPr>
              <a:r>
                <a:rPr lang="en-US" altLang="zh-TW" sz="2400" b="1">
                  <a:latin typeface="Microsoft JhengHei" charset="-120"/>
                  <a:ea typeface="Microsoft JhengHei" charset="-120"/>
                  <a:cs typeface="Microsoft JhengHei" charset="-120"/>
                  <a:sym typeface="Arial" pitchFamily="34" charset="0"/>
                </a:rPr>
                <a:t>學習歷程、</a:t>
              </a:r>
            </a:p>
            <a:p>
              <a:pPr lvl="0" algn="ctr">
                <a:lnSpc>
                  <a:spcPct val="120000"/>
                </a:lnSpc>
              </a:pPr>
              <a:r>
                <a:rPr lang="en-US" altLang="zh-TW" sz="2400" b="1">
                  <a:latin typeface="Microsoft JhengHei" charset="-120"/>
                  <a:ea typeface="Microsoft JhengHei" charset="-120"/>
                  <a:cs typeface="Microsoft JhengHei" charset="-120"/>
                  <a:sym typeface="Arial" pitchFamily="34" charset="0"/>
                </a:rPr>
                <a:t>方法及策略</a:t>
              </a:r>
              <a:endParaRPr lang="zh-TW" altLang="en-US" sz="2400" dirty="0"/>
            </a:p>
          </p:txBody>
        </p:sp>
        <p:grpSp>
          <p:nvGrpSpPr>
            <p:cNvPr id="5" name="群組 4"/>
            <p:cNvGrpSpPr/>
            <p:nvPr/>
          </p:nvGrpSpPr>
          <p:grpSpPr>
            <a:xfrm>
              <a:off x="5500846" y="3068960"/>
              <a:ext cx="295290" cy="191335"/>
              <a:chOff x="5297570" y="3913829"/>
              <a:chExt cx="702587" cy="455246"/>
            </a:xfrm>
            <a:solidFill>
              <a:srgbClr val="81C784"/>
            </a:solidFill>
          </p:grpSpPr>
          <p:sp>
            <p:nvSpPr>
              <p:cNvPr id="51" name="等腰三角形 50"/>
              <p:cNvSpPr/>
              <p:nvPr/>
            </p:nvSpPr>
            <p:spPr>
              <a:xfrm rot="5400000">
                <a:off x="5267226" y="3959428"/>
                <a:ext cx="439991" cy="379303"/>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2" name="等腰三角形 51"/>
              <p:cNvSpPr/>
              <p:nvPr/>
            </p:nvSpPr>
            <p:spPr>
              <a:xfrm rot="5400000">
                <a:off x="5590510" y="3944173"/>
                <a:ext cx="439991" cy="379303"/>
              </a:xfrm>
              <a:prstGeom prst="triangle">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13" name="群組 12"/>
          <p:cNvGrpSpPr/>
          <p:nvPr/>
        </p:nvGrpSpPr>
        <p:grpSpPr>
          <a:xfrm>
            <a:off x="6623688" y="2888400"/>
            <a:ext cx="2052768" cy="2052768"/>
            <a:chOff x="6623688" y="2888400"/>
            <a:chExt cx="2052768" cy="2052768"/>
          </a:xfrm>
        </p:grpSpPr>
        <p:sp>
          <p:nvSpPr>
            <p:cNvPr id="9" name="橢圓 8"/>
            <p:cNvSpPr/>
            <p:nvPr/>
          </p:nvSpPr>
          <p:spPr>
            <a:xfrm>
              <a:off x="6623688" y="2888400"/>
              <a:ext cx="2052768" cy="2052768"/>
            </a:xfrm>
            <a:prstGeom prst="ellipse">
              <a:avLst/>
            </a:prstGeom>
            <a:solidFill>
              <a:srgbClr val="E3F2FD"/>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2" name="矩形 41"/>
            <p:cNvSpPr/>
            <p:nvPr/>
          </p:nvSpPr>
          <p:spPr>
            <a:xfrm>
              <a:off x="6770038" y="3303216"/>
              <a:ext cx="1826917" cy="1421928"/>
            </a:xfrm>
            <a:prstGeom prst="rect">
              <a:avLst/>
            </a:prstGeom>
          </p:spPr>
          <p:txBody>
            <a:bodyPr wrap="square">
              <a:spAutoFit/>
            </a:bodyPr>
            <a:lstStyle/>
            <a:p>
              <a:pPr lvl="0" algn="ctr">
                <a:lnSpc>
                  <a:spcPct val="120000"/>
                </a:lnSpc>
              </a:pPr>
              <a:r>
                <a:rPr lang="zh-TW" altLang="en-US" sz="2400" b="1">
                  <a:latin typeface="Microsoft JhengHei" charset="-120"/>
                  <a:ea typeface="Microsoft JhengHei" charset="-120"/>
                  <a:cs typeface="Microsoft JhengHei" charset="-120"/>
                  <a:sym typeface="Arial" pitchFamily="34" charset="0"/>
                </a:rPr>
                <a:t>強調</a:t>
              </a:r>
              <a:endParaRPr lang="en-US" altLang="zh-TW" sz="2400" b="1">
                <a:latin typeface="Microsoft JhengHei" charset="-120"/>
                <a:ea typeface="Microsoft JhengHei" charset="-120"/>
                <a:cs typeface="Microsoft JhengHei" charset="-120"/>
                <a:sym typeface="Arial" pitchFamily="34" charset="0"/>
              </a:endParaRPr>
            </a:p>
            <a:p>
              <a:pPr lvl="0" algn="ctr">
                <a:lnSpc>
                  <a:spcPct val="120000"/>
                </a:lnSpc>
              </a:pPr>
              <a:r>
                <a:rPr lang="en-US" altLang="zh-TW" sz="2400" b="1">
                  <a:latin typeface="Microsoft JhengHei" charset="-120"/>
                  <a:ea typeface="Microsoft JhengHei" charset="-120"/>
                  <a:cs typeface="Microsoft JhengHei" charset="-120"/>
                  <a:sym typeface="Arial" pitchFamily="34" charset="0"/>
                </a:rPr>
                <a:t>實踐力行的</a:t>
              </a:r>
              <a:endParaRPr lang="zh-TW" altLang="en-US" sz="2400" b="1">
                <a:latin typeface="Microsoft JhengHei" charset="-120"/>
                <a:ea typeface="Microsoft JhengHei" charset="-120"/>
                <a:cs typeface="Microsoft JhengHei" charset="-120"/>
                <a:sym typeface="Arial" pitchFamily="34" charset="0"/>
              </a:endParaRPr>
            </a:p>
            <a:p>
              <a:pPr lvl="0" algn="ctr">
                <a:lnSpc>
                  <a:spcPct val="120000"/>
                </a:lnSpc>
              </a:pPr>
              <a:r>
                <a:rPr lang="en-US" altLang="zh-TW" sz="2400" b="1">
                  <a:latin typeface="Microsoft JhengHei" charset="-120"/>
                  <a:ea typeface="Microsoft JhengHei" charset="-120"/>
                  <a:cs typeface="Microsoft JhengHei" charset="-120"/>
                  <a:sym typeface="Arial" pitchFamily="34" charset="0"/>
                </a:rPr>
                <a:t>表現</a:t>
              </a:r>
              <a:endParaRPr lang="zh-TW" altLang="en-US" sz="2400" dirty="0"/>
            </a:p>
          </p:txBody>
        </p:sp>
        <p:grpSp>
          <p:nvGrpSpPr>
            <p:cNvPr id="53" name="群組 52"/>
            <p:cNvGrpSpPr/>
            <p:nvPr/>
          </p:nvGrpSpPr>
          <p:grpSpPr>
            <a:xfrm>
              <a:off x="7471168" y="2924944"/>
              <a:ext cx="341192" cy="437902"/>
              <a:chOff x="-6768018" y="8899031"/>
              <a:chExt cx="7769802" cy="9972141"/>
            </a:xfrm>
            <a:solidFill>
              <a:srgbClr val="64B5F6"/>
            </a:solidFill>
          </p:grpSpPr>
          <p:sp>
            <p:nvSpPr>
              <p:cNvPr id="54" name="圓角矩形 53"/>
              <p:cNvSpPr/>
              <p:nvPr/>
            </p:nvSpPr>
            <p:spPr>
              <a:xfrm rot="725236">
                <a:off x="-3204923" y="11040270"/>
                <a:ext cx="1715306" cy="3429289"/>
              </a:xfrm>
              <a:prstGeom prst="roundRect">
                <a:avLst>
                  <a:gd name="adj" fmla="val 34396"/>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流程圖: 接點 54"/>
              <p:cNvSpPr/>
              <p:nvPr/>
            </p:nvSpPr>
            <p:spPr>
              <a:xfrm>
                <a:off x="-2448608" y="8899031"/>
                <a:ext cx="1878658" cy="1878657"/>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圓角矩形 55"/>
              <p:cNvSpPr/>
              <p:nvPr/>
            </p:nvSpPr>
            <p:spPr>
              <a:xfrm>
                <a:off x="-1550914" y="15177779"/>
                <a:ext cx="959133" cy="369339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57" name="群組 56"/>
              <p:cNvGrpSpPr/>
              <p:nvPr/>
            </p:nvGrpSpPr>
            <p:grpSpPr>
              <a:xfrm rot="18940355" flipV="1">
                <a:off x="-5366126" y="11686543"/>
                <a:ext cx="3194110" cy="909334"/>
                <a:chOff x="723609" y="2530960"/>
                <a:chExt cx="1591573" cy="453107"/>
              </a:xfrm>
              <a:grpFill/>
            </p:grpSpPr>
            <p:sp>
              <p:nvSpPr>
                <p:cNvPr id="64" name="圓角矩形 63"/>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圓角矩形 64"/>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8" name="群組 57"/>
              <p:cNvGrpSpPr/>
              <p:nvPr/>
            </p:nvGrpSpPr>
            <p:grpSpPr>
              <a:xfrm rot="2633350" flipH="1">
                <a:off x="-2192326" y="12239259"/>
                <a:ext cx="3194110" cy="909334"/>
                <a:chOff x="723609" y="2530960"/>
                <a:chExt cx="1591573" cy="453107"/>
              </a:xfrm>
              <a:grpFill/>
            </p:grpSpPr>
            <p:sp>
              <p:nvSpPr>
                <p:cNvPr id="62" name="圓角矩形 61"/>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圓角矩形 62"/>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59" name="圓角矩形 58"/>
              <p:cNvSpPr/>
              <p:nvPr/>
            </p:nvSpPr>
            <p:spPr>
              <a:xfrm rot="18728681">
                <a:off x="-2462912" y="13055146"/>
                <a:ext cx="914487" cy="331566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0" name="圓角矩形 59"/>
              <p:cNvSpPr/>
              <p:nvPr/>
            </p:nvSpPr>
            <p:spPr>
              <a:xfrm rot="6150470">
                <a:off x="-5400888" y="14405574"/>
                <a:ext cx="959133" cy="369339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1" name="圓角矩形 60"/>
              <p:cNvSpPr/>
              <p:nvPr/>
            </p:nvSpPr>
            <p:spPr>
              <a:xfrm rot="778139">
                <a:off x="-3703553" y="13733193"/>
                <a:ext cx="914487" cy="331566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cxnSp>
        <p:nvCxnSpPr>
          <p:cNvPr id="99" name="直線接點 98"/>
          <p:cNvCxnSpPr/>
          <p:nvPr/>
        </p:nvCxnSpPr>
        <p:spPr>
          <a:xfrm>
            <a:off x="646047" y="2132856"/>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0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par>
                                <p:cTn id="27" presetID="10" presetClass="entr" presetSubtype="0" fill="hold" nodeType="withEffect">
                                  <p:stCondLst>
                                    <p:cond delay="0"/>
                                  </p:stCondLst>
                                  <p:childTnLst>
                                    <p:set>
                                      <p:cBhvr>
                                        <p:cTn id="28" dur="1" fill="hold">
                                          <p:stCondLst>
                                            <p:cond delay="0"/>
                                          </p:stCondLst>
                                        </p:cTn>
                                        <p:tgtEl>
                                          <p:spTgt spid="90"/>
                                        </p:tgtEl>
                                        <p:attrNameLst>
                                          <p:attrName>style.visibility</p:attrName>
                                        </p:attrNameLst>
                                      </p:cBhvr>
                                      <p:to>
                                        <p:strVal val="visible"/>
                                      </p:to>
                                    </p:set>
                                    <p:animEffect transition="in" filter="fade">
                                      <p:cBhvr>
                                        <p:cTn id="29"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551492" y="1638961"/>
            <a:ext cx="6908940"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3. </a:t>
            </a:r>
            <a:r>
              <a:rPr lang="zh-TW" altLang="en-US" sz="2400">
                <a:latin typeface="微軟正黑體" pitchFamily="34" charset="-120"/>
                <a:ea typeface="微軟正黑體" pitchFamily="34" charset="-120"/>
                <a:cs typeface="Times New Roman" pitchFamily="18" charset="0"/>
              </a:rPr>
              <a:t>素養導向是能力導向課程與教學的升級進化版</a:t>
            </a:r>
          </a:p>
        </p:txBody>
      </p:sp>
      <p:sp>
        <p:nvSpPr>
          <p:cNvPr id="4" name="矩形 3"/>
          <p:cNvSpPr/>
          <p:nvPr/>
        </p:nvSpPr>
        <p:spPr>
          <a:xfrm>
            <a:off x="2843808" y="4124687"/>
            <a:ext cx="5938434" cy="2400657"/>
          </a:xfrm>
          <a:prstGeom prst="rect">
            <a:avLst/>
          </a:prstGeom>
        </p:spPr>
        <p:txBody>
          <a:bodyPr wrap="square">
            <a:spAutoFit/>
          </a:bodyPr>
          <a:lstStyle/>
          <a:p>
            <a:pPr marL="285750" indent="-285750">
              <a:spcAft>
                <a:spcPts val="1200"/>
              </a:spcAft>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更能夠</a:t>
            </a:r>
            <a:r>
              <a:rPr lang="zh-TW" altLang="en-US" sz="2400" b="1" dirty="0">
                <a:solidFill>
                  <a:srgbClr val="7B1FA2"/>
                </a:solidFill>
                <a:latin typeface="微軟正黑體" panose="020B0604030504040204" pitchFamily="34" charset="-120"/>
                <a:ea typeface="微軟正黑體" panose="020B0604030504040204" pitchFamily="34" charset="-120"/>
              </a:rPr>
              <a:t>有機地連結</a:t>
            </a:r>
            <a:r>
              <a:rPr lang="zh-TW" altLang="en-US" sz="2400" dirty="0">
                <a:latin typeface="微軟正黑體" panose="020B0604030504040204" pitchFamily="34" charset="-120"/>
                <a:ea typeface="微軟正黑體" panose="020B0604030504040204" pitchFamily="34" charset="-120"/>
              </a:rPr>
              <a:t>不同領域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科目所習得的</a:t>
            </a:r>
            <a:r>
              <a:rPr lang="zh-TW" altLang="en-US" sz="2400" b="1" dirty="0">
                <a:solidFill>
                  <a:srgbClr val="7B1FA2"/>
                </a:solidFill>
                <a:latin typeface="微軟正黑體" panose="020B0604030504040204" pitchFamily="34" charset="-120"/>
                <a:ea typeface="微軟正黑體" panose="020B0604030504040204" pitchFamily="34" charset="-120"/>
              </a:rPr>
              <a:t>知識、技能與態度</a:t>
            </a:r>
            <a:endParaRPr lang="en-US" altLang="zh-TW" sz="2400" b="1" dirty="0">
              <a:solidFill>
                <a:srgbClr val="7B1FA2"/>
              </a:solidFill>
              <a:latin typeface="微軟正黑體" panose="020B0604030504040204" pitchFamily="34" charset="-120"/>
              <a:ea typeface="微軟正黑體" panose="020B0604030504040204" pitchFamily="34" charset="-120"/>
            </a:endParaRPr>
          </a:p>
          <a:p>
            <a:pPr marL="285750" indent="-285750">
              <a:spcAft>
                <a:spcPts val="1200"/>
              </a:spcAft>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更能夠</a:t>
            </a:r>
            <a:r>
              <a:rPr lang="zh-TW" altLang="en-US" sz="2400" b="1" dirty="0">
                <a:solidFill>
                  <a:srgbClr val="7B1FA2"/>
                </a:solidFill>
                <a:latin typeface="微軟正黑體" panose="020B0604030504040204" pitchFamily="34" charset="-120"/>
                <a:ea typeface="微軟正黑體" panose="020B0604030504040204" pitchFamily="34" charset="-120"/>
              </a:rPr>
              <a:t>靈活運用所學</a:t>
            </a:r>
            <a:r>
              <a:rPr lang="zh-TW" altLang="en-US" sz="2400" dirty="0">
                <a:latin typeface="微軟正黑體" panose="020B0604030504040204" pitchFamily="34" charset="-120"/>
                <a:ea typeface="微軟正黑體" panose="020B0604030504040204" pitchFamily="34" charset="-120"/>
              </a:rPr>
              <a:t>，以解決問題</a:t>
            </a:r>
            <a:endParaRPr lang="en-US" altLang="zh-TW" sz="2400" dirty="0">
              <a:latin typeface="微軟正黑體" panose="020B0604030504040204" pitchFamily="34" charset="-120"/>
              <a:ea typeface="微軟正黑體" panose="020B0604030504040204" pitchFamily="34" charset="-120"/>
            </a:endParaRPr>
          </a:p>
          <a:p>
            <a:pPr marL="285750" indent="-285750">
              <a:spcAft>
                <a:spcPts val="1200"/>
              </a:spcAft>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更能夠將能力應用於</a:t>
            </a:r>
            <a:r>
              <a:rPr lang="zh-TW" altLang="en-US" sz="2400" b="1" dirty="0">
                <a:solidFill>
                  <a:srgbClr val="7B1FA2"/>
                </a:solidFill>
                <a:latin typeface="微軟正黑體" panose="020B0604030504040204" pitchFamily="34" charset="-120"/>
                <a:ea typeface="微軟正黑體" panose="020B0604030504040204" pitchFamily="34" charset="-120"/>
              </a:rPr>
              <a:t>特定生活情境</a:t>
            </a:r>
            <a:endParaRPr lang="en-US" altLang="zh-TW" sz="2400" b="1" dirty="0">
              <a:solidFill>
                <a:srgbClr val="7B1FA2"/>
              </a:solidFill>
              <a:latin typeface="微軟正黑體" panose="020B0604030504040204" pitchFamily="34" charset="-120"/>
              <a:ea typeface="微軟正黑體" panose="020B0604030504040204" pitchFamily="34" charset="-120"/>
            </a:endParaRPr>
          </a:p>
          <a:p>
            <a:pPr marL="285750" indent="-285750">
              <a:spcAft>
                <a:spcPts val="1200"/>
              </a:spcAft>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更強調對於自己的實踐或行動</a:t>
            </a:r>
            <a:r>
              <a:rPr lang="zh-TW" altLang="en-US" sz="2400" b="1" dirty="0">
                <a:solidFill>
                  <a:srgbClr val="7B1FA2"/>
                </a:solidFill>
                <a:latin typeface="微軟正黑體" panose="020B0604030504040204" pitchFamily="34" charset="-120"/>
                <a:ea typeface="微軟正黑體" panose="020B0604030504040204" pitchFamily="34" charset="-120"/>
              </a:rPr>
              <a:t>進行反思</a:t>
            </a:r>
          </a:p>
        </p:txBody>
      </p:sp>
      <p:grpSp>
        <p:nvGrpSpPr>
          <p:cNvPr id="3" name="群組 2"/>
          <p:cNvGrpSpPr/>
          <p:nvPr/>
        </p:nvGrpSpPr>
        <p:grpSpPr>
          <a:xfrm>
            <a:off x="666112" y="2021171"/>
            <a:ext cx="7046532" cy="3441315"/>
            <a:chOff x="666112" y="2021171"/>
            <a:chExt cx="7046532" cy="3441315"/>
          </a:xfrm>
        </p:grpSpPr>
        <p:sp>
          <p:nvSpPr>
            <p:cNvPr id="19" name="圖案 18"/>
            <p:cNvSpPr/>
            <p:nvPr/>
          </p:nvSpPr>
          <p:spPr>
            <a:xfrm>
              <a:off x="666112" y="2021171"/>
              <a:ext cx="7046532" cy="3441315"/>
            </a:xfrm>
            <a:prstGeom prst="swooshArrow">
              <a:avLst>
                <a:gd name="adj1" fmla="val 25000"/>
                <a:gd name="adj2" fmla="val 25000"/>
              </a:avLst>
            </a:prstGeom>
            <a:solidFill>
              <a:srgbClr val="FFCC00"/>
            </a:solidFill>
            <a:effectLst>
              <a:outerShdw blurRad="50800" dist="63500" dir="18900000" sx="103000" sy="103000" algn="bl" rotWithShape="0">
                <a:schemeClr val="bg1">
                  <a:lumMod val="65000"/>
                  <a:alpha val="40000"/>
                </a:schemeClr>
              </a:outerShdw>
            </a:effectLst>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44" name="橢圓 43"/>
            <p:cNvSpPr/>
            <p:nvPr/>
          </p:nvSpPr>
          <p:spPr bwMode="auto">
            <a:xfrm>
              <a:off x="1331640" y="4419655"/>
              <a:ext cx="279926" cy="282078"/>
            </a:xfrm>
            <a:prstGeom prst="ellipse">
              <a:avLst/>
            </a:prstGeom>
            <a:solidFill>
              <a:srgbClr val="FF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橢圓 39"/>
            <p:cNvSpPr/>
            <p:nvPr/>
          </p:nvSpPr>
          <p:spPr bwMode="auto">
            <a:xfrm>
              <a:off x="3423725" y="3299506"/>
              <a:ext cx="456582" cy="457982"/>
            </a:xfrm>
            <a:prstGeom prst="ellipse">
              <a:avLst/>
            </a:prstGeom>
            <a:solidFill>
              <a:srgbClr val="FF000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3" name="手繪多邊形 42"/>
            <p:cNvSpPr/>
            <p:nvPr/>
          </p:nvSpPr>
          <p:spPr bwMode="auto">
            <a:xfrm rot="20729797">
              <a:off x="3778153" y="2949695"/>
              <a:ext cx="2187952" cy="677214"/>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defTabSz="1422400" fontAlgn="auto">
                <a:spcAft>
                  <a:spcPts val="0"/>
                </a:spcAft>
                <a:defRPr/>
              </a:pPr>
              <a:r>
                <a:rPr lang="zh-TW" altLang="en-US" sz="3200" b="1">
                  <a:solidFill>
                    <a:schemeClr val="tx1"/>
                  </a:solidFill>
                  <a:latin typeface="微軟正黑體" panose="020B0604030504040204" pitchFamily="34" charset="-120"/>
                  <a:ea typeface="微軟正黑體" panose="020B0604030504040204" pitchFamily="34" charset="-120"/>
                </a:rPr>
                <a:t>素養導向</a:t>
              </a:r>
              <a:endParaRPr lang="zh-TW"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45" name="手繪多邊形 44"/>
            <p:cNvSpPr/>
            <p:nvPr/>
          </p:nvSpPr>
          <p:spPr bwMode="auto">
            <a:xfrm rot="19794859">
              <a:off x="1225568" y="3941356"/>
              <a:ext cx="2063362" cy="826330"/>
            </a:xfrm>
            <a:custGeom>
              <a:avLst/>
              <a:gdLst>
                <a:gd name="connsiteX0" fmla="*/ 0 w 2363652"/>
                <a:gd name="connsiteY0" fmla="*/ 0 h 2711474"/>
                <a:gd name="connsiteX1" fmla="*/ 2363652 w 2363652"/>
                <a:gd name="connsiteY1" fmla="*/ 0 h 2711474"/>
                <a:gd name="connsiteX2" fmla="*/ 2363652 w 2363652"/>
                <a:gd name="connsiteY2" fmla="*/ 2711474 h 2711474"/>
                <a:gd name="connsiteX3" fmla="*/ 0 w 2363652"/>
                <a:gd name="connsiteY3" fmla="*/ 2711474 h 2711474"/>
                <a:gd name="connsiteX4" fmla="*/ 0 w 2363652"/>
                <a:gd name="connsiteY4" fmla="*/ 0 h 271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3652" h="2711474">
                  <a:moveTo>
                    <a:pt x="0" y="0"/>
                  </a:moveTo>
                  <a:lnTo>
                    <a:pt x="2363652" y="0"/>
                  </a:lnTo>
                  <a:lnTo>
                    <a:pt x="2363652" y="2711474"/>
                  </a:lnTo>
                  <a:lnTo>
                    <a:pt x="0" y="27114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8610" tIns="0" rIns="0" bIns="0" spcCol="1270"/>
            <a:lstStyle/>
            <a:p>
              <a:pPr algn="ctr" defTabSz="1422400" fontAlgn="auto">
                <a:spcAft>
                  <a:spcPts val="0"/>
                </a:spcAft>
                <a:defRPr/>
              </a:pPr>
              <a:r>
                <a:rPr lang="zh-TW" altLang="en-US" sz="2400" b="1">
                  <a:solidFill>
                    <a:schemeClr val="tx1"/>
                  </a:solidFill>
                  <a:latin typeface="微軟正黑體" panose="020B0604030504040204" pitchFamily="34" charset="-120"/>
                  <a:ea typeface="微軟正黑體" panose="020B0604030504040204" pitchFamily="34" charset="-120"/>
                </a:rPr>
                <a:t>能力導向</a:t>
              </a:r>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p:grpSp>
      <p:grpSp>
        <p:nvGrpSpPr>
          <p:cNvPr id="18" name="群組 17"/>
          <p:cNvGrpSpPr/>
          <p:nvPr/>
        </p:nvGrpSpPr>
        <p:grpSpPr>
          <a:xfrm flipH="1">
            <a:off x="1798876" y="4766671"/>
            <a:ext cx="857622" cy="1441985"/>
            <a:chOff x="3457972" y="1196752"/>
            <a:chExt cx="2895227" cy="4867968"/>
          </a:xfrm>
          <a:solidFill>
            <a:srgbClr val="9C27B0"/>
          </a:solidFill>
        </p:grpSpPr>
        <p:sp>
          <p:nvSpPr>
            <p:cNvPr id="20" name="流程圖: 接點 19"/>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圓角矩形 20"/>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圓角矩形 21"/>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圓角矩形 22"/>
            <p:cNvSpPr/>
            <p:nvPr/>
          </p:nvSpPr>
          <p:spPr>
            <a:xfrm>
              <a:off x="4791159"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5" name="群組 24"/>
            <p:cNvGrpSpPr/>
            <p:nvPr/>
          </p:nvGrpSpPr>
          <p:grpSpPr>
            <a:xfrm>
              <a:off x="3457972" y="2264172"/>
              <a:ext cx="1591573" cy="453107"/>
              <a:chOff x="723609" y="2530960"/>
              <a:chExt cx="1591573" cy="453107"/>
            </a:xfrm>
            <a:grpFill/>
          </p:grpSpPr>
          <p:sp>
            <p:nvSpPr>
              <p:cNvPr id="26" name="圓角矩形 25"/>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58</a:t>
            </a:fld>
            <a:endParaRPr lang="zh-TW" altLang="en-US"/>
          </a:p>
        </p:txBody>
      </p:sp>
      <p:sp>
        <p:nvSpPr>
          <p:cNvPr id="30"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5-1-2.3</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33" name="矩形 32"/>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（二）素養教學</a:t>
            </a:r>
          </a:p>
        </p:txBody>
      </p:sp>
    </p:spTree>
    <p:extLst>
      <p:ext uri="{BB962C8B-B14F-4D97-AF65-F5344CB8AC3E}">
        <p14:creationId xmlns:p14="http://schemas.microsoft.com/office/powerpoint/2010/main" val="22238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sp>
        <p:nvSpPr>
          <p:cNvPr id="30723" name="Rectangle 8"/>
          <p:cNvSpPr>
            <a:spLocks noChangeArrowheads="1"/>
          </p:cNvSpPr>
          <p:nvPr/>
        </p:nvSpPr>
        <p:spPr bwMode="auto">
          <a:xfrm>
            <a:off x="0" y="4961189"/>
            <a:ext cx="184150" cy="368300"/>
          </a:xfrm>
          <a:prstGeom prst="rect">
            <a:avLst/>
          </a:prstGeom>
          <a:noFill/>
          <a:ln w="9525">
            <a:noFill/>
            <a:miter lim="800000"/>
            <a:headEnd/>
            <a:tailEnd/>
          </a:ln>
        </p:spPr>
        <p:txBody>
          <a:bodyPr wrap="none" anchor="ctr">
            <a:spAutoFit/>
          </a:bodyPr>
          <a:lstStyle/>
          <a:p>
            <a:endParaRPr lang="zh-TW" altLang="zh-TW">
              <a:solidFill>
                <a:srgbClr val="000000"/>
              </a:solidFill>
            </a:endParaRPr>
          </a:p>
        </p:txBody>
      </p:sp>
      <p:pic>
        <p:nvPicPr>
          <p:cNvPr id="15" name="圖片 14"/>
          <p:cNvPicPr/>
          <p:nvPr/>
        </p:nvPicPr>
        <p:blipFill>
          <a:blip r:embed="rId3" cstate="email">
            <a:lum bright="10000" contrast="20000"/>
            <a:extLst>
              <a:ext uri="{28A0092B-C50C-407E-A947-70E740481C1C}">
                <a14:useLocalDpi xmlns:a14="http://schemas.microsoft.com/office/drawing/2010/main" val="0"/>
              </a:ext>
            </a:extLst>
          </a:blip>
          <a:stretch>
            <a:fillRect/>
          </a:stretch>
        </p:blipFill>
        <p:spPr>
          <a:xfrm>
            <a:off x="467544" y="1916832"/>
            <a:ext cx="8280920" cy="4704460"/>
          </a:xfrm>
          <a:prstGeom prst="roundRect">
            <a:avLst>
              <a:gd name="adj" fmla="val 1652"/>
            </a:avLst>
          </a:prstGeom>
          <a:solidFill>
            <a:srgbClr val="FFFFFF">
              <a:shade val="85000"/>
            </a:srgbClr>
          </a:solidFill>
          <a:ln>
            <a:noFill/>
          </a:ln>
          <a:effectLst/>
        </p:spPr>
      </p:pic>
      <p:grpSp>
        <p:nvGrpSpPr>
          <p:cNvPr id="2" name="群組 17"/>
          <p:cNvGrpSpPr>
            <a:grpSpLocks/>
          </p:cNvGrpSpPr>
          <p:nvPr/>
        </p:nvGrpSpPr>
        <p:grpSpPr bwMode="auto">
          <a:xfrm>
            <a:off x="719423" y="1811725"/>
            <a:ext cx="7777162" cy="3651250"/>
            <a:chOff x="611560" y="1916832"/>
            <a:chExt cx="7777484" cy="3649746"/>
          </a:xfrm>
        </p:grpSpPr>
        <p:sp>
          <p:nvSpPr>
            <p:cNvPr id="5" name="矩形 4"/>
            <p:cNvSpPr/>
            <p:nvPr/>
          </p:nvSpPr>
          <p:spPr>
            <a:xfrm>
              <a:off x="611560" y="1916832"/>
              <a:ext cx="2448026" cy="650607"/>
            </a:xfrm>
            <a:prstGeom prst="rect">
              <a:avLst/>
            </a:prstGeom>
            <a:solidFill>
              <a:srgbClr val="1E88E5"/>
            </a:solidFill>
            <a:ln>
              <a:solidFill>
                <a:schemeClr val="bg1"/>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b="1" dirty="0">
                  <a:latin typeface="微軟正黑體" panose="020B0604030504040204" pitchFamily="34" charset="-120"/>
                  <a:ea typeface="微軟正黑體" panose="020B0604030504040204" pitchFamily="34" charset="-120"/>
                  <a:cs typeface="Times New Roman" panose="02020603050405020304" pitchFamily="18" charset="0"/>
                </a:rPr>
                <a:t>高表現高差距</a:t>
              </a:r>
            </a:p>
          </p:txBody>
        </p:sp>
        <p:sp>
          <p:nvSpPr>
            <p:cNvPr id="6" name="橢圓 5"/>
            <p:cNvSpPr/>
            <p:nvPr/>
          </p:nvSpPr>
          <p:spPr>
            <a:xfrm>
              <a:off x="1187846" y="2637260"/>
              <a:ext cx="1224014" cy="1079055"/>
            </a:xfrm>
            <a:prstGeom prst="ellipse">
              <a:avLst/>
            </a:prstGeom>
            <a:solidFill>
              <a:srgbClr val="FFFF00">
                <a:alpha val="29000"/>
              </a:srgbClr>
            </a:solidFill>
            <a:ln w="5715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30731" name="矩形 2"/>
            <p:cNvSpPr>
              <a:spLocks noChangeArrowheads="1"/>
            </p:cNvSpPr>
            <p:nvPr/>
          </p:nvSpPr>
          <p:spPr bwMode="auto">
            <a:xfrm>
              <a:off x="2483768" y="4612471"/>
              <a:ext cx="5905276" cy="954107"/>
            </a:xfrm>
            <a:prstGeom prst="rect">
              <a:avLst/>
            </a:prstGeom>
            <a:solidFill>
              <a:srgbClr val="D81B60"/>
            </a:solidFill>
            <a:ln w="9525">
              <a:solidFill>
                <a:schemeClr val="bg1"/>
              </a:solidFill>
              <a:miter lim="800000"/>
              <a:headEnd/>
              <a:tailEnd/>
            </a:ln>
          </p:spPr>
          <p:txBody>
            <a:bodyPr>
              <a:spAutoFit/>
            </a:bodyPr>
            <a:lstStyle/>
            <a:p>
              <a:pPr algn="just"/>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PISA</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 </a:t>
              </a:r>
              <a:r>
                <a:rPr kumimoji="0" lang="en-US" altLang="zh-TW" sz="2800" b="1">
                  <a:solidFill>
                    <a:schemeClr val="bg1"/>
                  </a:solidFill>
                  <a:latin typeface="微軟正黑體" panose="020B0604030504040204" pitchFamily="34" charset="-120"/>
                  <a:ea typeface="微軟正黑體" panose="020B0604030504040204" pitchFamily="34" charset="-120"/>
                  <a:cs typeface="Times New Roman" pitchFamily="18" charset="0"/>
                </a:rPr>
                <a:t>2012</a:t>
              </a:r>
              <a:r>
                <a:rPr kumimoji="0"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rPr>
                <a:t>各國數學素養表現變異，臺灣前後段學生差距世界第一</a:t>
              </a:r>
              <a:endParaRPr lang="zh-TW" altLang="en-US" sz="2800" b="1">
                <a:solidFill>
                  <a:schemeClr val="bg1"/>
                </a:solidFill>
                <a:latin typeface="微軟正黑體" panose="020B0604030504040204" pitchFamily="34" charset="-120"/>
                <a:ea typeface="微軟正黑體" panose="020B0604030504040204" pitchFamily="34" charset="-120"/>
                <a:cs typeface="Times New Roman" pitchFamily="18" charset="0"/>
              </a:endParaRPr>
            </a:p>
          </p:txBody>
        </p:sp>
      </p:grpSp>
      <p:sp>
        <p:nvSpPr>
          <p:cNvPr id="22" name="手繪多邊形 21"/>
          <p:cNvSpPr/>
          <p:nvPr/>
        </p:nvSpPr>
        <p:spPr>
          <a:xfrm>
            <a:off x="8212156" y="772887"/>
            <a:ext cx="227060" cy="279849"/>
          </a:xfrm>
          <a:custGeom>
            <a:avLst/>
            <a:gdLst>
              <a:gd name="connsiteX0" fmla="*/ 268357 w 626165"/>
              <a:gd name="connsiteY0" fmla="*/ 0 h 983974"/>
              <a:gd name="connsiteX1" fmla="*/ 0 w 626165"/>
              <a:gd name="connsiteY1" fmla="*/ 506895 h 983974"/>
              <a:gd name="connsiteX2" fmla="*/ 337931 w 626165"/>
              <a:gd name="connsiteY2" fmla="*/ 496956 h 983974"/>
              <a:gd name="connsiteX3" fmla="*/ 149087 w 626165"/>
              <a:gd name="connsiteY3" fmla="*/ 983974 h 983974"/>
              <a:gd name="connsiteX4" fmla="*/ 626165 w 626165"/>
              <a:gd name="connsiteY4" fmla="*/ 308113 h 983974"/>
              <a:gd name="connsiteX5" fmla="*/ 228600 w 626165"/>
              <a:gd name="connsiteY5" fmla="*/ 308113 h 983974"/>
              <a:gd name="connsiteX6" fmla="*/ 268357 w 626165"/>
              <a:gd name="connsiteY6" fmla="*/ 0 h 983974"/>
              <a:gd name="connsiteX0" fmla="*/ 268357 w 626165"/>
              <a:gd name="connsiteY0" fmla="*/ 0 h 864705"/>
              <a:gd name="connsiteX1" fmla="*/ 0 w 626165"/>
              <a:gd name="connsiteY1" fmla="*/ 506895 h 864705"/>
              <a:gd name="connsiteX2" fmla="*/ 337931 w 626165"/>
              <a:gd name="connsiteY2" fmla="*/ 496956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626165"/>
              <a:gd name="connsiteY0" fmla="*/ 0 h 864705"/>
              <a:gd name="connsiteX1" fmla="*/ 0 w 626165"/>
              <a:gd name="connsiteY1" fmla="*/ 506895 h 864705"/>
              <a:gd name="connsiteX2" fmla="*/ 288236 w 626165"/>
              <a:gd name="connsiteY2" fmla="*/ 506895 h 864705"/>
              <a:gd name="connsiteX3" fmla="*/ 188844 w 626165"/>
              <a:gd name="connsiteY3" fmla="*/ 864705 h 864705"/>
              <a:gd name="connsiteX4" fmla="*/ 626165 w 626165"/>
              <a:gd name="connsiteY4" fmla="*/ 308113 h 864705"/>
              <a:gd name="connsiteX5" fmla="*/ 228600 w 626165"/>
              <a:gd name="connsiteY5" fmla="*/ 308113 h 864705"/>
              <a:gd name="connsiteX6" fmla="*/ 268357 w 626165"/>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28600 w 576469"/>
              <a:gd name="connsiteY5" fmla="*/ 308113 h 864705"/>
              <a:gd name="connsiteX6" fmla="*/ 268357 w 576469"/>
              <a:gd name="connsiteY6" fmla="*/ 0 h 864705"/>
              <a:gd name="connsiteX0" fmla="*/ 268357 w 576469"/>
              <a:gd name="connsiteY0" fmla="*/ 0 h 864705"/>
              <a:gd name="connsiteX1" fmla="*/ 0 w 576469"/>
              <a:gd name="connsiteY1" fmla="*/ 506895 h 864705"/>
              <a:gd name="connsiteX2" fmla="*/ 288236 w 576469"/>
              <a:gd name="connsiteY2" fmla="*/ 506895 h 864705"/>
              <a:gd name="connsiteX3" fmla="*/ 188844 w 576469"/>
              <a:gd name="connsiteY3" fmla="*/ 864705 h 864705"/>
              <a:gd name="connsiteX4" fmla="*/ 576469 w 576469"/>
              <a:gd name="connsiteY4" fmla="*/ 318052 h 864705"/>
              <a:gd name="connsiteX5" fmla="*/ 258112 w 576469"/>
              <a:gd name="connsiteY5" fmla="*/ 353022 h 864705"/>
              <a:gd name="connsiteX6" fmla="*/ 268357 w 576469"/>
              <a:gd name="connsiteY6" fmla="*/ 0 h 864705"/>
              <a:gd name="connsiteX0" fmla="*/ 268357 w 550807"/>
              <a:gd name="connsiteY0" fmla="*/ 0 h 864705"/>
              <a:gd name="connsiteX1" fmla="*/ 0 w 550807"/>
              <a:gd name="connsiteY1" fmla="*/ 506895 h 864705"/>
              <a:gd name="connsiteX2" fmla="*/ 288236 w 550807"/>
              <a:gd name="connsiteY2" fmla="*/ 506895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257441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58112 w 550807"/>
              <a:gd name="connsiteY5" fmla="*/ 353022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55588 h 864705"/>
              <a:gd name="connsiteX6" fmla="*/ 268357 w 550807"/>
              <a:gd name="connsiteY6" fmla="*/ 0 h 864705"/>
              <a:gd name="connsiteX0" fmla="*/ 268357 w 550807"/>
              <a:gd name="connsiteY0" fmla="*/ 0 h 864705"/>
              <a:gd name="connsiteX1" fmla="*/ 0 w 550807"/>
              <a:gd name="connsiteY1" fmla="*/ 506895 h 864705"/>
              <a:gd name="connsiteX2" fmla="*/ 307482 w 550807"/>
              <a:gd name="connsiteY2" fmla="*/ 503046 h 864705"/>
              <a:gd name="connsiteX3" fmla="*/ 188844 w 550807"/>
              <a:gd name="connsiteY3" fmla="*/ 864705 h 864705"/>
              <a:gd name="connsiteX4" fmla="*/ 550807 w 550807"/>
              <a:gd name="connsiteY4" fmla="*/ 353979 h 864705"/>
              <a:gd name="connsiteX5" fmla="*/ 229884 w 550807"/>
              <a:gd name="connsiteY5" fmla="*/ 364570 h 864705"/>
              <a:gd name="connsiteX6" fmla="*/ 268357 w 550807"/>
              <a:gd name="connsiteY6" fmla="*/ 0 h 864705"/>
              <a:gd name="connsiteX0" fmla="*/ 268357 w 545675"/>
              <a:gd name="connsiteY0" fmla="*/ 0 h 864705"/>
              <a:gd name="connsiteX1" fmla="*/ 0 w 545675"/>
              <a:gd name="connsiteY1" fmla="*/ 506895 h 864705"/>
              <a:gd name="connsiteX2" fmla="*/ 307482 w 545675"/>
              <a:gd name="connsiteY2" fmla="*/ 503046 h 864705"/>
              <a:gd name="connsiteX3" fmla="*/ 188844 w 545675"/>
              <a:gd name="connsiteY3" fmla="*/ 864705 h 864705"/>
              <a:gd name="connsiteX4" fmla="*/ 545675 w 545675"/>
              <a:gd name="connsiteY4" fmla="*/ 370659 h 864705"/>
              <a:gd name="connsiteX5" fmla="*/ 229884 w 545675"/>
              <a:gd name="connsiteY5" fmla="*/ 364570 h 864705"/>
              <a:gd name="connsiteX6" fmla="*/ 268357 w 545675"/>
              <a:gd name="connsiteY6" fmla="*/ 0 h 864705"/>
              <a:gd name="connsiteX0" fmla="*/ 268357 w 544392"/>
              <a:gd name="connsiteY0" fmla="*/ 0 h 864705"/>
              <a:gd name="connsiteX1" fmla="*/ 0 w 544392"/>
              <a:gd name="connsiteY1" fmla="*/ 506895 h 864705"/>
              <a:gd name="connsiteX2" fmla="*/ 307482 w 544392"/>
              <a:gd name="connsiteY2" fmla="*/ 503046 h 864705"/>
              <a:gd name="connsiteX3" fmla="*/ 188844 w 544392"/>
              <a:gd name="connsiteY3" fmla="*/ 864705 h 864705"/>
              <a:gd name="connsiteX4" fmla="*/ 544392 w 544392"/>
              <a:gd name="connsiteY4" fmla="*/ 362960 h 864705"/>
              <a:gd name="connsiteX5" fmla="*/ 229884 w 544392"/>
              <a:gd name="connsiteY5" fmla="*/ 364570 h 864705"/>
              <a:gd name="connsiteX6" fmla="*/ 268357 w 544392"/>
              <a:gd name="connsiteY6" fmla="*/ 0 h 864705"/>
              <a:gd name="connsiteX0" fmla="*/ 246544 w 544392"/>
              <a:gd name="connsiteY0" fmla="*/ 0 h 776170"/>
              <a:gd name="connsiteX1" fmla="*/ 0 w 544392"/>
              <a:gd name="connsiteY1" fmla="*/ 418360 h 776170"/>
              <a:gd name="connsiteX2" fmla="*/ 307482 w 544392"/>
              <a:gd name="connsiteY2" fmla="*/ 414511 h 776170"/>
              <a:gd name="connsiteX3" fmla="*/ 188844 w 544392"/>
              <a:gd name="connsiteY3" fmla="*/ 776170 h 776170"/>
              <a:gd name="connsiteX4" fmla="*/ 544392 w 544392"/>
              <a:gd name="connsiteY4" fmla="*/ 274425 h 776170"/>
              <a:gd name="connsiteX5" fmla="*/ 229884 w 544392"/>
              <a:gd name="connsiteY5" fmla="*/ 276035 h 776170"/>
              <a:gd name="connsiteX6" fmla="*/ 246544 w 544392"/>
              <a:gd name="connsiteY6" fmla="*/ 0 h 776170"/>
              <a:gd name="connsiteX0" fmla="*/ 246544 w 544392"/>
              <a:gd name="connsiteY0" fmla="*/ 0 h 670955"/>
              <a:gd name="connsiteX1" fmla="*/ 0 w 544392"/>
              <a:gd name="connsiteY1" fmla="*/ 418360 h 670955"/>
              <a:gd name="connsiteX2" fmla="*/ 307482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3103 w 544392"/>
              <a:gd name="connsiteY2" fmla="*/ 414511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4386 w 544392"/>
              <a:gd name="connsiteY2" fmla="*/ 419643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 name="connsiteX0" fmla="*/ 246544 w 544392"/>
              <a:gd name="connsiteY0" fmla="*/ 0 h 670955"/>
              <a:gd name="connsiteX1" fmla="*/ 0 w 544392"/>
              <a:gd name="connsiteY1" fmla="*/ 418360 h 670955"/>
              <a:gd name="connsiteX2" fmla="*/ 285669 w 544392"/>
              <a:gd name="connsiteY2" fmla="*/ 415794 h 670955"/>
              <a:gd name="connsiteX3" fmla="*/ 249150 w 544392"/>
              <a:gd name="connsiteY3" fmla="*/ 670955 h 670955"/>
              <a:gd name="connsiteX4" fmla="*/ 544392 w 544392"/>
              <a:gd name="connsiteY4" fmla="*/ 274425 h 670955"/>
              <a:gd name="connsiteX5" fmla="*/ 229884 w 544392"/>
              <a:gd name="connsiteY5" fmla="*/ 276035 h 670955"/>
              <a:gd name="connsiteX6" fmla="*/ 246544 w 544392"/>
              <a:gd name="connsiteY6" fmla="*/ 0 h 67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392" h="670955">
                <a:moveTo>
                  <a:pt x="246544" y="0"/>
                </a:moveTo>
                <a:lnTo>
                  <a:pt x="0" y="418360"/>
                </a:lnTo>
                <a:lnTo>
                  <a:pt x="285669" y="415794"/>
                </a:lnTo>
                <a:lnTo>
                  <a:pt x="249150" y="670955"/>
                </a:lnTo>
                <a:lnTo>
                  <a:pt x="544392" y="274425"/>
                </a:lnTo>
                <a:lnTo>
                  <a:pt x="229884" y="276035"/>
                </a:lnTo>
                <a:lnTo>
                  <a:pt x="246544" y="0"/>
                </a:lnTo>
                <a:close/>
              </a:path>
            </a:pathLst>
          </a:custGeom>
          <a:solidFill>
            <a:schemeClr val="bg1"/>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7908670" y="322104"/>
            <a:ext cx="795777" cy="432951"/>
            <a:chOff x="1603544" y="537738"/>
            <a:chExt cx="1000375" cy="544265"/>
          </a:xfrm>
          <a:solidFill>
            <a:schemeClr val="bg1"/>
          </a:solidFill>
        </p:grpSpPr>
        <p:sp>
          <p:nvSpPr>
            <p:cNvPr id="27" name="橢圓 26"/>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橢圓 27"/>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橢圓 28"/>
            <p:cNvSpPr/>
            <p:nvPr/>
          </p:nvSpPr>
          <p:spPr>
            <a:xfrm>
              <a:off x="2195736" y="607313"/>
              <a:ext cx="408183" cy="405115"/>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橢圓 29"/>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橢圓 30"/>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5</a:t>
            </a:fld>
            <a:endParaRPr lang="zh-TW" altLang="en-US"/>
          </a:p>
        </p:txBody>
      </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1-1-4</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0" name="矩形 39"/>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四</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p14="http://schemas.microsoft.com/office/powerpoint/2010/main" val="29180571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矩形 15"/>
          <p:cNvSpPr>
            <a:spLocks noChangeArrowheads="1"/>
          </p:cNvSpPr>
          <p:nvPr/>
        </p:nvSpPr>
        <p:spPr bwMode="auto">
          <a:xfrm>
            <a:off x="5421099" y="6392361"/>
            <a:ext cx="3463877" cy="276999"/>
          </a:xfrm>
          <a:prstGeom prst="rect">
            <a:avLst/>
          </a:prstGeom>
          <a:noFill/>
          <a:ln w="9525">
            <a:noFill/>
            <a:miter lim="800000"/>
            <a:headEnd/>
            <a:tailEnd/>
          </a:ln>
        </p:spPr>
        <p:txBody>
          <a:bodyPr wrap="square">
            <a:spAutoFit/>
          </a:bodyPr>
          <a:lstStyle/>
          <a:p>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引用自吳璧純生活課程課程手冊</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草案</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endPar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9" name="群組 8"/>
          <p:cNvGrpSpPr/>
          <p:nvPr/>
        </p:nvGrpSpPr>
        <p:grpSpPr>
          <a:xfrm>
            <a:off x="1076805" y="2492896"/>
            <a:ext cx="7311619" cy="1308509"/>
            <a:chOff x="1076805" y="2492896"/>
            <a:chExt cx="7311619" cy="1308509"/>
          </a:xfrm>
        </p:grpSpPr>
        <p:sp>
          <p:nvSpPr>
            <p:cNvPr id="2" name="矩形 1"/>
            <p:cNvSpPr/>
            <p:nvPr/>
          </p:nvSpPr>
          <p:spPr>
            <a:xfrm>
              <a:off x="2500585" y="2492896"/>
              <a:ext cx="5887839" cy="1200329"/>
            </a:xfrm>
            <a:prstGeom prst="rect">
              <a:avLst/>
            </a:prstGeom>
          </p:spPr>
          <p:txBody>
            <a:bodyPr wrap="square">
              <a:spAutoFit/>
            </a:bodyPr>
            <a:lstStyle/>
            <a:p>
              <a:pPr>
                <a:spcAft>
                  <a:spcPts val="2400"/>
                </a:spcAft>
              </a:pPr>
              <a:r>
                <a:rPr lang="zh-TW" altLang="en-US" sz="2400" dirty="0">
                  <a:latin typeface="微軟正黑體" panose="020B0604030504040204" pitchFamily="34" charset="-120"/>
                  <a:ea typeface="微軟正黑體" panose="020B0604030504040204" pitchFamily="34" charset="-120"/>
                </a:rPr>
                <a:t>強調學習不宜以學科知識及技能為限，</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而應</a:t>
              </a:r>
              <a:r>
                <a:rPr lang="zh-TW" altLang="en-US" sz="2400" dirty="0">
                  <a:solidFill>
                    <a:srgbClr val="7B1FA2"/>
                  </a:solidFill>
                  <a:latin typeface="微軟正黑體" panose="020B0604030504040204" pitchFamily="34" charset="-120"/>
                  <a:ea typeface="微軟正黑體" panose="020B0604030504040204" pitchFamily="34" charset="-120"/>
                </a:rPr>
                <a:t>關注學習與生活的結合</a:t>
              </a:r>
              <a:r>
                <a:rPr lang="en-US" altLang="zh-TW" sz="2400" dirty="0">
                  <a:solidFill>
                    <a:srgbClr val="7B1FA2"/>
                  </a:solidFill>
                  <a:latin typeface="微軟正黑體" panose="020B0604030504040204" pitchFamily="34" charset="-120"/>
                  <a:ea typeface="微軟正黑體" panose="020B0604030504040204" pitchFamily="34" charset="-120"/>
                </a:rPr>
                <a:t/>
              </a:r>
              <a:br>
                <a:rPr lang="en-US" altLang="zh-TW" sz="2400" dirty="0">
                  <a:solidFill>
                    <a:srgbClr val="7B1FA2"/>
                  </a:solidFill>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透過實踐力行而彰顯學習者的全人</a:t>
              </a:r>
              <a:r>
                <a:rPr lang="zh-TW" altLang="en-US" sz="2400">
                  <a:latin typeface="微軟正黑體" panose="020B0604030504040204" pitchFamily="34" charset="-120"/>
                  <a:ea typeface="微軟正黑體" panose="020B0604030504040204" pitchFamily="34" charset="-120"/>
                </a:rPr>
                <a:t>發展。</a:t>
              </a:r>
              <a:endParaRPr lang="zh-TW" altLang="en-US" sz="2400" dirty="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1076805" y="2517246"/>
              <a:ext cx="7080598" cy="1284159"/>
              <a:chOff x="1076805" y="2517246"/>
              <a:chExt cx="7080598" cy="1284159"/>
            </a:xfrm>
          </p:grpSpPr>
          <p:sp>
            <p:nvSpPr>
              <p:cNvPr id="56" name="圓角矩形 55"/>
              <p:cNvSpPr/>
              <p:nvPr/>
            </p:nvSpPr>
            <p:spPr>
              <a:xfrm>
                <a:off x="1076805" y="2517246"/>
                <a:ext cx="1200329" cy="1200329"/>
              </a:xfrm>
              <a:prstGeom prst="roundRect">
                <a:avLst>
                  <a:gd name="adj" fmla="val 10807"/>
                </a:avLst>
              </a:prstGeom>
              <a:solidFill>
                <a:schemeClr val="bg1">
                  <a:lumMod val="95000"/>
                </a:schemeClr>
              </a:solidFill>
              <a:ln w="38100" cap="rnd">
                <a:noFill/>
              </a:ln>
            </p:spPr>
            <p:txBody>
              <a:bodyPr rtlCol="0" anchor="ctr"/>
              <a:lstStyle/>
              <a:p>
                <a:pPr algn="ctr"/>
                <a:endParaRPr lang="zh-TW" altLang="en-US"/>
              </a:p>
            </p:txBody>
          </p:sp>
          <p:grpSp>
            <p:nvGrpSpPr>
              <p:cNvPr id="27" name="群組 26"/>
              <p:cNvGrpSpPr/>
              <p:nvPr/>
            </p:nvGrpSpPr>
            <p:grpSpPr>
              <a:xfrm>
                <a:off x="1372683" y="2732740"/>
                <a:ext cx="628167" cy="651147"/>
                <a:chOff x="1174156" y="3674095"/>
                <a:chExt cx="805556" cy="835025"/>
              </a:xfrm>
            </p:grpSpPr>
            <p:sp>
              <p:nvSpPr>
                <p:cNvPr id="52" name="等腰三角形 51"/>
                <p:cNvSpPr/>
                <p:nvPr/>
              </p:nvSpPr>
              <p:spPr>
                <a:xfrm>
                  <a:off x="1333497" y="3674095"/>
                  <a:ext cx="439991" cy="379303"/>
                </a:xfrm>
                <a:prstGeom prst="triangle">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3" name="矩形 52"/>
                <p:cNvSpPr/>
                <p:nvPr/>
              </p:nvSpPr>
              <p:spPr>
                <a:xfrm>
                  <a:off x="1174156" y="4163114"/>
                  <a:ext cx="324531" cy="324531"/>
                </a:xfrm>
                <a:prstGeom prst="rect">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4" name="橢圓 53"/>
                <p:cNvSpPr/>
                <p:nvPr/>
              </p:nvSpPr>
              <p:spPr>
                <a:xfrm>
                  <a:off x="1605650" y="4135058"/>
                  <a:ext cx="374062" cy="374062"/>
                </a:xfrm>
                <a:prstGeom prst="ellipse">
                  <a:avLst/>
                </a:pr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2612787" y="3801405"/>
                <a:ext cx="5544616"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59</a:t>
            </a:fld>
            <a:endParaRPr lang="zh-TW" altLang="en-US"/>
          </a:p>
        </p:txBody>
      </p:sp>
      <p:sp>
        <p:nvSpPr>
          <p:cNvPr id="43"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44" name="文字方塊 4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5-1-2.4</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59" name="矩形 58"/>
          <p:cNvSpPr/>
          <p:nvPr/>
        </p:nvSpPr>
        <p:spPr>
          <a:xfrm>
            <a:off x="1551492" y="1638961"/>
            <a:ext cx="6908940"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4. </a:t>
            </a:r>
            <a:r>
              <a:rPr lang="zh-TW" altLang="en-US" sz="2400">
                <a:latin typeface="微軟正黑體" pitchFamily="34" charset="-120"/>
                <a:ea typeface="微軟正黑體" pitchFamily="34" charset="-120"/>
                <a:cs typeface="Times New Roman" pitchFamily="18" charset="0"/>
              </a:rPr>
              <a:t>建構素養導向教學模式</a:t>
            </a:r>
          </a:p>
        </p:txBody>
      </p:sp>
      <p:sp>
        <p:nvSpPr>
          <p:cNvPr id="60" name="矩形 59"/>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（二）素養教學</a:t>
            </a:r>
          </a:p>
        </p:txBody>
      </p:sp>
      <p:cxnSp>
        <p:nvCxnSpPr>
          <p:cNvPr id="61" name="直線接點 60"/>
          <p:cNvCxnSpPr/>
          <p:nvPr/>
        </p:nvCxnSpPr>
        <p:spPr>
          <a:xfrm>
            <a:off x="646047" y="2132856"/>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1076805" y="3868437"/>
            <a:ext cx="7239611" cy="1301120"/>
            <a:chOff x="1076805" y="3868437"/>
            <a:chExt cx="7239611" cy="1301120"/>
          </a:xfrm>
        </p:grpSpPr>
        <p:grpSp>
          <p:nvGrpSpPr>
            <p:cNvPr id="7" name="群組 6"/>
            <p:cNvGrpSpPr/>
            <p:nvPr/>
          </p:nvGrpSpPr>
          <p:grpSpPr>
            <a:xfrm>
              <a:off x="1076805" y="3868437"/>
              <a:ext cx="7080598" cy="1301120"/>
              <a:chOff x="1076805" y="3868437"/>
              <a:chExt cx="7080598" cy="1301120"/>
            </a:xfrm>
          </p:grpSpPr>
          <p:sp>
            <p:nvSpPr>
              <p:cNvPr id="5" name="圓角矩形 4"/>
              <p:cNvSpPr/>
              <p:nvPr/>
            </p:nvSpPr>
            <p:spPr>
              <a:xfrm>
                <a:off x="1076805" y="3868437"/>
                <a:ext cx="1200329" cy="1200329"/>
              </a:xfrm>
              <a:prstGeom prst="roundRect">
                <a:avLst>
                  <a:gd name="adj" fmla="val 10807"/>
                </a:avLst>
              </a:prstGeom>
              <a:solidFill>
                <a:schemeClr val="bg1">
                  <a:lumMod val="95000"/>
                </a:schemeClr>
              </a:solidFill>
              <a:ln w="38100" cap="rnd">
                <a:noFill/>
              </a:ln>
            </p:spPr>
            <p:txBody>
              <a:bodyPr rtlCol="0" anchor="ctr"/>
              <a:lstStyle/>
              <a:p>
                <a:pPr algn="ctr"/>
                <a:endParaRPr lang="zh-TW" altLang="en-US"/>
              </a:p>
            </p:txBody>
          </p:sp>
          <p:grpSp>
            <p:nvGrpSpPr>
              <p:cNvPr id="4" name="群組 3"/>
              <p:cNvGrpSpPr/>
              <p:nvPr/>
            </p:nvGrpSpPr>
            <p:grpSpPr>
              <a:xfrm>
                <a:off x="1422533" y="4070884"/>
                <a:ext cx="532641" cy="862538"/>
                <a:chOff x="-2993232" y="1421921"/>
                <a:chExt cx="2931928" cy="4747855"/>
              </a:xfrm>
              <a:solidFill>
                <a:srgbClr val="9C27B0"/>
              </a:solidFill>
            </p:grpSpPr>
            <p:sp>
              <p:nvSpPr>
                <p:cNvPr id="31" name="圓角矩形 30"/>
                <p:cNvSpPr/>
                <p:nvPr/>
              </p:nvSpPr>
              <p:spPr>
                <a:xfrm rot="725236">
                  <a:off x="-1998167" y="2407792"/>
                  <a:ext cx="789765" cy="1578919"/>
                </a:xfrm>
                <a:prstGeom prst="roundRect">
                  <a:avLst>
                    <a:gd name="adj" fmla="val 34396"/>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接點 31"/>
                <p:cNvSpPr/>
                <p:nvPr/>
              </p:nvSpPr>
              <p:spPr>
                <a:xfrm>
                  <a:off x="-1649943" y="1421921"/>
                  <a:ext cx="864976" cy="864976"/>
                </a:xfrm>
                <a:prstGeom prst="flowChartConnector">
                  <a:avLst/>
                </a:pr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1236624" y="4312793"/>
                  <a:ext cx="441609" cy="170052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4" name="群組 33"/>
                <p:cNvGrpSpPr/>
                <p:nvPr/>
              </p:nvGrpSpPr>
              <p:grpSpPr>
                <a:xfrm rot="18940355" flipV="1">
                  <a:off x="-2993232" y="2705353"/>
                  <a:ext cx="1470637" cy="418677"/>
                  <a:chOff x="723609" y="2530960"/>
                  <a:chExt cx="1591573" cy="453107"/>
                </a:xfrm>
                <a:grpFill/>
              </p:grpSpPr>
              <p:sp>
                <p:nvSpPr>
                  <p:cNvPr id="41" name="圓角矩形 4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35" name="群組 34"/>
                <p:cNvGrpSpPr/>
                <p:nvPr/>
              </p:nvGrpSpPr>
              <p:grpSpPr>
                <a:xfrm rot="2633350" flipH="1">
                  <a:off x="-1531941" y="2959835"/>
                  <a:ext cx="1470637" cy="418677"/>
                  <a:chOff x="723609" y="2530960"/>
                  <a:chExt cx="1591573" cy="453107"/>
                </a:xfrm>
                <a:grpFill/>
              </p:grpSpPr>
              <p:sp>
                <p:nvSpPr>
                  <p:cNvPr id="39" name="圓角矩形 38"/>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6" name="圓角矩形 35"/>
                <p:cNvSpPr/>
                <p:nvPr/>
              </p:nvSpPr>
              <p:spPr>
                <a:xfrm rot="18728681">
                  <a:off x="-1656527" y="3335490"/>
                  <a:ext cx="421050" cy="1526606"/>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rot="11552909">
                  <a:off x="-2448018" y="4469255"/>
                  <a:ext cx="441603" cy="170052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37"/>
                <p:cNvSpPr/>
                <p:nvPr/>
              </p:nvSpPr>
              <p:spPr>
                <a:xfrm rot="778139">
                  <a:off x="-2227745" y="3647676"/>
                  <a:ext cx="421050" cy="1526606"/>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cxnSp>
            <p:nvCxnSpPr>
              <p:cNvPr id="57" name="直線接點 56"/>
              <p:cNvCxnSpPr/>
              <p:nvPr/>
            </p:nvCxnSpPr>
            <p:spPr>
              <a:xfrm>
                <a:off x="2612787" y="5169557"/>
                <a:ext cx="5544616"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a:off x="2500585" y="3890462"/>
              <a:ext cx="5815831" cy="1200329"/>
            </a:xfrm>
            <a:prstGeom prst="rect">
              <a:avLst/>
            </a:prstGeom>
          </p:spPr>
          <p:txBody>
            <a:bodyPr wrap="square">
              <a:spAutoFit/>
            </a:bodyPr>
            <a:lstStyle/>
            <a:p>
              <a:pPr>
                <a:spcAft>
                  <a:spcPts val="2400"/>
                </a:spcAft>
              </a:pPr>
              <a:r>
                <a:rPr lang="zh-TW" altLang="en-US" sz="2400">
                  <a:latin typeface="微軟正黑體" panose="020B0604030504040204" pitchFamily="34" charset="-120"/>
                  <a:ea typeface="微軟正黑體" panose="020B0604030504040204" pitchFamily="34" charset="-120"/>
                </a:rPr>
                <a:t>學生</a:t>
              </a:r>
              <a:r>
                <a:rPr lang="zh-TW" altLang="en-US" sz="2400" dirty="0">
                  <a:latin typeface="微軟正黑體" panose="020B0604030504040204" pitchFamily="34" charset="-120"/>
                  <a:ea typeface="微軟正黑體" panose="020B0604030504040204" pitchFamily="34" charset="-120"/>
                </a:rPr>
                <a:t>是自主學習的個體</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在特定情境中面對複雜任務</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en-US" sz="2400" dirty="0">
                  <a:solidFill>
                    <a:srgbClr val="7B1FA2"/>
                  </a:solidFill>
                  <a:latin typeface="微軟正黑體" panose="020B0604030504040204" pitchFamily="34" charset="-120"/>
                  <a:ea typeface="微軟正黑體" panose="020B0604030504040204" pitchFamily="34" charset="-120"/>
                </a:rPr>
                <a:t>思考、行動與反思，不斷增長</a:t>
              </a:r>
              <a:r>
                <a:rPr lang="zh-TW" altLang="en-US" sz="2400">
                  <a:solidFill>
                    <a:srgbClr val="7B1FA2"/>
                  </a:solidFill>
                  <a:latin typeface="微軟正黑體" panose="020B0604030504040204" pitchFamily="34" charset="-120"/>
                  <a:ea typeface="微軟正黑體" panose="020B0604030504040204" pitchFamily="34" charset="-120"/>
                </a:rPr>
                <a:t>其素養</a:t>
              </a:r>
              <a:endParaRPr lang="zh-TW" altLang="en-US" sz="2400" dirty="0">
                <a:solidFill>
                  <a:srgbClr val="7B1FA2"/>
                </a:solidFill>
                <a:latin typeface="微軟正黑體" panose="020B0604030504040204" pitchFamily="34" charset="-120"/>
                <a:ea typeface="微軟正黑體" panose="020B0604030504040204" pitchFamily="34" charset="-120"/>
              </a:endParaRPr>
            </a:p>
          </p:txBody>
        </p:sp>
      </p:grpSp>
      <p:grpSp>
        <p:nvGrpSpPr>
          <p:cNvPr id="11" name="群組 10"/>
          <p:cNvGrpSpPr/>
          <p:nvPr/>
        </p:nvGrpSpPr>
        <p:grpSpPr>
          <a:xfrm>
            <a:off x="1083101" y="5219628"/>
            <a:ext cx="7074302" cy="1200329"/>
            <a:chOff x="1083101" y="5219628"/>
            <a:chExt cx="7074302" cy="1200329"/>
          </a:xfrm>
        </p:grpSpPr>
        <p:grpSp>
          <p:nvGrpSpPr>
            <p:cNvPr id="8" name="群組 7"/>
            <p:cNvGrpSpPr/>
            <p:nvPr/>
          </p:nvGrpSpPr>
          <p:grpSpPr>
            <a:xfrm>
              <a:off x="1083101" y="5219628"/>
              <a:ext cx="1200329" cy="1200329"/>
              <a:chOff x="1083101" y="5219628"/>
              <a:chExt cx="1200329" cy="1200329"/>
            </a:xfrm>
          </p:grpSpPr>
          <p:sp>
            <p:nvSpPr>
              <p:cNvPr id="55" name="圓角矩形 54"/>
              <p:cNvSpPr/>
              <p:nvPr/>
            </p:nvSpPr>
            <p:spPr>
              <a:xfrm>
                <a:off x="1083101" y="5219628"/>
                <a:ext cx="1200329" cy="1200329"/>
              </a:xfrm>
              <a:prstGeom prst="roundRect">
                <a:avLst>
                  <a:gd name="adj" fmla="val 10807"/>
                </a:avLst>
              </a:prstGeom>
              <a:solidFill>
                <a:schemeClr val="bg1">
                  <a:lumMod val="95000"/>
                </a:schemeClr>
              </a:solidFill>
              <a:ln w="38100" cap="rnd">
                <a:noFill/>
              </a:ln>
            </p:spPr>
            <p:txBody>
              <a:bodyPr rtlCol="0" anchor="ctr"/>
              <a:lstStyle/>
              <a:p>
                <a:pPr algn="ctr"/>
                <a:endParaRPr lang="zh-TW" altLang="en-US"/>
              </a:p>
            </p:txBody>
          </p:sp>
          <p:grpSp>
            <p:nvGrpSpPr>
              <p:cNvPr id="28" name="群組 27"/>
              <p:cNvGrpSpPr/>
              <p:nvPr/>
            </p:nvGrpSpPr>
            <p:grpSpPr>
              <a:xfrm>
                <a:off x="1368479" y="5651597"/>
                <a:ext cx="667759" cy="369691"/>
                <a:chOff x="3127374" y="3868568"/>
                <a:chExt cx="856327" cy="474088"/>
              </a:xfrm>
              <a:solidFill>
                <a:schemeClr val="bg1"/>
              </a:solidFill>
            </p:grpSpPr>
            <p:sp>
              <p:nvSpPr>
                <p:cNvPr id="49" name="矩形 48"/>
                <p:cNvSpPr/>
                <p:nvPr/>
              </p:nvSpPr>
              <p:spPr>
                <a:xfrm rot="18902305">
                  <a:off x="3200736" y="4093297"/>
                  <a:ext cx="280019" cy="81057"/>
                </a:xfrm>
                <a:prstGeom prst="rect">
                  <a:avLst/>
                </a:pr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矩形 49"/>
                <p:cNvSpPr/>
                <p:nvPr/>
              </p:nvSpPr>
              <p:spPr>
                <a:xfrm rot="18902305">
                  <a:off x="3648676" y="4020094"/>
                  <a:ext cx="280019" cy="81057"/>
                </a:xfrm>
                <a:prstGeom prst="rect">
                  <a:avLst/>
                </a:pr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1" name="矩形 50"/>
                <p:cNvSpPr/>
                <p:nvPr/>
              </p:nvSpPr>
              <p:spPr>
                <a:xfrm rot="13287969">
                  <a:off x="3447678" y="4036785"/>
                  <a:ext cx="280019" cy="81057"/>
                </a:xfrm>
                <a:prstGeom prst="rect">
                  <a:avLst/>
                </a:pr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橢圓 46"/>
                <p:cNvSpPr/>
                <p:nvPr/>
              </p:nvSpPr>
              <p:spPr>
                <a:xfrm>
                  <a:off x="3603950" y="4085661"/>
                  <a:ext cx="171330" cy="171330"/>
                </a:xfrm>
                <a:prstGeom prst="ellipse">
                  <a:avLst/>
                </a:prstGeom>
                <a:solidFill>
                  <a:srgbClr val="66FF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橢圓 45"/>
                <p:cNvSpPr/>
                <p:nvPr/>
              </p:nvSpPr>
              <p:spPr>
                <a:xfrm>
                  <a:off x="3396327" y="3898724"/>
                  <a:ext cx="171330" cy="171330"/>
                </a:xfrm>
                <a:prstGeom prst="ellipse">
                  <a:avLst/>
                </a:prstGeom>
                <a:solidFill>
                  <a:srgbClr val="00B0F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3127374" y="4171326"/>
                  <a:ext cx="171330" cy="171330"/>
                </a:xfrm>
                <a:prstGeom prst="ellipse">
                  <a:avLst/>
                </a:pr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8" name="橢圓 47"/>
                <p:cNvSpPr/>
                <p:nvPr/>
              </p:nvSpPr>
              <p:spPr>
                <a:xfrm>
                  <a:off x="3812371" y="3868568"/>
                  <a:ext cx="171330" cy="171330"/>
                </a:xfrm>
                <a:prstGeom prst="ellipse">
                  <a:avLst/>
                </a:prstGeom>
                <a:solidFill>
                  <a:srgbClr val="FF99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
          <p:nvSpPr>
            <p:cNvPr id="66" name="矩形 65"/>
            <p:cNvSpPr/>
            <p:nvPr/>
          </p:nvSpPr>
          <p:spPr>
            <a:xfrm>
              <a:off x="2515582" y="5430712"/>
              <a:ext cx="5641821" cy="830997"/>
            </a:xfrm>
            <a:prstGeom prst="rect">
              <a:avLst/>
            </a:prstGeom>
          </p:spPr>
          <p:txBody>
            <a:bodyPr wrap="square">
              <a:spAutoFit/>
            </a:bodyPr>
            <a:lstStyle/>
            <a:p>
              <a:pPr>
                <a:spcAft>
                  <a:spcPts val="2400"/>
                </a:spcAft>
              </a:pPr>
              <a:r>
                <a:rPr lang="zh-TW" altLang="en-US" sz="2400">
                  <a:latin typeface="微軟正黑體" panose="020B0604030504040204" pitchFamily="34" charset="-120"/>
                  <a:ea typeface="微軟正黑體" panose="020B0604030504040204" pitchFamily="34" charset="-120"/>
                </a:rPr>
                <a:t>教學</a:t>
              </a:r>
              <a:r>
                <a:rPr lang="zh-TW" altLang="en-US" sz="2400" dirty="0">
                  <a:latin typeface="微軟正黑體" panose="020B0604030504040204" pitchFamily="34" charset="-120"/>
                  <a:ea typeface="微軟正黑體" panose="020B0604030504040204" pitchFamily="34" charset="-120"/>
                </a:rPr>
                <a:t>與學習活動在促成</a:t>
              </a:r>
              <a:r>
                <a:rPr lang="zh-TW" altLang="en-US" sz="2400" dirty="0">
                  <a:solidFill>
                    <a:srgbClr val="7B1FA2"/>
                  </a:solidFill>
                  <a:latin typeface="微軟正黑體" panose="020B0604030504040204" pitchFamily="34" charset="-120"/>
                  <a:ea typeface="微軟正黑體" panose="020B0604030504040204" pitchFamily="34" charset="-120"/>
                </a:rPr>
                <a:t>素養發展</a:t>
              </a:r>
              <a:r>
                <a:rPr lang="en-US" altLang="zh-TW" sz="2400" dirty="0">
                  <a:solidFill>
                    <a:schemeClr val="bg1"/>
                  </a:solidFill>
                  <a:latin typeface="微軟正黑體" panose="020B0604030504040204" pitchFamily="34" charset="-120"/>
                  <a:ea typeface="微軟正黑體" panose="020B0604030504040204" pitchFamily="34" charset="-120"/>
                </a:rPr>
                <a:t/>
              </a:r>
              <a:br>
                <a:rPr lang="en-US" altLang="zh-TW" sz="2400" dirty="0">
                  <a:solidFill>
                    <a:schemeClr val="bg1"/>
                  </a:solidFill>
                  <a:latin typeface="微軟正黑體" panose="020B0604030504040204" pitchFamily="34" charset="-120"/>
                  <a:ea typeface="微軟正黑體" panose="020B0604030504040204" pitchFamily="34" charset="-120"/>
                </a:rPr>
              </a:br>
              <a:r>
                <a:rPr lang="zh-TW" altLang="en-US" sz="2400" dirty="0">
                  <a:latin typeface="微軟正黑體" panose="020B0604030504040204" pitchFamily="34" charset="-120"/>
                  <a:ea typeface="微軟正黑體" panose="020B0604030504040204" pitchFamily="34" charset="-120"/>
                </a:rPr>
                <a:t>而非僅看一時一刻的素養表現</a:t>
              </a:r>
            </a:p>
          </p:txBody>
        </p:sp>
      </p:grpSp>
    </p:spTree>
    <p:extLst>
      <p:ext uri="{BB962C8B-B14F-4D97-AF65-F5344CB8AC3E}">
        <p14:creationId xmlns:p14="http://schemas.microsoft.com/office/powerpoint/2010/main" val="3420889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5925481" y="2366278"/>
            <a:ext cx="2822983" cy="1807362"/>
            <a:chOff x="5925481" y="2366278"/>
            <a:chExt cx="2822983" cy="1807362"/>
          </a:xfrm>
        </p:grpSpPr>
        <p:sp>
          <p:nvSpPr>
            <p:cNvPr id="39" name="橢圓 38"/>
            <p:cNvSpPr/>
            <p:nvPr/>
          </p:nvSpPr>
          <p:spPr>
            <a:xfrm>
              <a:off x="6726395" y="2366278"/>
              <a:ext cx="1463646" cy="1463646"/>
            </a:xfrm>
            <a:prstGeom prst="ellipse">
              <a:avLst/>
            </a:prstGeom>
            <a:solidFill>
              <a:schemeClr val="bg1"/>
            </a:solidFill>
            <a:ln w="38100" cap="rnd">
              <a:noFill/>
            </a:ln>
          </p:spPr>
          <p:txBody>
            <a:bodyPr rtlCol="0" anchor="ctr"/>
            <a:lstStyle/>
            <a:p>
              <a:pPr algn="ctr"/>
              <a:endParaRPr lang="zh-TW" altLang="en-US"/>
            </a:p>
          </p:txBody>
        </p:sp>
        <p:sp>
          <p:nvSpPr>
            <p:cNvPr id="7" name="矩形 6"/>
            <p:cNvSpPr/>
            <p:nvPr/>
          </p:nvSpPr>
          <p:spPr>
            <a:xfrm>
              <a:off x="5925481" y="3773530"/>
              <a:ext cx="2822983" cy="400110"/>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教師是引導者與協助者</a:t>
              </a:r>
            </a:p>
          </p:txBody>
        </p:sp>
        <p:grpSp>
          <p:nvGrpSpPr>
            <p:cNvPr id="47" name="群組 46"/>
            <p:cNvGrpSpPr/>
            <p:nvPr/>
          </p:nvGrpSpPr>
          <p:grpSpPr>
            <a:xfrm>
              <a:off x="6974531" y="2522737"/>
              <a:ext cx="753318" cy="1221786"/>
              <a:chOff x="-3122181" y="2317152"/>
              <a:chExt cx="1234034" cy="2001447"/>
            </a:xfrm>
            <a:solidFill>
              <a:srgbClr val="1E88E5"/>
            </a:solidFill>
          </p:grpSpPr>
          <p:grpSp>
            <p:nvGrpSpPr>
              <p:cNvPr id="48" name="群組 47"/>
              <p:cNvGrpSpPr/>
              <p:nvPr/>
            </p:nvGrpSpPr>
            <p:grpSpPr>
              <a:xfrm>
                <a:off x="-3078509" y="2317152"/>
                <a:ext cx="1190362" cy="2001447"/>
                <a:chOff x="3457972" y="1196752"/>
                <a:chExt cx="2895227" cy="4867968"/>
              </a:xfrm>
              <a:grpFill/>
            </p:grpSpPr>
            <p:sp>
              <p:nvSpPr>
                <p:cNvPr id="50" name="流程圖: 接點 49"/>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1" name="圓角矩形 50"/>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圓角矩形 51"/>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圓角矩形 52"/>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55" name="群組 54"/>
                <p:cNvGrpSpPr/>
                <p:nvPr/>
              </p:nvGrpSpPr>
              <p:grpSpPr>
                <a:xfrm>
                  <a:off x="3457972" y="2264172"/>
                  <a:ext cx="1591573" cy="453107"/>
                  <a:chOff x="723609" y="2530960"/>
                  <a:chExt cx="1591573" cy="453107"/>
                </a:xfrm>
                <a:grpFill/>
              </p:grpSpPr>
              <p:sp>
                <p:nvSpPr>
                  <p:cNvPr id="56" name="圓角矩形 55"/>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圓角矩形 56"/>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9" name="圓角矩形 48"/>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8" name="群組 7"/>
          <p:cNvGrpSpPr/>
          <p:nvPr/>
        </p:nvGrpSpPr>
        <p:grpSpPr>
          <a:xfrm>
            <a:off x="906263" y="2316514"/>
            <a:ext cx="2492990" cy="1874304"/>
            <a:chOff x="906263" y="2316514"/>
            <a:chExt cx="2492990" cy="1874304"/>
          </a:xfrm>
        </p:grpSpPr>
        <p:sp>
          <p:nvSpPr>
            <p:cNvPr id="5" name="橢圓 4"/>
            <p:cNvSpPr/>
            <p:nvPr/>
          </p:nvSpPr>
          <p:spPr>
            <a:xfrm>
              <a:off x="1296615" y="2316514"/>
              <a:ext cx="1463646" cy="1463646"/>
            </a:xfrm>
            <a:prstGeom prst="ellipse">
              <a:avLst/>
            </a:prstGeom>
            <a:solidFill>
              <a:schemeClr val="bg1"/>
            </a:solidFill>
            <a:ln w="38100" cap="rnd">
              <a:noFill/>
            </a:ln>
          </p:spPr>
          <p:txBody>
            <a:bodyPr rtlCol="0" anchor="ctr"/>
            <a:lstStyle/>
            <a:p>
              <a:pPr algn="ctr"/>
              <a:endParaRPr lang="zh-TW" altLang="en-US"/>
            </a:p>
          </p:txBody>
        </p:sp>
        <p:grpSp>
          <p:nvGrpSpPr>
            <p:cNvPr id="40" name="群組 39"/>
            <p:cNvGrpSpPr/>
            <p:nvPr/>
          </p:nvGrpSpPr>
          <p:grpSpPr>
            <a:xfrm>
              <a:off x="1619672" y="2632833"/>
              <a:ext cx="888965" cy="1036434"/>
              <a:chOff x="-1860416" y="2342383"/>
              <a:chExt cx="1557622" cy="1816014"/>
            </a:xfrm>
            <a:solidFill>
              <a:srgbClr val="D91B60"/>
            </a:solidFill>
          </p:grpSpPr>
          <p:sp>
            <p:nvSpPr>
              <p:cNvPr id="41" name="流程圖: 接點 40"/>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42"/>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4" name="圓角矩形 43"/>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5"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矩形 3"/>
            <p:cNvSpPr/>
            <p:nvPr/>
          </p:nvSpPr>
          <p:spPr>
            <a:xfrm>
              <a:off x="906263" y="3790708"/>
              <a:ext cx="2492990" cy="400110"/>
            </a:xfrm>
            <a:prstGeom prst="rect">
              <a:avLst/>
            </a:prstGeom>
          </p:spPr>
          <p:txBody>
            <a:bodyPr wrap="none">
              <a:spAutoFit/>
            </a:bodyPr>
            <a:lstStyle/>
            <a:p>
              <a:r>
                <a:rPr lang="zh-TW" altLang="en-US" sz="2000">
                  <a:latin typeface="微軟正黑體" panose="020B0604030504040204" pitchFamily="34" charset="-120"/>
                  <a:ea typeface="微軟正黑體" panose="020B0604030504040204" pitchFamily="34" charset="-120"/>
                </a:rPr>
                <a:t>學生是自主的學習者</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60</a:t>
            </a:fld>
            <a:endParaRPr lang="zh-TW" altLang="en-US"/>
          </a:p>
        </p:txBody>
      </p:sp>
      <p:sp>
        <p:nvSpPr>
          <p:cNvPr id="67"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一、學校轉化新課綱的實施原則</a:t>
            </a:r>
          </a:p>
        </p:txBody>
      </p:sp>
      <p:sp>
        <p:nvSpPr>
          <p:cNvPr id="68" name="文字方塊 6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5-1-2.5</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69" name="矩形 68"/>
          <p:cNvSpPr/>
          <p:nvPr/>
        </p:nvSpPr>
        <p:spPr>
          <a:xfrm>
            <a:off x="1551492" y="1638961"/>
            <a:ext cx="6908940" cy="461665"/>
          </a:xfrm>
          <a:prstGeom prst="rect">
            <a:avLst/>
          </a:prstGeom>
        </p:spPr>
        <p:txBody>
          <a:bodyPr wrap="square">
            <a:spAutoFit/>
          </a:bodyPr>
          <a:lstStyle/>
          <a:p>
            <a:pPr defTabSz="1600200">
              <a:spcAft>
                <a:spcPct val="35000"/>
              </a:spcAft>
              <a:defRPr/>
            </a:pPr>
            <a:r>
              <a:rPr lang="en-US" altLang="zh-TW" sz="2400">
                <a:latin typeface="微軟正黑體" pitchFamily="34" charset="-120"/>
                <a:ea typeface="微軟正黑體" pitchFamily="34" charset="-120"/>
                <a:cs typeface="Times New Roman" pitchFamily="18" charset="0"/>
              </a:rPr>
              <a:t>5. </a:t>
            </a:r>
            <a:r>
              <a:rPr lang="zh-TW" altLang="en-US" sz="2400">
                <a:latin typeface="微軟正黑體" pitchFamily="34" charset="-120"/>
                <a:ea typeface="微軟正黑體" pitchFamily="34" charset="-120"/>
                <a:cs typeface="Times New Roman" pitchFamily="18" charset="0"/>
              </a:rPr>
              <a:t>素養導向教學的基本元素</a:t>
            </a:r>
          </a:p>
        </p:txBody>
      </p:sp>
      <p:sp>
        <p:nvSpPr>
          <p:cNvPr id="70" name="矩形 69"/>
          <p:cNvSpPr/>
          <p:nvPr/>
        </p:nvSpPr>
        <p:spPr>
          <a:xfrm>
            <a:off x="624952" y="1178060"/>
            <a:ext cx="5223978"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（二）素養教學</a:t>
            </a:r>
          </a:p>
        </p:txBody>
      </p:sp>
      <p:cxnSp>
        <p:nvCxnSpPr>
          <p:cNvPr id="71" name="直線接點 70"/>
          <p:cNvCxnSpPr/>
          <p:nvPr/>
        </p:nvCxnSpPr>
        <p:spPr>
          <a:xfrm>
            <a:off x="646047" y="2132856"/>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5" name="群組 14"/>
          <p:cNvGrpSpPr/>
          <p:nvPr/>
        </p:nvGrpSpPr>
        <p:grpSpPr>
          <a:xfrm>
            <a:off x="156628" y="2492896"/>
            <a:ext cx="8951876" cy="4248472"/>
            <a:chOff x="156628" y="2492896"/>
            <a:chExt cx="8951876" cy="4248472"/>
          </a:xfrm>
        </p:grpSpPr>
        <p:sp>
          <p:nvSpPr>
            <p:cNvPr id="269322" name="矩形 15"/>
            <p:cNvSpPr>
              <a:spLocks noChangeArrowheads="1"/>
            </p:cNvSpPr>
            <p:nvPr/>
          </p:nvSpPr>
          <p:spPr bwMode="auto">
            <a:xfrm>
              <a:off x="6130992" y="6457429"/>
              <a:ext cx="2977512" cy="283939"/>
            </a:xfrm>
            <a:prstGeom prst="rect">
              <a:avLst/>
            </a:prstGeom>
            <a:noFill/>
            <a:ln w="9525">
              <a:noFill/>
              <a:miter lim="800000"/>
              <a:headEnd/>
              <a:tailEnd/>
            </a:ln>
          </p:spPr>
          <p:txBody>
            <a:bodyPr wrap="square">
              <a:spAutoFit/>
            </a:bodyPr>
            <a:lstStyle/>
            <a:p>
              <a:r>
                <a:rPr lang="en-US" altLang="zh-TW" sz="12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引用自吳璧純生活課程課程手冊</a:t>
              </a:r>
              <a:r>
                <a:rPr lang="en-US" altLang="zh-TW" sz="12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r>
                <a:rPr lang="zh-TW" altLang="en-US" sz="12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草案</a:t>
              </a:r>
              <a:r>
                <a:rPr lang="en-US" altLang="zh-TW" sz="12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rPr>
                <a:t>)</a:t>
              </a:r>
              <a:endParaRPr lang="zh-TW" altLang="en-US" sz="1200" dirty="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grpSp>
          <p:nvGrpSpPr>
            <p:cNvPr id="14" name="群組 13"/>
            <p:cNvGrpSpPr/>
            <p:nvPr/>
          </p:nvGrpSpPr>
          <p:grpSpPr>
            <a:xfrm>
              <a:off x="156628" y="2492896"/>
              <a:ext cx="8830741" cy="4207135"/>
              <a:chOff x="156628" y="2492896"/>
              <a:chExt cx="8830741" cy="4207135"/>
            </a:xfrm>
          </p:grpSpPr>
          <p:sp>
            <p:nvSpPr>
              <p:cNvPr id="32" name="書卷 (垂直) 31"/>
              <p:cNvSpPr/>
              <p:nvPr/>
            </p:nvSpPr>
            <p:spPr>
              <a:xfrm rot="16200000" flipH="1">
                <a:off x="3215837" y="928499"/>
                <a:ext cx="2712323" cy="8830741"/>
              </a:xfrm>
              <a:prstGeom prst="verticalScroll">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613368" y="2492896"/>
                <a:ext cx="8144209" cy="3840284"/>
                <a:chOff x="613368" y="2492896"/>
                <a:chExt cx="8144209" cy="3840284"/>
              </a:xfrm>
            </p:grpSpPr>
            <p:grpSp>
              <p:nvGrpSpPr>
                <p:cNvPr id="10" name="群組 9"/>
                <p:cNvGrpSpPr/>
                <p:nvPr/>
              </p:nvGrpSpPr>
              <p:grpSpPr>
                <a:xfrm>
                  <a:off x="2795286" y="2492896"/>
                  <a:ext cx="3816350" cy="2047062"/>
                  <a:chOff x="2795286" y="2492896"/>
                  <a:chExt cx="3816350" cy="2047062"/>
                </a:xfrm>
              </p:grpSpPr>
              <p:cxnSp>
                <p:nvCxnSpPr>
                  <p:cNvPr id="18" name="直線接點 17"/>
                  <p:cNvCxnSpPr/>
                  <p:nvPr/>
                </p:nvCxnSpPr>
                <p:spPr>
                  <a:xfrm>
                    <a:off x="4666948" y="3171533"/>
                    <a:ext cx="0" cy="1368425"/>
                  </a:xfrm>
                  <a:prstGeom prst="line">
                    <a:avLst/>
                  </a:prstGeom>
                  <a:ln w="76200">
                    <a:solidFill>
                      <a:srgbClr val="9C27B0"/>
                    </a:solidFill>
                  </a:ln>
                </p:spPr>
                <p:style>
                  <a:lnRef idx="1">
                    <a:schemeClr val="accent2"/>
                  </a:lnRef>
                  <a:fillRef idx="0">
                    <a:schemeClr val="accent2"/>
                  </a:fillRef>
                  <a:effectRef idx="0">
                    <a:schemeClr val="accent2"/>
                  </a:effectRef>
                  <a:fontRef idx="minor">
                    <a:schemeClr val="tx1"/>
                  </a:fontRef>
                </p:style>
              </p:cxnSp>
              <p:cxnSp>
                <p:nvCxnSpPr>
                  <p:cNvPr id="13" name="直線單箭頭接點 12"/>
                  <p:cNvCxnSpPr/>
                  <p:nvPr/>
                </p:nvCxnSpPr>
                <p:spPr>
                  <a:xfrm>
                    <a:off x="2795286" y="3171533"/>
                    <a:ext cx="3816350" cy="0"/>
                  </a:xfrm>
                  <a:prstGeom prst="straightConnector1">
                    <a:avLst/>
                  </a:prstGeom>
                  <a:ln w="76200">
                    <a:solidFill>
                      <a:srgbClr val="9C27B0"/>
                    </a:solidFill>
                    <a:headEnd type="arrow"/>
                    <a:tailEnd type="arrow"/>
                  </a:ln>
                </p:spPr>
                <p:style>
                  <a:lnRef idx="1">
                    <a:schemeClr val="accent2"/>
                  </a:lnRef>
                  <a:fillRef idx="0">
                    <a:schemeClr val="accent2"/>
                  </a:fillRef>
                  <a:effectRef idx="0">
                    <a:schemeClr val="accent2"/>
                  </a:effectRef>
                  <a:fontRef idx="minor">
                    <a:schemeClr val="tx1"/>
                  </a:fontRef>
                </p:style>
              </p:cxnSp>
              <p:sp>
                <p:nvSpPr>
                  <p:cNvPr id="3" name="矩形 2"/>
                  <p:cNvSpPr/>
                  <p:nvPr/>
                </p:nvSpPr>
                <p:spPr>
                  <a:xfrm>
                    <a:off x="2890102" y="2492896"/>
                    <a:ext cx="3715105" cy="461665"/>
                  </a:xfrm>
                  <a:prstGeom prst="rect">
                    <a:avLst/>
                  </a:prstGeom>
                </p:spPr>
                <p:txBody>
                  <a:bodyPr wrap="square">
                    <a:spAutoFit/>
                  </a:bodyPr>
                  <a:lstStyle/>
                  <a:p>
                    <a:r>
                      <a:rPr lang="zh-TW" altLang="en-US" sz="2400" b="1">
                        <a:solidFill>
                          <a:srgbClr val="7B1FA2"/>
                        </a:solidFill>
                        <a:latin typeface="微軟正黑體" panose="020B0604030504040204" pitchFamily="34" charset="-120"/>
                        <a:ea typeface="微軟正黑體" panose="020B0604030504040204" pitchFamily="34" charset="-120"/>
                      </a:rPr>
                      <a:t>以學生為學習主體的教學               </a:t>
                    </a:r>
                  </a:p>
                </p:txBody>
              </p:sp>
            </p:grpSp>
            <p:grpSp>
              <p:nvGrpSpPr>
                <p:cNvPr id="11" name="群組 10"/>
                <p:cNvGrpSpPr/>
                <p:nvPr/>
              </p:nvGrpSpPr>
              <p:grpSpPr>
                <a:xfrm>
                  <a:off x="613368" y="4439292"/>
                  <a:ext cx="8144209" cy="1893888"/>
                  <a:chOff x="613368" y="4439292"/>
                  <a:chExt cx="8144209" cy="1893888"/>
                </a:xfrm>
              </p:grpSpPr>
              <p:sp>
                <p:nvSpPr>
                  <p:cNvPr id="62" name="手繪多邊形 61"/>
                  <p:cNvSpPr/>
                  <p:nvPr/>
                </p:nvSpPr>
                <p:spPr bwMode="auto">
                  <a:xfrm>
                    <a:off x="613368" y="4439292"/>
                    <a:ext cx="1892300" cy="1892300"/>
                  </a:xfrm>
                  <a:custGeom>
                    <a:avLst/>
                    <a:gdLst>
                      <a:gd name="connsiteX0" fmla="*/ 0 w 1892178"/>
                      <a:gd name="connsiteY0" fmla="*/ 946089 h 1892178"/>
                      <a:gd name="connsiteX1" fmla="*/ 277104 w 1892178"/>
                      <a:gd name="connsiteY1" fmla="*/ 277103 h 1892178"/>
                      <a:gd name="connsiteX2" fmla="*/ 946091 w 1892178"/>
                      <a:gd name="connsiteY2" fmla="*/ 1 h 1892178"/>
                      <a:gd name="connsiteX3" fmla="*/ 1615077 w 1892178"/>
                      <a:gd name="connsiteY3" fmla="*/ 277105 h 1892178"/>
                      <a:gd name="connsiteX4" fmla="*/ 1892179 w 1892178"/>
                      <a:gd name="connsiteY4" fmla="*/ 946092 h 1892178"/>
                      <a:gd name="connsiteX5" fmla="*/ 1615076 w 1892178"/>
                      <a:gd name="connsiteY5" fmla="*/ 1615078 h 1892178"/>
                      <a:gd name="connsiteX6" fmla="*/ 946090 w 1892178"/>
                      <a:gd name="connsiteY6" fmla="*/ 1892181 h 1892178"/>
                      <a:gd name="connsiteX7" fmla="*/ 277104 w 1892178"/>
                      <a:gd name="connsiteY7" fmla="*/ 1615077 h 1892178"/>
                      <a:gd name="connsiteX8" fmla="*/ 2 w 1892178"/>
                      <a:gd name="connsiteY8" fmla="*/ 946091 h 1892178"/>
                      <a:gd name="connsiteX9" fmla="*/ 0 w 1892178"/>
                      <a:gd name="connsiteY9" fmla="*/ 946089 h 18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2178" h="1892178">
                        <a:moveTo>
                          <a:pt x="0" y="946089"/>
                        </a:moveTo>
                        <a:cubicBezTo>
                          <a:pt x="0" y="695171"/>
                          <a:pt x="99678" y="454529"/>
                          <a:pt x="277104" y="277103"/>
                        </a:cubicBezTo>
                        <a:cubicBezTo>
                          <a:pt x="454530" y="99677"/>
                          <a:pt x="695172" y="0"/>
                          <a:pt x="946091" y="1"/>
                        </a:cubicBezTo>
                        <a:cubicBezTo>
                          <a:pt x="1197009" y="1"/>
                          <a:pt x="1437651" y="99679"/>
                          <a:pt x="1615077" y="277105"/>
                        </a:cubicBezTo>
                        <a:cubicBezTo>
                          <a:pt x="1792503" y="454531"/>
                          <a:pt x="1892180" y="695173"/>
                          <a:pt x="1892179" y="946092"/>
                        </a:cubicBezTo>
                        <a:cubicBezTo>
                          <a:pt x="1892179" y="1197010"/>
                          <a:pt x="1792502" y="1437652"/>
                          <a:pt x="1615076" y="1615078"/>
                        </a:cubicBezTo>
                        <a:cubicBezTo>
                          <a:pt x="1437650" y="1792504"/>
                          <a:pt x="1197008" y="1892181"/>
                          <a:pt x="946090" y="1892181"/>
                        </a:cubicBezTo>
                        <a:cubicBezTo>
                          <a:pt x="695172" y="1892181"/>
                          <a:pt x="454530" y="1792504"/>
                          <a:pt x="277104" y="1615077"/>
                        </a:cubicBezTo>
                        <a:cubicBezTo>
                          <a:pt x="99678" y="1437651"/>
                          <a:pt x="1" y="1197009"/>
                          <a:pt x="2" y="946091"/>
                        </a:cubicBezTo>
                        <a:lnTo>
                          <a:pt x="0" y="946089"/>
                        </a:lnTo>
                        <a:close/>
                      </a:path>
                    </a:pathLst>
                  </a:custGeom>
                  <a:solidFill>
                    <a:srgbClr val="F8BBD0"/>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381236" tIns="305043" rIns="381236" bIns="305043" spcCol="1270" anchor="ctr"/>
                  <a:lstStyle/>
                  <a:p>
                    <a:pPr algn="ctr" fontAlgn="auto">
                      <a:spcAft>
                        <a:spcPts val="0"/>
                      </a:spcAft>
                      <a:defRPr/>
                    </a:pPr>
                    <a:r>
                      <a:rPr lang="zh-TW" altLang="en-US" sz="2000" dirty="0">
                        <a:latin typeface="微軟正黑體" panose="020B0604030504040204" pitchFamily="34" charset="-120"/>
                        <a:ea typeface="微軟正黑體" panose="020B0604030504040204" pitchFamily="34" charset="-120"/>
                      </a:rPr>
                      <a:t>脈絡</a:t>
                    </a:r>
                    <a:r>
                      <a:rPr lang="zh-TW" altLang="en-US" sz="2000">
                        <a:latin typeface="微軟正黑體" panose="020B0604030504040204" pitchFamily="34" charset="-120"/>
                        <a:ea typeface="微軟正黑體" panose="020B0604030504040204" pitchFamily="34" charset="-120"/>
                      </a:rPr>
                      <a:t>化的</a:t>
                    </a:r>
                    <a:r>
                      <a:rPr lang="en-US" altLang="zh-TW" sz="2000">
                        <a:latin typeface="微軟正黑體" panose="020B0604030504040204" pitchFamily="34" charset="-120"/>
                        <a:ea typeface="微軟正黑體" panose="020B0604030504040204" pitchFamily="34" charset="-120"/>
                      </a:rPr>
                      <a:t/>
                    </a:r>
                    <a:br>
                      <a:rPr lang="en-US" altLang="zh-TW" sz="2000">
                        <a:latin typeface="微軟正黑體" panose="020B0604030504040204" pitchFamily="34" charset="-120"/>
                        <a:ea typeface="微軟正黑體" panose="020B0604030504040204" pitchFamily="34" charset="-120"/>
                      </a:rPr>
                    </a:br>
                    <a:r>
                      <a:rPr lang="zh-TW" altLang="en-US" sz="2000">
                        <a:latin typeface="微軟正黑體" panose="020B0604030504040204" pitchFamily="34" charset="-120"/>
                        <a:ea typeface="微軟正黑體" panose="020B0604030504040204" pitchFamily="34" charset="-120"/>
                      </a:rPr>
                      <a:t>情境</a:t>
                    </a:r>
                    <a:r>
                      <a:rPr lang="zh-TW" altLang="en-US" sz="2000" dirty="0">
                        <a:latin typeface="微軟正黑體" panose="020B0604030504040204" pitchFamily="34" charset="-120"/>
                        <a:ea typeface="微軟正黑體" panose="020B0604030504040204" pitchFamily="34" charset="-120"/>
                      </a:rPr>
                      <a:t>學習</a:t>
                    </a:r>
                    <a:endParaRPr lang="en-US" altLang="zh-TW" sz="2000" dirty="0">
                      <a:latin typeface="微軟正黑體" panose="020B0604030504040204" pitchFamily="34" charset="-120"/>
                      <a:ea typeface="微軟正黑體" panose="020B0604030504040204" pitchFamily="34" charset="-120"/>
                    </a:endParaRPr>
                  </a:p>
                </p:txBody>
              </p:sp>
              <p:sp>
                <p:nvSpPr>
                  <p:cNvPr id="63" name="手繪多邊形 62"/>
                  <p:cNvSpPr/>
                  <p:nvPr/>
                </p:nvSpPr>
                <p:spPr bwMode="auto">
                  <a:xfrm>
                    <a:off x="2095297" y="4439292"/>
                    <a:ext cx="1972647" cy="1893887"/>
                  </a:xfrm>
                  <a:custGeom>
                    <a:avLst/>
                    <a:gdLst>
                      <a:gd name="connsiteX0" fmla="*/ 0 w 1940524"/>
                      <a:gd name="connsiteY0" fmla="*/ 989449 h 1978897"/>
                      <a:gd name="connsiteX1" fmla="*/ 277500 w 1940524"/>
                      <a:gd name="connsiteY1" fmla="*/ 296686 h 1978897"/>
                      <a:gd name="connsiteX2" fmla="*/ 970264 w 1940524"/>
                      <a:gd name="connsiteY2" fmla="*/ 1 h 1978897"/>
                      <a:gd name="connsiteX3" fmla="*/ 1663027 w 1940524"/>
                      <a:gd name="connsiteY3" fmla="*/ 296688 h 1978897"/>
                      <a:gd name="connsiteX4" fmla="*/ 1940525 w 1940524"/>
                      <a:gd name="connsiteY4" fmla="*/ 989452 h 1978897"/>
                      <a:gd name="connsiteX5" fmla="*/ 1663026 w 1940524"/>
                      <a:gd name="connsiteY5" fmla="*/ 1682215 h 1978897"/>
                      <a:gd name="connsiteX6" fmla="*/ 970263 w 1940524"/>
                      <a:gd name="connsiteY6" fmla="*/ 1978901 h 1978897"/>
                      <a:gd name="connsiteX7" fmla="*/ 277500 w 1940524"/>
                      <a:gd name="connsiteY7" fmla="*/ 1682214 h 1978897"/>
                      <a:gd name="connsiteX8" fmla="*/ 1 w 1940524"/>
                      <a:gd name="connsiteY8" fmla="*/ 989451 h 1978897"/>
                      <a:gd name="connsiteX9" fmla="*/ 0 w 1940524"/>
                      <a:gd name="connsiteY9" fmla="*/ 989449 h 197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0524" h="1978897">
                        <a:moveTo>
                          <a:pt x="0" y="989449"/>
                        </a:moveTo>
                        <a:cubicBezTo>
                          <a:pt x="0" y="730386"/>
                          <a:pt x="99634" y="481656"/>
                          <a:pt x="277500" y="296686"/>
                        </a:cubicBezTo>
                        <a:cubicBezTo>
                          <a:pt x="459975" y="106923"/>
                          <a:pt x="709641" y="0"/>
                          <a:pt x="970264" y="1"/>
                        </a:cubicBezTo>
                        <a:cubicBezTo>
                          <a:pt x="1230887" y="1"/>
                          <a:pt x="1480552" y="106924"/>
                          <a:pt x="1663027" y="296688"/>
                        </a:cubicBezTo>
                        <a:cubicBezTo>
                          <a:pt x="1840892" y="481658"/>
                          <a:pt x="1940526" y="730388"/>
                          <a:pt x="1940525" y="989452"/>
                        </a:cubicBezTo>
                        <a:cubicBezTo>
                          <a:pt x="1940525" y="1248515"/>
                          <a:pt x="1840891" y="1497245"/>
                          <a:pt x="1663026" y="1682215"/>
                        </a:cubicBezTo>
                        <a:cubicBezTo>
                          <a:pt x="1480551" y="1871978"/>
                          <a:pt x="1230886" y="1978901"/>
                          <a:pt x="970263" y="1978901"/>
                        </a:cubicBezTo>
                        <a:cubicBezTo>
                          <a:pt x="709640" y="1978901"/>
                          <a:pt x="459975" y="1871978"/>
                          <a:pt x="277500" y="1682214"/>
                        </a:cubicBezTo>
                        <a:cubicBezTo>
                          <a:pt x="99634" y="1497244"/>
                          <a:pt x="1" y="1248514"/>
                          <a:pt x="1" y="989451"/>
                        </a:cubicBezTo>
                        <a:cubicBezTo>
                          <a:pt x="1" y="989450"/>
                          <a:pt x="0" y="989450"/>
                          <a:pt x="0" y="989449"/>
                        </a:cubicBezTo>
                        <a:close/>
                      </a:path>
                    </a:pathLst>
                  </a:custGeom>
                  <a:solidFill>
                    <a:srgbClr val="FFE0B2"/>
                  </a:solid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388316" tIns="312663" rIns="388316" bIns="312663" spcCol="1270" anchor="ctr"/>
                  <a:lstStyle/>
                  <a:p>
                    <a:pPr algn="ctr" fontAlgn="auto">
                      <a:spcAft>
                        <a:spcPts val="0"/>
                      </a:spcAft>
                      <a:defRPr/>
                    </a:pPr>
                    <a:endParaRPr lang="en-US" altLang="zh-TW" sz="2200" dirty="0">
                      <a:latin typeface="微軟正黑體" panose="020B0604030504040204" pitchFamily="34" charset="-120"/>
                      <a:ea typeface="微軟正黑體" panose="020B0604030504040204" pitchFamily="34" charset="-120"/>
                    </a:endParaRPr>
                  </a:p>
                  <a:p>
                    <a:pPr algn="ctr" eaLnBrk="0" hangingPunct="0">
                      <a:defRPr/>
                    </a:pPr>
                    <a:endParaRPr lang="zh-TW" altLang="en-US" sz="2200" dirty="0">
                      <a:latin typeface="微軟正黑體" panose="020B0604030504040204" pitchFamily="34" charset="-120"/>
                      <a:ea typeface="微軟正黑體" panose="020B0604030504040204" pitchFamily="34" charset="-120"/>
                    </a:endParaRPr>
                  </a:p>
                </p:txBody>
              </p:sp>
              <p:sp>
                <p:nvSpPr>
                  <p:cNvPr id="64" name="手繪多邊形 63"/>
                  <p:cNvSpPr/>
                  <p:nvPr/>
                </p:nvSpPr>
                <p:spPr bwMode="auto">
                  <a:xfrm>
                    <a:off x="3733971" y="4439292"/>
                    <a:ext cx="1893888" cy="1893888"/>
                  </a:xfrm>
                  <a:custGeom>
                    <a:avLst/>
                    <a:gdLst>
                      <a:gd name="connsiteX0" fmla="*/ 0 w 1890400"/>
                      <a:gd name="connsiteY0" fmla="*/ 945200 h 1890400"/>
                      <a:gd name="connsiteX1" fmla="*/ 276844 w 1890400"/>
                      <a:gd name="connsiteY1" fmla="*/ 276843 h 1890400"/>
                      <a:gd name="connsiteX2" fmla="*/ 945202 w 1890400"/>
                      <a:gd name="connsiteY2" fmla="*/ 1 h 1890400"/>
                      <a:gd name="connsiteX3" fmla="*/ 1613559 w 1890400"/>
                      <a:gd name="connsiteY3" fmla="*/ 276845 h 1890400"/>
                      <a:gd name="connsiteX4" fmla="*/ 1890401 w 1890400"/>
                      <a:gd name="connsiteY4" fmla="*/ 945203 h 1890400"/>
                      <a:gd name="connsiteX5" fmla="*/ 1613558 w 1890400"/>
                      <a:gd name="connsiteY5" fmla="*/ 1613561 h 1890400"/>
                      <a:gd name="connsiteX6" fmla="*/ 945200 w 1890400"/>
                      <a:gd name="connsiteY6" fmla="*/ 1890403 h 1890400"/>
                      <a:gd name="connsiteX7" fmla="*/ 276843 w 1890400"/>
                      <a:gd name="connsiteY7" fmla="*/ 1613560 h 1890400"/>
                      <a:gd name="connsiteX8" fmla="*/ 1 w 1890400"/>
                      <a:gd name="connsiteY8" fmla="*/ 945202 h 1890400"/>
                      <a:gd name="connsiteX9" fmla="*/ 0 w 1890400"/>
                      <a:gd name="connsiteY9" fmla="*/ 945200 h 18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0400" h="1890400">
                        <a:moveTo>
                          <a:pt x="0" y="945200"/>
                        </a:moveTo>
                        <a:cubicBezTo>
                          <a:pt x="0" y="694517"/>
                          <a:pt x="99584" y="454102"/>
                          <a:pt x="276844" y="276843"/>
                        </a:cubicBezTo>
                        <a:cubicBezTo>
                          <a:pt x="454104" y="99584"/>
                          <a:pt x="694519" y="1"/>
                          <a:pt x="945202" y="1"/>
                        </a:cubicBezTo>
                        <a:cubicBezTo>
                          <a:pt x="1195885" y="1"/>
                          <a:pt x="1436300" y="99585"/>
                          <a:pt x="1613559" y="276845"/>
                        </a:cubicBezTo>
                        <a:cubicBezTo>
                          <a:pt x="1790818" y="454105"/>
                          <a:pt x="1890401" y="694520"/>
                          <a:pt x="1890401" y="945203"/>
                        </a:cubicBezTo>
                        <a:cubicBezTo>
                          <a:pt x="1890401" y="1195886"/>
                          <a:pt x="1790818" y="1436301"/>
                          <a:pt x="1613558" y="1613561"/>
                        </a:cubicBezTo>
                        <a:cubicBezTo>
                          <a:pt x="1436298" y="1790820"/>
                          <a:pt x="1195883" y="1890404"/>
                          <a:pt x="945200" y="1890403"/>
                        </a:cubicBezTo>
                        <a:cubicBezTo>
                          <a:pt x="694517" y="1890403"/>
                          <a:pt x="454102" y="1790819"/>
                          <a:pt x="276843" y="1613560"/>
                        </a:cubicBezTo>
                        <a:cubicBezTo>
                          <a:pt x="99584" y="1436300"/>
                          <a:pt x="1" y="1195885"/>
                          <a:pt x="1" y="945202"/>
                        </a:cubicBezTo>
                        <a:cubicBezTo>
                          <a:pt x="1" y="945201"/>
                          <a:pt x="0" y="945201"/>
                          <a:pt x="0" y="945200"/>
                        </a:cubicBezTo>
                        <a:close/>
                      </a:path>
                    </a:pathLst>
                  </a:custGeom>
                  <a:solidFill>
                    <a:srgbClr val="C8E6C9"/>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380976" tIns="299702" rIns="380976" bIns="299702" spcCol="1270" anchor="ctr"/>
                  <a:lstStyle/>
                  <a:p>
                    <a:pPr algn="ctr" defTabSz="800100" eaLnBrk="0" hangingPunct="0">
                      <a:lnSpc>
                        <a:spcPct val="90000"/>
                      </a:lnSpc>
                      <a:spcAft>
                        <a:spcPct val="35000"/>
                      </a:spcAft>
                      <a:defRPr/>
                    </a:pPr>
                    <a:r>
                      <a:rPr lang="zh-TW" altLang="en-US" sz="2000">
                        <a:latin typeface="微軟正黑體" panose="020B0604030504040204" pitchFamily="34" charset="-120"/>
                        <a:ea typeface="微軟正黑體" panose="020B0604030504040204" pitchFamily="34" charset="-120"/>
                      </a:rPr>
                      <a:t>學生思考</a:t>
                    </a:r>
                    <a:r>
                      <a:rPr lang="en-US" altLang="zh-TW" sz="2000">
                        <a:latin typeface="微軟正黑體" panose="020B0604030504040204" pitchFamily="34" charset="-120"/>
                        <a:ea typeface="微軟正黑體" panose="020B0604030504040204" pitchFamily="34" charset="-120"/>
                      </a:rPr>
                      <a:t/>
                    </a:r>
                    <a:br>
                      <a:rPr lang="en-US" altLang="zh-TW" sz="2000">
                        <a:latin typeface="微軟正黑體" panose="020B0604030504040204" pitchFamily="34" charset="-120"/>
                        <a:ea typeface="微軟正黑體" panose="020B0604030504040204" pitchFamily="34" charset="-120"/>
                      </a:rPr>
                    </a:br>
                    <a:r>
                      <a:rPr lang="zh-TW" altLang="en-US" sz="2000">
                        <a:latin typeface="微軟正黑體" panose="020B0604030504040204" pitchFamily="34" charset="-120"/>
                        <a:ea typeface="微軟正黑體" panose="020B0604030504040204" pitchFamily="34" charset="-120"/>
                      </a:rPr>
                      <a:t>或</a:t>
                    </a:r>
                    <a:r>
                      <a:rPr lang="zh-TW" altLang="en-US" sz="2000" dirty="0">
                        <a:latin typeface="微軟正黑體" panose="020B0604030504040204" pitchFamily="34" charset="-120"/>
                        <a:ea typeface="微軟正黑體" panose="020B0604030504040204" pitchFamily="34" charset="-120"/>
                      </a:rPr>
                      <a:t>討論</a:t>
                    </a:r>
                  </a:p>
                </p:txBody>
              </p:sp>
              <p:sp>
                <p:nvSpPr>
                  <p:cNvPr id="65" name="手繪多邊形 64"/>
                  <p:cNvSpPr/>
                  <p:nvPr/>
                </p:nvSpPr>
                <p:spPr bwMode="auto">
                  <a:xfrm>
                    <a:off x="5295067" y="4439292"/>
                    <a:ext cx="1892300" cy="1892300"/>
                  </a:xfrm>
                  <a:custGeom>
                    <a:avLst/>
                    <a:gdLst>
                      <a:gd name="connsiteX0" fmla="*/ 0 w 1892178"/>
                      <a:gd name="connsiteY0" fmla="*/ 946089 h 1892178"/>
                      <a:gd name="connsiteX1" fmla="*/ 277104 w 1892178"/>
                      <a:gd name="connsiteY1" fmla="*/ 277103 h 1892178"/>
                      <a:gd name="connsiteX2" fmla="*/ 946091 w 1892178"/>
                      <a:gd name="connsiteY2" fmla="*/ 1 h 1892178"/>
                      <a:gd name="connsiteX3" fmla="*/ 1615077 w 1892178"/>
                      <a:gd name="connsiteY3" fmla="*/ 277105 h 1892178"/>
                      <a:gd name="connsiteX4" fmla="*/ 1892179 w 1892178"/>
                      <a:gd name="connsiteY4" fmla="*/ 946092 h 1892178"/>
                      <a:gd name="connsiteX5" fmla="*/ 1615076 w 1892178"/>
                      <a:gd name="connsiteY5" fmla="*/ 1615078 h 1892178"/>
                      <a:gd name="connsiteX6" fmla="*/ 946090 w 1892178"/>
                      <a:gd name="connsiteY6" fmla="*/ 1892181 h 1892178"/>
                      <a:gd name="connsiteX7" fmla="*/ 277104 w 1892178"/>
                      <a:gd name="connsiteY7" fmla="*/ 1615077 h 1892178"/>
                      <a:gd name="connsiteX8" fmla="*/ 2 w 1892178"/>
                      <a:gd name="connsiteY8" fmla="*/ 946091 h 1892178"/>
                      <a:gd name="connsiteX9" fmla="*/ 0 w 1892178"/>
                      <a:gd name="connsiteY9" fmla="*/ 946089 h 189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2178" h="1892178">
                        <a:moveTo>
                          <a:pt x="0" y="946089"/>
                        </a:moveTo>
                        <a:cubicBezTo>
                          <a:pt x="0" y="695171"/>
                          <a:pt x="99678" y="454529"/>
                          <a:pt x="277104" y="277103"/>
                        </a:cubicBezTo>
                        <a:cubicBezTo>
                          <a:pt x="454530" y="99677"/>
                          <a:pt x="695172" y="0"/>
                          <a:pt x="946091" y="1"/>
                        </a:cubicBezTo>
                        <a:cubicBezTo>
                          <a:pt x="1197009" y="1"/>
                          <a:pt x="1437651" y="99679"/>
                          <a:pt x="1615077" y="277105"/>
                        </a:cubicBezTo>
                        <a:cubicBezTo>
                          <a:pt x="1792503" y="454531"/>
                          <a:pt x="1892180" y="695173"/>
                          <a:pt x="1892179" y="946092"/>
                        </a:cubicBezTo>
                        <a:cubicBezTo>
                          <a:pt x="1892179" y="1197010"/>
                          <a:pt x="1792502" y="1437652"/>
                          <a:pt x="1615076" y="1615078"/>
                        </a:cubicBezTo>
                        <a:cubicBezTo>
                          <a:pt x="1437650" y="1792504"/>
                          <a:pt x="1197008" y="1892181"/>
                          <a:pt x="946090" y="1892181"/>
                        </a:cubicBezTo>
                        <a:cubicBezTo>
                          <a:pt x="695172" y="1892181"/>
                          <a:pt x="454530" y="1792504"/>
                          <a:pt x="277104" y="1615077"/>
                        </a:cubicBezTo>
                        <a:cubicBezTo>
                          <a:pt x="99678" y="1437651"/>
                          <a:pt x="1" y="1197009"/>
                          <a:pt x="2" y="946091"/>
                        </a:cubicBezTo>
                        <a:lnTo>
                          <a:pt x="0" y="946089"/>
                        </a:lnTo>
                        <a:close/>
                      </a:path>
                    </a:pathLst>
                  </a:custGeom>
                  <a:solidFill>
                    <a:srgbClr val="BBDEFB"/>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381236" tIns="299963" rIns="381236" bIns="299963" spcCol="1270" anchor="ctr"/>
                  <a:lstStyle/>
                  <a:p>
                    <a:pPr algn="ctr" defTabSz="800100" eaLnBrk="0" hangingPunct="0">
                      <a:lnSpc>
                        <a:spcPct val="90000"/>
                      </a:lnSpc>
                      <a:spcAft>
                        <a:spcPct val="35000"/>
                      </a:spcAft>
                      <a:defRPr/>
                    </a:pPr>
                    <a:r>
                      <a:rPr lang="zh-TW" altLang="en-US" sz="2000" dirty="0">
                        <a:latin typeface="微軟正黑體" panose="020B0604030504040204" pitchFamily="34" charset="-120"/>
                        <a:ea typeface="微軟正黑體" panose="020B0604030504040204" pitchFamily="34" charset="-120"/>
                      </a:rPr>
                      <a:t>採取行動</a:t>
                    </a:r>
                    <a:r>
                      <a:rPr lang="en-US" altLang="zh-TW" sz="2000">
                        <a:latin typeface="微軟正黑體" panose="020B0604030504040204" pitchFamily="34" charset="-120"/>
                        <a:ea typeface="微軟正黑體" panose="020B0604030504040204" pitchFamily="34" charset="-120"/>
                      </a:rPr>
                      <a:t/>
                    </a:r>
                    <a:br>
                      <a:rPr lang="en-US" altLang="zh-TW" sz="2000">
                        <a:latin typeface="微軟正黑體" panose="020B0604030504040204" pitchFamily="34" charset="-120"/>
                        <a:ea typeface="微軟正黑體" panose="020B0604030504040204" pitchFamily="34" charset="-120"/>
                      </a:rPr>
                    </a:br>
                    <a:r>
                      <a:rPr lang="zh-TW" altLang="en-US" sz="2000">
                        <a:latin typeface="微軟正黑體" panose="020B0604030504040204" pitchFamily="34" charset="-120"/>
                        <a:ea typeface="微軟正黑體" panose="020B0604030504040204" pitchFamily="34" charset="-120"/>
                      </a:rPr>
                      <a:t>使用方法及</a:t>
                    </a:r>
                    <a:r>
                      <a:rPr lang="zh-TW" altLang="en-US" sz="2000" dirty="0">
                        <a:latin typeface="微軟正黑體" panose="020B0604030504040204" pitchFamily="34" charset="-120"/>
                        <a:ea typeface="微軟正黑體" panose="020B0604030504040204" pitchFamily="34" charset="-120"/>
                      </a:rPr>
                      <a:t>策略</a:t>
                    </a:r>
                    <a:endParaRPr lang="en-US" altLang="zh-TW" sz="2000" dirty="0">
                      <a:latin typeface="微軟正黑體" panose="020B0604030504040204" pitchFamily="34" charset="-120"/>
                      <a:ea typeface="微軟正黑體" panose="020B0604030504040204" pitchFamily="34" charset="-120"/>
                    </a:endParaRPr>
                  </a:p>
                </p:txBody>
              </p:sp>
              <p:sp>
                <p:nvSpPr>
                  <p:cNvPr id="66" name="手繪多邊形 65"/>
                  <p:cNvSpPr/>
                  <p:nvPr/>
                </p:nvSpPr>
                <p:spPr bwMode="auto">
                  <a:xfrm>
                    <a:off x="6854577" y="4439292"/>
                    <a:ext cx="1903000" cy="1893888"/>
                  </a:xfrm>
                  <a:custGeom>
                    <a:avLst/>
                    <a:gdLst>
                      <a:gd name="connsiteX0" fmla="*/ 0 w 1959143"/>
                      <a:gd name="connsiteY0" fmla="*/ 987717 h 1975434"/>
                      <a:gd name="connsiteX1" fmla="*/ 284049 w 1959143"/>
                      <a:gd name="connsiteY1" fmla="*/ 292193 h 1975434"/>
                      <a:gd name="connsiteX2" fmla="*/ 979574 w 1959143"/>
                      <a:gd name="connsiteY2" fmla="*/ 1 h 1975434"/>
                      <a:gd name="connsiteX3" fmla="*/ 1675098 w 1959143"/>
                      <a:gd name="connsiteY3" fmla="*/ 292195 h 1975434"/>
                      <a:gd name="connsiteX4" fmla="*/ 1959145 w 1959143"/>
                      <a:gd name="connsiteY4" fmla="*/ 987720 h 1975434"/>
                      <a:gd name="connsiteX5" fmla="*/ 1675097 w 1959143"/>
                      <a:gd name="connsiteY5" fmla="*/ 1683244 h 1975434"/>
                      <a:gd name="connsiteX6" fmla="*/ 979573 w 1959143"/>
                      <a:gd name="connsiteY6" fmla="*/ 1975437 h 1975434"/>
                      <a:gd name="connsiteX7" fmla="*/ 284049 w 1959143"/>
                      <a:gd name="connsiteY7" fmla="*/ 1683243 h 1975434"/>
                      <a:gd name="connsiteX8" fmla="*/ 1 w 1959143"/>
                      <a:gd name="connsiteY8" fmla="*/ 987719 h 1975434"/>
                      <a:gd name="connsiteX9" fmla="*/ 0 w 1959143"/>
                      <a:gd name="connsiteY9" fmla="*/ 987717 h 197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143" h="1975434">
                        <a:moveTo>
                          <a:pt x="0" y="987717"/>
                        </a:moveTo>
                        <a:cubicBezTo>
                          <a:pt x="0" y="727175"/>
                          <a:pt x="102095" y="477185"/>
                          <a:pt x="284049" y="292193"/>
                        </a:cubicBezTo>
                        <a:cubicBezTo>
                          <a:pt x="467982" y="105189"/>
                          <a:pt x="718369" y="0"/>
                          <a:pt x="979574" y="1"/>
                        </a:cubicBezTo>
                        <a:cubicBezTo>
                          <a:pt x="1240778" y="1"/>
                          <a:pt x="1491165" y="105190"/>
                          <a:pt x="1675098" y="292195"/>
                        </a:cubicBezTo>
                        <a:cubicBezTo>
                          <a:pt x="1857052" y="477188"/>
                          <a:pt x="1959146" y="727177"/>
                          <a:pt x="1959145" y="987720"/>
                        </a:cubicBezTo>
                        <a:cubicBezTo>
                          <a:pt x="1959145" y="1248262"/>
                          <a:pt x="1857051" y="1498252"/>
                          <a:pt x="1675097" y="1683244"/>
                        </a:cubicBezTo>
                        <a:cubicBezTo>
                          <a:pt x="1491164" y="1870249"/>
                          <a:pt x="1240777" y="1975437"/>
                          <a:pt x="979573" y="1975437"/>
                        </a:cubicBezTo>
                        <a:cubicBezTo>
                          <a:pt x="718369" y="1975437"/>
                          <a:pt x="467982" y="1870248"/>
                          <a:pt x="284049" y="1683243"/>
                        </a:cubicBezTo>
                        <a:cubicBezTo>
                          <a:pt x="102095" y="1498251"/>
                          <a:pt x="1" y="1248261"/>
                          <a:pt x="1" y="987719"/>
                        </a:cubicBezTo>
                        <a:cubicBezTo>
                          <a:pt x="1" y="987718"/>
                          <a:pt x="0" y="987718"/>
                          <a:pt x="0" y="987717"/>
                        </a:cubicBezTo>
                        <a:close/>
                      </a:path>
                    </a:pathLst>
                  </a:custGeom>
                  <a:solidFill>
                    <a:srgbClr val="E1BEE7"/>
                  </a:solidFil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lIns="391043" tIns="317235" rIns="391043" bIns="317235" spcCol="1270" anchor="ctr"/>
                  <a:lstStyle/>
                  <a:p>
                    <a:pPr algn="ctr" defTabSz="977900" eaLnBrk="0" hangingPunct="0">
                      <a:lnSpc>
                        <a:spcPct val="90000"/>
                      </a:lnSpc>
                      <a:spcAft>
                        <a:spcPct val="35000"/>
                      </a:spcAft>
                      <a:defRPr/>
                    </a:pPr>
                    <a:r>
                      <a:rPr lang="zh-TW" altLang="en-US" sz="2000" dirty="0">
                        <a:latin typeface="微軟正黑體" panose="020B0604030504040204" pitchFamily="34" charset="-120"/>
                        <a:ea typeface="微軟正黑體" panose="020B0604030504040204" pitchFamily="34" charset="-120"/>
                      </a:rPr>
                      <a:t>反</a:t>
                    </a:r>
                    <a:r>
                      <a:rPr lang="zh-TW" altLang="en-US" sz="2000">
                        <a:latin typeface="微軟正黑體" panose="020B0604030504040204" pitchFamily="34" charset="-120"/>
                        <a:ea typeface="微軟正黑體" panose="020B0604030504040204" pitchFamily="34" charset="-120"/>
                      </a:rPr>
                      <a:t>思與</a:t>
                    </a:r>
                    <a:r>
                      <a:rPr lang="en-US" altLang="zh-TW" sz="2000">
                        <a:latin typeface="微軟正黑體" panose="020B0604030504040204" pitchFamily="34" charset="-120"/>
                        <a:ea typeface="微軟正黑體" panose="020B0604030504040204" pitchFamily="34" charset="-120"/>
                      </a:rPr>
                      <a:t/>
                    </a:r>
                    <a:br>
                      <a:rPr lang="en-US" altLang="zh-TW" sz="2000">
                        <a:latin typeface="微軟正黑體" panose="020B0604030504040204" pitchFamily="34" charset="-120"/>
                        <a:ea typeface="微軟正黑體" panose="020B0604030504040204" pitchFamily="34" charset="-120"/>
                      </a:rPr>
                    </a:br>
                    <a:r>
                      <a:rPr lang="zh-TW" altLang="en-US" sz="2000">
                        <a:latin typeface="微軟正黑體" panose="020B0604030504040204" pitchFamily="34" charset="-120"/>
                        <a:ea typeface="微軟正黑體" panose="020B0604030504040204" pitchFamily="34" charset="-120"/>
                      </a:rPr>
                      <a:t>自我</a:t>
                    </a:r>
                    <a:r>
                      <a:rPr lang="zh-TW" altLang="en-US" sz="2000" dirty="0">
                        <a:latin typeface="微軟正黑體" panose="020B0604030504040204" pitchFamily="34" charset="-120"/>
                        <a:ea typeface="微軟正黑體" panose="020B0604030504040204" pitchFamily="34" charset="-120"/>
                      </a:rPr>
                      <a:t>調整</a:t>
                    </a:r>
                  </a:p>
                </p:txBody>
              </p:sp>
              <p:sp>
                <p:nvSpPr>
                  <p:cNvPr id="6" name="文字方塊 5"/>
                  <p:cNvSpPr txBox="1"/>
                  <p:nvPr/>
                </p:nvSpPr>
                <p:spPr>
                  <a:xfrm>
                    <a:off x="2348086" y="4861743"/>
                    <a:ext cx="1467068" cy="1015663"/>
                  </a:xfrm>
                  <a:prstGeom prst="rect">
                    <a:avLst/>
                  </a:prstGeom>
                  <a:noFill/>
                </p:spPr>
                <p:txBody>
                  <a:bodyPr wrap="none" rtlCol="0">
                    <a:spAutoFit/>
                  </a:bodyPr>
                  <a:lstStyle/>
                  <a:p>
                    <a:pPr algn="ctr" fontAlgn="auto">
                      <a:spcAft>
                        <a:spcPts val="0"/>
                      </a:spcAft>
                      <a:defRPr/>
                    </a:pPr>
                    <a:r>
                      <a:rPr lang="zh-TW" altLang="en-US" sz="2000">
                        <a:latin typeface="微軟正黑體" panose="020B0604030504040204" pitchFamily="34" charset="-120"/>
                        <a:ea typeface="微軟正黑體" panose="020B0604030504040204" pitchFamily="34" charset="-120"/>
                      </a:rPr>
                      <a:t>教師交付或</a:t>
                    </a:r>
                    <a:r>
                      <a:rPr lang="en-US" altLang="zh-TW" sz="2000">
                        <a:latin typeface="微軟正黑體" panose="020B0604030504040204" pitchFamily="34" charset="-120"/>
                        <a:ea typeface="微軟正黑體" panose="020B0604030504040204" pitchFamily="34" charset="-120"/>
                      </a:rPr>
                      <a:t/>
                    </a:r>
                    <a:br>
                      <a:rPr lang="en-US" altLang="zh-TW" sz="2000">
                        <a:latin typeface="微軟正黑體" panose="020B0604030504040204" pitchFamily="34" charset="-120"/>
                        <a:ea typeface="微軟正黑體" panose="020B0604030504040204" pitchFamily="34" charset="-120"/>
                      </a:rPr>
                    </a:br>
                    <a:r>
                      <a:rPr lang="zh-TW" altLang="en-US" sz="2000">
                        <a:latin typeface="微軟正黑體" panose="020B0604030504040204" pitchFamily="34" charset="-120"/>
                        <a:ea typeface="微軟正黑體" panose="020B0604030504040204" pitchFamily="34" charset="-120"/>
                      </a:rPr>
                      <a:t>學生自訂</a:t>
                    </a:r>
                    <a:endParaRPr lang="en-US" altLang="zh-TW" sz="2000">
                      <a:latin typeface="微軟正黑體" panose="020B0604030504040204" pitchFamily="34" charset="-120"/>
                      <a:ea typeface="微軟正黑體" panose="020B0604030504040204" pitchFamily="34" charset="-120"/>
                    </a:endParaRPr>
                  </a:p>
                  <a:p>
                    <a:pPr algn="ctr" fontAlgn="auto">
                      <a:spcAft>
                        <a:spcPts val="0"/>
                      </a:spcAft>
                      <a:defRPr/>
                    </a:pPr>
                    <a:r>
                      <a:rPr lang="zh-TW" altLang="en-US" sz="2000">
                        <a:latin typeface="微軟正黑體" panose="020B0604030504040204" pitchFamily="34" charset="-120"/>
                        <a:ea typeface="微軟正黑體" panose="020B0604030504040204" pitchFamily="34" charset="-120"/>
                      </a:rPr>
                      <a:t>工作任務</a:t>
                    </a:r>
                  </a:p>
                </p:txBody>
              </p:sp>
            </p:grpSp>
          </p:grpSp>
        </p:grpSp>
      </p:grpSp>
    </p:spTree>
    <p:extLst>
      <p:ext uri="{BB962C8B-B14F-4D97-AF65-F5344CB8AC3E}">
        <p14:creationId xmlns:p14="http://schemas.microsoft.com/office/powerpoint/2010/main" val="46405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hlinkClick r:id="rId3"/>
          </p:cNvPr>
          <p:cNvSpPr/>
          <p:nvPr/>
        </p:nvSpPr>
        <p:spPr>
          <a:xfrm>
            <a:off x="5544131" y="6302956"/>
            <a:ext cx="2994377" cy="369332"/>
          </a:xfrm>
          <a:prstGeom prst="rect">
            <a:avLst/>
          </a:prstGeom>
        </p:spPr>
        <p:txBody>
          <a:bodyPr wrap="square">
            <a:spAutoFit/>
          </a:bodyPr>
          <a:lstStyle/>
          <a:p>
            <a:pPr>
              <a:lnSpc>
                <a:spcPct val="150000"/>
              </a:lnSpc>
            </a:pPr>
            <a:r>
              <a:rPr lang="en-US" altLang="zh-TW" sz="1200" dirty="0">
                <a:solidFill>
                  <a:schemeClr val="tx1">
                    <a:lumMod val="50000"/>
                    <a:lumOff val="50000"/>
                  </a:schemeClr>
                </a:solidFill>
                <a:latin typeface="微軟正黑體" panose="020B0604030504040204" pitchFamily="34" charset="-120"/>
                <a:ea typeface="微軟正黑體" panose="020B0604030504040204" pitchFamily="34" charset="-120"/>
                <a:cs typeface="Arial" charset="0"/>
                <a:sym typeface="Arial" charset="0"/>
              </a:rPr>
              <a:t>http://203.64.159.95/12basic/12basic</a:t>
            </a:r>
          </a:p>
        </p:txBody>
      </p:sp>
      <p:sp>
        <p:nvSpPr>
          <p:cNvPr id="33" name="矩形 32"/>
          <p:cNvSpPr/>
          <p:nvPr/>
        </p:nvSpPr>
        <p:spPr>
          <a:xfrm>
            <a:off x="777603" y="1286030"/>
            <a:ext cx="5053085"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前導學校試辦新課綱課程案例</a:t>
            </a:r>
          </a:p>
        </p:txBody>
      </p:sp>
      <p:sp>
        <p:nvSpPr>
          <p:cNvPr id="31" name="手繪多邊形 30"/>
          <p:cNvSpPr/>
          <p:nvPr/>
        </p:nvSpPr>
        <p:spPr>
          <a:xfrm rot="6399225">
            <a:off x="-124153" y="3077237"/>
            <a:ext cx="4706298" cy="1984573"/>
          </a:xfrm>
          <a:custGeom>
            <a:avLst/>
            <a:gdLst>
              <a:gd name="connsiteX0" fmla="*/ 521208 w 9272016"/>
              <a:gd name="connsiteY0" fmla="*/ 18288 h 3538728"/>
              <a:gd name="connsiteX1" fmla="*/ 438912 w 9272016"/>
              <a:gd name="connsiteY1" fmla="*/ 73152 h 3538728"/>
              <a:gd name="connsiteX2" fmla="*/ 466344 w 9272016"/>
              <a:gd name="connsiteY2" fmla="*/ 210312 h 3538728"/>
              <a:gd name="connsiteX3" fmla="*/ 356616 w 9272016"/>
              <a:gd name="connsiteY3" fmla="*/ 265176 h 3538728"/>
              <a:gd name="connsiteX4" fmla="*/ 246888 w 9272016"/>
              <a:gd name="connsiteY4" fmla="*/ 411480 h 3538728"/>
              <a:gd name="connsiteX5" fmla="*/ 301752 w 9272016"/>
              <a:gd name="connsiteY5" fmla="*/ 594360 h 3538728"/>
              <a:gd name="connsiteX6" fmla="*/ 265176 w 9272016"/>
              <a:gd name="connsiteY6" fmla="*/ 640080 h 3538728"/>
              <a:gd name="connsiteX7" fmla="*/ 292608 w 9272016"/>
              <a:gd name="connsiteY7" fmla="*/ 850392 h 3538728"/>
              <a:gd name="connsiteX8" fmla="*/ 164592 w 9272016"/>
              <a:gd name="connsiteY8" fmla="*/ 941832 h 3538728"/>
              <a:gd name="connsiteX9" fmla="*/ 164592 w 9272016"/>
              <a:gd name="connsiteY9" fmla="*/ 1078992 h 3538728"/>
              <a:gd name="connsiteX10" fmla="*/ 0 w 9272016"/>
              <a:gd name="connsiteY10" fmla="*/ 1188720 h 3538728"/>
              <a:gd name="connsiteX11" fmla="*/ 82296 w 9272016"/>
              <a:gd name="connsiteY11" fmla="*/ 1399032 h 3538728"/>
              <a:gd name="connsiteX12" fmla="*/ 201168 w 9272016"/>
              <a:gd name="connsiteY12" fmla="*/ 1481328 h 3538728"/>
              <a:gd name="connsiteX13" fmla="*/ 228600 w 9272016"/>
              <a:gd name="connsiteY13" fmla="*/ 1581912 h 3538728"/>
              <a:gd name="connsiteX14" fmla="*/ 338328 w 9272016"/>
              <a:gd name="connsiteY14" fmla="*/ 1591056 h 3538728"/>
              <a:gd name="connsiteX15" fmla="*/ 493776 w 9272016"/>
              <a:gd name="connsiteY15" fmla="*/ 1572768 h 3538728"/>
              <a:gd name="connsiteX16" fmla="*/ 603504 w 9272016"/>
              <a:gd name="connsiteY16" fmla="*/ 1682496 h 3538728"/>
              <a:gd name="connsiteX17" fmla="*/ 603504 w 9272016"/>
              <a:gd name="connsiteY17" fmla="*/ 1773936 h 3538728"/>
              <a:gd name="connsiteX18" fmla="*/ 694944 w 9272016"/>
              <a:gd name="connsiteY18" fmla="*/ 1847088 h 3538728"/>
              <a:gd name="connsiteX19" fmla="*/ 722376 w 9272016"/>
              <a:gd name="connsiteY19" fmla="*/ 1947672 h 3538728"/>
              <a:gd name="connsiteX20" fmla="*/ 932688 w 9272016"/>
              <a:gd name="connsiteY20" fmla="*/ 2148840 h 3538728"/>
              <a:gd name="connsiteX21" fmla="*/ 987552 w 9272016"/>
              <a:gd name="connsiteY21" fmla="*/ 2249424 h 3538728"/>
              <a:gd name="connsiteX22" fmla="*/ 1197864 w 9272016"/>
              <a:gd name="connsiteY22" fmla="*/ 2414016 h 3538728"/>
              <a:gd name="connsiteX23" fmla="*/ 1316736 w 9272016"/>
              <a:gd name="connsiteY23" fmla="*/ 2404872 h 3538728"/>
              <a:gd name="connsiteX24" fmla="*/ 1362456 w 9272016"/>
              <a:gd name="connsiteY24" fmla="*/ 2459736 h 3538728"/>
              <a:gd name="connsiteX25" fmla="*/ 1453896 w 9272016"/>
              <a:gd name="connsiteY25" fmla="*/ 2478024 h 3538728"/>
              <a:gd name="connsiteX26" fmla="*/ 1517904 w 9272016"/>
              <a:gd name="connsiteY26" fmla="*/ 2441448 h 3538728"/>
              <a:gd name="connsiteX27" fmla="*/ 1609344 w 9272016"/>
              <a:gd name="connsiteY27" fmla="*/ 2505456 h 3538728"/>
              <a:gd name="connsiteX28" fmla="*/ 1783080 w 9272016"/>
              <a:gd name="connsiteY28" fmla="*/ 2532888 h 3538728"/>
              <a:gd name="connsiteX29" fmla="*/ 1892808 w 9272016"/>
              <a:gd name="connsiteY29" fmla="*/ 2505456 h 3538728"/>
              <a:gd name="connsiteX30" fmla="*/ 2020824 w 9272016"/>
              <a:gd name="connsiteY30" fmla="*/ 2578608 h 3538728"/>
              <a:gd name="connsiteX31" fmla="*/ 2157984 w 9272016"/>
              <a:gd name="connsiteY31" fmla="*/ 2578608 h 3538728"/>
              <a:gd name="connsiteX32" fmla="*/ 2212848 w 9272016"/>
              <a:gd name="connsiteY32" fmla="*/ 2706624 h 3538728"/>
              <a:gd name="connsiteX33" fmla="*/ 2221992 w 9272016"/>
              <a:gd name="connsiteY33" fmla="*/ 2798064 h 3538728"/>
              <a:gd name="connsiteX34" fmla="*/ 2313432 w 9272016"/>
              <a:gd name="connsiteY34" fmla="*/ 2798064 h 3538728"/>
              <a:gd name="connsiteX35" fmla="*/ 2414016 w 9272016"/>
              <a:gd name="connsiteY35" fmla="*/ 2816352 h 3538728"/>
              <a:gd name="connsiteX36" fmla="*/ 2724912 w 9272016"/>
              <a:gd name="connsiteY36" fmla="*/ 2880360 h 3538728"/>
              <a:gd name="connsiteX37" fmla="*/ 2843784 w 9272016"/>
              <a:gd name="connsiteY37" fmla="*/ 2926080 h 3538728"/>
              <a:gd name="connsiteX38" fmla="*/ 3108960 w 9272016"/>
              <a:gd name="connsiteY38" fmla="*/ 3017520 h 3538728"/>
              <a:gd name="connsiteX39" fmla="*/ 3236976 w 9272016"/>
              <a:gd name="connsiteY39" fmla="*/ 3008376 h 3538728"/>
              <a:gd name="connsiteX40" fmla="*/ 3419856 w 9272016"/>
              <a:gd name="connsiteY40" fmla="*/ 3099816 h 3538728"/>
              <a:gd name="connsiteX41" fmla="*/ 3630168 w 9272016"/>
              <a:gd name="connsiteY41" fmla="*/ 3063240 h 3538728"/>
              <a:gd name="connsiteX42" fmla="*/ 3776472 w 9272016"/>
              <a:gd name="connsiteY42" fmla="*/ 3227832 h 3538728"/>
              <a:gd name="connsiteX43" fmla="*/ 3959352 w 9272016"/>
              <a:gd name="connsiteY43" fmla="*/ 3236976 h 3538728"/>
              <a:gd name="connsiteX44" fmla="*/ 4178808 w 9272016"/>
              <a:gd name="connsiteY44" fmla="*/ 3337560 h 3538728"/>
              <a:gd name="connsiteX45" fmla="*/ 4288536 w 9272016"/>
              <a:gd name="connsiteY45" fmla="*/ 3273552 h 3538728"/>
              <a:gd name="connsiteX46" fmla="*/ 4407408 w 9272016"/>
              <a:gd name="connsiteY46" fmla="*/ 3364992 h 3538728"/>
              <a:gd name="connsiteX47" fmla="*/ 4599432 w 9272016"/>
              <a:gd name="connsiteY47" fmla="*/ 3346704 h 3538728"/>
              <a:gd name="connsiteX48" fmla="*/ 4718304 w 9272016"/>
              <a:gd name="connsiteY48" fmla="*/ 3447288 h 3538728"/>
              <a:gd name="connsiteX49" fmla="*/ 4882896 w 9272016"/>
              <a:gd name="connsiteY49" fmla="*/ 3429000 h 3538728"/>
              <a:gd name="connsiteX50" fmla="*/ 5257800 w 9272016"/>
              <a:gd name="connsiteY50" fmla="*/ 3538728 h 3538728"/>
              <a:gd name="connsiteX51" fmla="*/ 5568696 w 9272016"/>
              <a:gd name="connsiteY51" fmla="*/ 3529584 h 3538728"/>
              <a:gd name="connsiteX52" fmla="*/ 5687568 w 9272016"/>
              <a:gd name="connsiteY52" fmla="*/ 3429000 h 3538728"/>
              <a:gd name="connsiteX53" fmla="*/ 6025896 w 9272016"/>
              <a:gd name="connsiteY53" fmla="*/ 3337560 h 3538728"/>
              <a:gd name="connsiteX54" fmla="*/ 6080760 w 9272016"/>
              <a:gd name="connsiteY54" fmla="*/ 3364992 h 3538728"/>
              <a:gd name="connsiteX55" fmla="*/ 6217920 w 9272016"/>
              <a:gd name="connsiteY55" fmla="*/ 3255264 h 3538728"/>
              <a:gd name="connsiteX56" fmla="*/ 6373368 w 9272016"/>
              <a:gd name="connsiteY56" fmla="*/ 3346704 h 3538728"/>
              <a:gd name="connsiteX57" fmla="*/ 6519672 w 9272016"/>
              <a:gd name="connsiteY57" fmla="*/ 3310128 h 3538728"/>
              <a:gd name="connsiteX58" fmla="*/ 6702552 w 9272016"/>
              <a:gd name="connsiteY58" fmla="*/ 3310128 h 3538728"/>
              <a:gd name="connsiteX59" fmla="*/ 6775704 w 9272016"/>
              <a:gd name="connsiteY59" fmla="*/ 3154680 h 3538728"/>
              <a:gd name="connsiteX60" fmla="*/ 6885432 w 9272016"/>
              <a:gd name="connsiteY60" fmla="*/ 3127248 h 3538728"/>
              <a:gd name="connsiteX61" fmla="*/ 6830568 w 9272016"/>
              <a:gd name="connsiteY61" fmla="*/ 3044952 h 3538728"/>
              <a:gd name="connsiteX62" fmla="*/ 7068312 w 9272016"/>
              <a:gd name="connsiteY62" fmla="*/ 2980944 h 3538728"/>
              <a:gd name="connsiteX63" fmla="*/ 7223760 w 9272016"/>
              <a:gd name="connsiteY63" fmla="*/ 2834640 h 3538728"/>
              <a:gd name="connsiteX64" fmla="*/ 7296912 w 9272016"/>
              <a:gd name="connsiteY64" fmla="*/ 2724912 h 3538728"/>
              <a:gd name="connsiteX65" fmla="*/ 7397496 w 9272016"/>
              <a:gd name="connsiteY65" fmla="*/ 2724912 h 3538728"/>
              <a:gd name="connsiteX66" fmla="*/ 7552944 w 9272016"/>
              <a:gd name="connsiteY66" fmla="*/ 2587752 h 3538728"/>
              <a:gd name="connsiteX67" fmla="*/ 7827264 w 9272016"/>
              <a:gd name="connsiteY67" fmla="*/ 2514600 h 3538728"/>
              <a:gd name="connsiteX68" fmla="*/ 7900416 w 9272016"/>
              <a:gd name="connsiteY68" fmla="*/ 2313432 h 3538728"/>
              <a:gd name="connsiteX69" fmla="*/ 8046720 w 9272016"/>
              <a:gd name="connsiteY69" fmla="*/ 2148840 h 3538728"/>
              <a:gd name="connsiteX70" fmla="*/ 8147304 w 9272016"/>
              <a:gd name="connsiteY70" fmla="*/ 1828800 h 3538728"/>
              <a:gd name="connsiteX71" fmla="*/ 8202168 w 9272016"/>
              <a:gd name="connsiteY71" fmla="*/ 1682496 h 3538728"/>
              <a:gd name="connsiteX72" fmla="*/ 8247888 w 9272016"/>
              <a:gd name="connsiteY72" fmla="*/ 1453896 h 3538728"/>
              <a:gd name="connsiteX73" fmla="*/ 8311896 w 9272016"/>
              <a:gd name="connsiteY73" fmla="*/ 1325880 h 3538728"/>
              <a:gd name="connsiteX74" fmla="*/ 8494776 w 9272016"/>
              <a:gd name="connsiteY74" fmla="*/ 1243584 h 3538728"/>
              <a:gd name="connsiteX75" fmla="*/ 8650224 w 9272016"/>
              <a:gd name="connsiteY75" fmla="*/ 1088136 h 3538728"/>
              <a:gd name="connsiteX76" fmla="*/ 8778240 w 9272016"/>
              <a:gd name="connsiteY76" fmla="*/ 1069848 h 3538728"/>
              <a:gd name="connsiteX77" fmla="*/ 8951976 w 9272016"/>
              <a:gd name="connsiteY77" fmla="*/ 1014984 h 3538728"/>
              <a:gd name="connsiteX78" fmla="*/ 9180576 w 9272016"/>
              <a:gd name="connsiteY78" fmla="*/ 868680 h 3538728"/>
              <a:gd name="connsiteX79" fmla="*/ 9235440 w 9272016"/>
              <a:gd name="connsiteY79" fmla="*/ 813816 h 3538728"/>
              <a:gd name="connsiteX80" fmla="*/ 9198864 w 9272016"/>
              <a:gd name="connsiteY80" fmla="*/ 740664 h 3538728"/>
              <a:gd name="connsiteX81" fmla="*/ 9198864 w 9272016"/>
              <a:gd name="connsiteY81" fmla="*/ 630936 h 3538728"/>
              <a:gd name="connsiteX82" fmla="*/ 9226296 w 9272016"/>
              <a:gd name="connsiteY82" fmla="*/ 566928 h 3538728"/>
              <a:gd name="connsiteX83" fmla="*/ 9272016 w 9272016"/>
              <a:gd name="connsiteY83" fmla="*/ 448056 h 3538728"/>
              <a:gd name="connsiteX84" fmla="*/ 9262872 w 9272016"/>
              <a:gd name="connsiteY84" fmla="*/ 411480 h 3538728"/>
              <a:gd name="connsiteX85" fmla="*/ 9171432 w 9272016"/>
              <a:gd name="connsiteY85" fmla="*/ 411480 h 3538728"/>
              <a:gd name="connsiteX86" fmla="*/ 9134856 w 9272016"/>
              <a:gd name="connsiteY86" fmla="*/ 502920 h 3538728"/>
              <a:gd name="connsiteX87" fmla="*/ 9079992 w 9272016"/>
              <a:gd name="connsiteY87" fmla="*/ 548640 h 3538728"/>
              <a:gd name="connsiteX88" fmla="*/ 8961120 w 9272016"/>
              <a:gd name="connsiteY88" fmla="*/ 557784 h 3538728"/>
              <a:gd name="connsiteX89" fmla="*/ 8924544 w 9272016"/>
              <a:gd name="connsiteY89" fmla="*/ 502920 h 3538728"/>
              <a:gd name="connsiteX90" fmla="*/ 8842248 w 9272016"/>
              <a:gd name="connsiteY90" fmla="*/ 457200 h 3538728"/>
              <a:gd name="connsiteX91" fmla="*/ 8705088 w 9272016"/>
              <a:gd name="connsiteY91" fmla="*/ 521208 h 3538728"/>
              <a:gd name="connsiteX92" fmla="*/ 8567928 w 9272016"/>
              <a:gd name="connsiteY92" fmla="*/ 603504 h 3538728"/>
              <a:gd name="connsiteX93" fmla="*/ 8366760 w 9272016"/>
              <a:gd name="connsiteY93" fmla="*/ 667512 h 3538728"/>
              <a:gd name="connsiteX94" fmla="*/ 8147304 w 9272016"/>
              <a:gd name="connsiteY94" fmla="*/ 658368 h 3538728"/>
              <a:gd name="connsiteX95" fmla="*/ 7982712 w 9272016"/>
              <a:gd name="connsiteY95" fmla="*/ 722376 h 3538728"/>
              <a:gd name="connsiteX96" fmla="*/ 7827264 w 9272016"/>
              <a:gd name="connsiteY96" fmla="*/ 694944 h 3538728"/>
              <a:gd name="connsiteX97" fmla="*/ 7754112 w 9272016"/>
              <a:gd name="connsiteY97" fmla="*/ 630936 h 3538728"/>
              <a:gd name="connsiteX98" fmla="*/ 7534656 w 9272016"/>
              <a:gd name="connsiteY98" fmla="*/ 704088 h 3538728"/>
              <a:gd name="connsiteX99" fmla="*/ 7187184 w 9272016"/>
              <a:gd name="connsiteY99" fmla="*/ 658368 h 3538728"/>
              <a:gd name="connsiteX100" fmla="*/ 7077456 w 9272016"/>
              <a:gd name="connsiteY100" fmla="*/ 566928 h 3538728"/>
              <a:gd name="connsiteX101" fmla="*/ 6793992 w 9272016"/>
              <a:gd name="connsiteY101" fmla="*/ 420624 h 3538728"/>
              <a:gd name="connsiteX102" fmla="*/ 6693408 w 9272016"/>
              <a:gd name="connsiteY102" fmla="*/ 475488 h 3538728"/>
              <a:gd name="connsiteX103" fmla="*/ 6574536 w 9272016"/>
              <a:gd name="connsiteY103" fmla="*/ 420624 h 3538728"/>
              <a:gd name="connsiteX104" fmla="*/ 6556248 w 9272016"/>
              <a:gd name="connsiteY104" fmla="*/ 329184 h 3538728"/>
              <a:gd name="connsiteX105" fmla="*/ 6336792 w 9272016"/>
              <a:gd name="connsiteY105" fmla="*/ 329184 h 3538728"/>
              <a:gd name="connsiteX106" fmla="*/ 6254496 w 9272016"/>
              <a:gd name="connsiteY106" fmla="*/ 356616 h 3538728"/>
              <a:gd name="connsiteX107" fmla="*/ 6117336 w 9272016"/>
              <a:gd name="connsiteY107" fmla="*/ 237744 h 3538728"/>
              <a:gd name="connsiteX108" fmla="*/ 5934456 w 9272016"/>
              <a:gd name="connsiteY108" fmla="*/ 219456 h 3538728"/>
              <a:gd name="connsiteX109" fmla="*/ 5788152 w 9272016"/>
              <a:gd name="connsiteY109" fmla="*/ 173736 h 3538728"/>
              <a:gd name="connsiteX110" fmla="*/ 5431536 w 9272016"/>
              <a:gd name="connsiteY110" fmla="*/ 246888 h 3538728"/>
              <a:gd name="connsiteX111" fmla="*/ 5184648 w 9272016"/>
              <a:gd name="connsiteY111" fmla="*/ 155448 h 3538728"/>
              <a:gd name="connsiteX112" fmla="*/ 5056632 w 9272016"/>
              <a:gd name="connsiteY112" fmla="*/ 173736 h 3538728"/>
              <a:gd name="connsiteX113" fmla="*/ 4892040 w 9272016"/>
              <a:gd name="connsiteY113" fmla="*/ 237744 h 3538728"/>
              <a:gd name="connsiteX114" fmla="*/ 4736592 w 9272016"/>
              <a:gd name="connsiteY114" fmla="*/ 173736 h 3538728"/>
              <a:gd name="connsiteX115" fmla="*/ 4663440 w 9272016"/>
              <a:gd name="connsiteY115" fmla="*/ 173736 h 3538728"/>
              <a:gd name="connsiteX116" fmla="*/ 4572000 w 9272016"/>
              <a:gd name="connsiteY116" fmla="*/ 237744 h 3538728"/>
              <a:gd name="connsiteX117" fmla="*/ 4398264 w 9272016"/>
              <a:gd name="connsiteY117" fmla="*/ 219456 h 3538728"/>
              <a:gd name="connsiteX118" fmla="*/ 4215384 w 9272016"/>
              <a:gd name="connsiteY118" fmla="*/ 173736 h 3538728"/>
              <a:gd name="connsiteX119" fmla="*/ 4014216 w 9272016"/>
              <a:gd name="connsiteY119" fmla="*/ 210312 h 3538728"/>
              <a:gd name="connsiteX120" fmla="*/ 3831336 w 9272016"/>
              <a:gd name="connsiteY120" fmla="*/ 256032 h 3538728"/>
              <a:gd name="connsiteX121" fmla="*/ 3685032 w 9272016"/>
              <a:gd name="connsiteY121" fmla="*/ 201168 h 3538728"/>
              <a:gd name="connsiteX122" fmla="*/ 3621024 w 9272016"/>
              <a:gd name="connsiteY122" fmla="*/ 182880 h 3538728"/>
              <a:gd name="connsiteX123" fmla="*/ 3520440 w 9272016"/>
              <a:gd name="connsiteY123" fmla="*/ 283464 h 3538728"/>
              <a:gd name="connsiteX124" fmla="*/ 3419856 w 9272016"/>
              <a:gd name="connsiteY124" fmla="*/ 219456 h 3538728"/>
              <a:gd name="connsiteX125" fmla="*/ 3328416 w 9272016"/>
              <a:gd name="connsiteY125" fmla="*/ 210312 h 3538728"/>
              <a:gd name="connsiteX126" fmla="*/ 3236976 w 9272016"/>
              <a:gd name="connsiteY126" fmla="*/ 274320 h 3538728"/>
              <a:gd name="connsiteX127" fmla="*/ 3090672 w 9272016"/>
              <a:gd name="connsiteY127" fmla="*/ 301752 h 3538728"/>
              <a:gd name="connsiteX128" fmla="*/ 3017520 w 9272016"/>
              <a:gd name="connsiteY128" fmla="*/ 228600 h 3538728"/>
              <a:gd name="connsiteX129" fmla="*/ 2907792 w 9272016"/>
              <a:gd name="connsiteY129" fmla="*/ 283464 h 3538728"/>
              <a:gd name="connsiteX130" fmla="*/ 2651760 w 9272016"/>
              <a:gd name="connsiteY130" fmla="*/ 128016 h 3538728"/>
              <a:gd name="connsiteX131" fmla="*/ 2542032 w 9272016"/>
              <a:gd name="connsiteY131" fmla="*/ 155448 h 3538728"/>
              <a:gd name="connsiteX132" fmla="*/ 2304288 w 9272016"/>
              <a:gd name="connsiteY132" fmla="*/ 164592 h 3538728"/>
              <a:gd name="connsiteX133" fmla="*/ 2139696 w 9272016"/>
              <a:gd name="connsiteY133" fmla="*/ 128016 h 3538728"/>
              <a:gd name="connsiteX134" fmla="*/ 1993392 w 9272016"/>
              <a:gd name="connsiteY134" fmla="*/ 18288 h 3538728"/>
              <a:gd name="connsiteX135" fmla="*/ 1874520 w 9272016"/>
              <a:gd name="connsiteY135" fmla="*/ 100584 h 3538728"/>
              <a:gd name="connsiteX136" fmla="*/ 1847088 w 9272016"/>
              <a:gd name="connsiteY136" fmla="*/ 18288 h 3538728"/>
              <a:gd name="connsiteX137" fmla="*/ 1810512 w 9272016"/>
              <a:gd name="connsiteY137" fmla="*/ 0 h 3538728"/>
              <a:gd name="connsiteX138" fmla="*/ 1645920 w 9272016"/>
              <a:gd name="connsiteY138" fmla="*/ 45720 h 3538728"/>
              <a:gd name="connsiteX139" fmla="*/ 1581912 w 9272016"/>
              <a:gd name="connsiteY139" fmla="*/ 164592 h 3538728"/>
              <a:gd name="connsiteX140" fmla="*/ 1508760 w 9272016"/>
              <a:gd name="connsiteY140" fmla="*/ 228600 h 3538728"/>
              <a:gd name="connsiteX141" fmla="*/ 1298448 w 9272016"/>
              <a:gd name="connsiteY141" fmla="*/ 192024 h 3538728"/>
              <a:gd name="connsiteX142" fmla="*/ 1188720 w 9272016"/>
              <a:gd name="connsiteY142" fmla="*/ 301752 h 3538728"/>
              <a:gd name="connsiteX143" fmla="*/ 1024128 w 9272016"/>
              <a:gd name="connsiteY143" fmla="*/ 356616 h 3538728"/>
              <a:gd name="connsiteX144" fmla="*/ 868680 w 9272016"/>
              <a:gd name="connsiteY144" fmla="*/ 310896 h 3538728"/>
              <a:gd name="connsiteX145" fmla="*/ 621792 w 9272016"/>
              <a:gd name="connsiteY145" fmla="*/ 146304 h 3538728"/>
              <a:gd name="connsiteX146" fmla="*/ 521208 w 9272016"/>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98864 w 9300678"/>
              <a:gd name="connsiteY80" fmla="*/ 740664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236920 w 9300678"/>
              <a:gd name="connsiteY80" fmla="*/ 718917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300678" h="3538728">
                <a:moveTo>
                  <a:pt x="521208" y="18288"/>
                </a:moveTo>
                <a:lnTo>
                  <a:pt x="438912" y="73152"/>
                </a:lnTo>
                <a:lnTo>
                  <a:pt x="466344" y="210312"/>
                </a:lnTo>
                <a:lnTo>
                  <a:pt x="356616" y="265176"/>
                </a:lnTo>
                <a:lnTo>
                  <a:pt x="246888" y="411480"/>
                </a:lnTo>
                <a:lnTo>
                  <a:pt x="301752" y="594360"/>
                </a:lnTo>
                <a:lnTo>
                  <a:pt x="265176" y="640080"/>
                </a:lnTo>
                <a:lnTo>
                  <a:pt x="292608" y="850392"/>
                </a:lnTo>
                <a:lnTo>
                  <a:pt x="164592" y="941832"/>
                </a:lnTo>
                <a:lnTo>
                  <a:pt x="164592" y="1078992"/>
                </a:lnTo>
                <a:lnTo>
                  <a:pt x="0" y="1188720"/>
                </a:lnTo>
                <a:lnTo>
                  <a:pt x="82296" y="1399032"/>
                </a:lnTo>
                <a:lnTo>
                  <a:pt x="201168" y="1481328"/>
                </a:lnTo>
                <a:lnTo>
                  <a:pt x="228600" y="1581912"/>
                </a:lnTo>
                <a:lnTo>
                  <a:pt x="338328" y="1591056"/>
                </a:lnTo>
                <a:lnTo>
                  <a:pt x="493776" y="1572768"/>
                </a:lnTo>
                <a:lnTo>
                  <a:pt x="603504" y="1682496"/>
                </a:lnTo>
                <a:lnTo>
                  <a:pt x="603504" y="1773936"/>
                </a:lnTo>
                <a:lnTo>
                  <a:pt x="694944" y="1847088"/>
                </a:lnTo>
                <a:lnTo>
                  <a:pt x="722376" y="1947672"/>
                </a:lnTo>
                <a:lnTo>
                  <a:pt x="932688" y="2148840"/>
                </a:lnTo>
                <a:lnTo>
                  <a:pt x="987552" y="2249424"/>
                </a:lnTo>
                <a:lnTo>
                  <a:pt x="1197864" y="2414016"/>
                </a:lnTo>
                <a:lnTo>
                  <a:pt x="1316736" y="2404872"/>
                </a:lnTo>
                <a:lnTo>
                  <a:pt x="1362456" y="2459736"/>
                </a:lnTo>
                <a:lnTo>
                  <a:pt x="1453896" y="2478024"/>
                </a:lnTo>
                <a:lnTo>
                  <a:pt x="1517904" y="2441448"/>
                </a:lnTo>
                <a:lnTo>
                  <a:pt x="1609344" y="2505456"/>
                </a:lnTo>
                <a:lnTo>
                  <a:pt x="1783080" y="2532888"/>
                </a:lnTo>
                <a:lnTo>
                  <a:pt x="1892808" y="2505456"/>
                </a:lnTo>
                <a:lnTo>
                  <a:pt x="2020824" y="2578608"/>
                </a:lnTo>
                <a:lnTo>
                  <a:pt x="2157984" y="2578608"/>
                </a:lnTo>
                <a:lnTo>
                  <a:pt x="2212848" y="2706624"/>
                </a:lnTo>
                <a:lnTo>
                  <a:pt x="2221992" y="2798064"/>
                </a:lnTo>
                <a:lnTo>
                  <a:pt x="2313432" y="2798064"/>
                </a:lnTo>
                <a:lnTo>
                  <a:pt x="2414016" y="2816352"/>
                </a:lnTo>
                <a:lnTo>
                  <a:pt x="2724912" y="2880360"/>
                </a:lnTo>
                <a:lnTo>
                  <a:pt x="2843784" y="2926080"/>
                </a:lnTo>
                <a:lnTo>
                  <a:pt x="3108960" y="3017520"/>
                </a:lnTo>
                <a:lnTo>
                  <a:pt x="3236976" y="3008376"/>
                </a:lnTo>
                <a:lnTo>
                  <a:pt x="3419856" y="3099816"/>
                </a:lnTo>
                <a:lnTo>
                  <a:pt x="3630168" y="3063240"/>
                </a:lnTo>
                <a:lnTo>
                  <a:pt x="3776472" y="3227832"/>
                </a:lnTo>
                <a:lnTo>
                  <a:pt x="3959352" y="3236976"/>
                </a:lnTo>
                <a:lnTo>
                  <a:pt x="4178808" y="3337560"/>
                </a:lnTo>
                <a:lnTo>
                  <a:pt x="4288536" y="3273552"/>
                </a:lnTo>
                <a:lnTo>
                  <a:pt x="4407408" y="3364992"/>
                </a:lnTo>
                <a:lnTo>
                  <a:pt x="4599432" y="3346704"/>
                </a:lnTo>
                <a:lnTo>
                  <a:pt x="4718304" y="3447288"/>
                </a:lnTo>
                <a:lnTo>
                  <a:pt x="4882896" y="3429000"/>
                </a:lnTo>
                <a:lnTo>
                  <a:pt x="5257800" y="3538728"/>
                </a:lnTo>
                <a:lnTo>
                  <a:pt x="5568696" y="3529584"/>
                </a:lnTo>
                <a:lnTo>
                  <a:pt x="5687568" y="3429000"/>
                </a:lnTo>
                <a:lnTo>
                  <a:pt x="6025896" y="3337560"/>
                </a:lnTo>
                <a:lnTo>
                  <a:pt x="6080760" y="3364992"/>
                </a:lnTo>
                <a:lnTo>
                  <a:pt x="6217920" y="3255264"/>
                </a:lnTo>
                <a:lnTo>
                  <a:pt x="6373368" y="3346704"/>
                </a:lnTo>
                <a:lnTo>
                  <a:pt x="6519672" y="3310128"/>
                </a:lnTo>
                <a:lnTo>
                  <a:pt x="6702552" y="3310128"/>
                </a:lnTo>
                <a:lnTo>
                  <a:pt x="6775704" y="3154680"/>
                </a:lnTo>
                <a:lnTo>
                  <a:pt x="6885432" y="3127248"/>
                </a:lnTo>
                <a:lnTo>
                  <a:pt x="6830568" y="3044952"/>
                </a:lnTo>
                <a:lnTo>
                  <a:pt x="7068312" y="2980944"/>
                </a:lnTo>
                <a:lnTo>
                  <a:pt x="7223760" y="2834640"/>
                </a:lnTo>
                <a:lnTo>
                  <a:pt x="7296912" y="2724912"/>
                </a:lnTo>
                <a:lnTo>
                  <a:pt x="7397496" y="2724912"/>
                </a:lnTo>
                <a:lnTo>
                  <a:pt x="7552944" y="2587752"/>
                </a:lnTo>
                <a:lnTo>
                  <a:pt x="7827264" y="2514600"/>
                </a:lnTo>
                <a:lnTo>
                  <a:pt x="7900416" y="2313432"/>
                </a:lnTo>
                <a:lnTo>
                  <a:pt x="8046720" y="2148840"/>
                </a:lnTo>
                <a:lnTo>
                  <a:pt x="8147304" y="1828800"/>
                </a:lnTo>
                <a:lnTo>
                  <a:pt x="8202168" y="1682496"/>
                </a:lnTo>
                <a:lnTo>
                  <a:pt x="8247888" y="1453896"/>
                </a:lnTo>
                <a:lnTo>
                  <a:pt x="8311896" y="1325880"/>
                </a:lnTo>
                <a:lnTo>
                  <a:pt x="8494776" y="1243584"/>
                </a:lnTo>
                <a:lnTo>
                  <a:pt x="8650224" y="1088136"/>
                </a:lnTo>
                <a:lnTo>
                  <a:pt x="8778240" y="1069848"/>
                </a:lnTo>
                <a:lnTo>
                  <a:pt x="8951976" y="1014984"/>
                </a:lnTo>
                <a:lnTo>
                  <a:pt x="9180576" y="868680"/>
                </a:lnTo>
                <a:lnTo>
                  <a:pt x="9300678" y="813816"/>
                </a:lnTo>
                <a:cubicBezTo>
                  <a:pt x="9255867" y="793056"/>
                  <a:pt x="9287166" y="734241"/>
                  <a:pt x="9166245" y="751536"/>
                </a:cubicBezTo>
                <a:lnTo>
                  <a:pt x="9198864" y="630936"/>
                </a:lnTo>
                <a:lnTo>
                  <a:pt x="9226296" y="566928"/>
                </a:lnTo>
                <a:lnTo>
                  <a:pt x="9272016" y="448056"/>
                </a:lnTo>
                <a:lnTo>
                  <a:pt x="9262872" y="411480"/>
                </a:lnTo>
                <a:lnTo>
                  <a:pt x="9171432" y="411480"/>
                </a:lnTo>
                <a:lnTo>
                  <a:pt x="9134856" y="502920"/>
                </a:lnTo>
                <a:lnTo>
                  <a:pt x="9079992" y="548640"/>
                </a:lnTo>
                <a:lnTo>
                  <a:pt x="8961120" y="557784"/>
                </a:lnTo>
                <a:lnTo>
                  <a:pt x="8924544" y="502920"/>
                </a:lnTo>
                <a:lnTo>
                  <a:pt x="8842248" y="457200"/>
                </a:lnTo>
                <a:lnTo>
                  <a:pt x="8705088" y="521208"/>
                </a:lnTo>
                <a:lnTo>
                  <a:pt x="8567928" y="603504"/>
                </a:lnTo>
                <a:lnTo>
                  <a:pt x="8366760" y="667512"/>
                </a:lnTo>
                <a:lnTo>
                  <a:pt x="8147304" y="658368"/>
                </a:lnTo>
                <a:lnTo>
                  <a:pt x="7982712" y="722376"/>
                </a:lnTo>
                <a:lnTo>
                  <a:pt x="7827264" y="694944"/>
                </a:lnTo>
                <a:lnTo>
                  <a:pt x="7754112" y="630936"/>
                </a:lnTo>
                <a:lnTo>
                  <a:pt x="7534656" y="704088"/>
                </a:lnTo>
                <a:lnTo>
                  <a:pt x="7187184" y="658368"/>
                </a:lnTo>
                <a:lnTo>
                  <a:pt x="7077456" y="566928"/>
                </a:lnTo>
                <a:lnTo>
                  <a:pt x="6793992" y="420624"/>
                </a:lnTo>
                <a:lnTo>
                  <a:pt x="6693408" y="475488"/>
                </a:lnTo>
                <a:lnTo>
                  <a:pt x="6574536" y="420624"/>
                </a:lnTo>
                <a:lnTo>
                  <a:pt x="6556248" y="329184"/>
                </a:lnTo>
                <a:lnTo>
                  <a:pt x="6336792" y="329184"/>
                </a:lnTo>
                <a:lnTo>
                  <a:pt x="6254496" y="356616"/>
                </a:lnTo>
                <a:lnTo>
                  <a:pt x="6117336" y="237744"/>
                </a:lnTo>
                <a:lnTo>
                  <a:pt x="5934456" y="219456"/>
                </a:lnTo>
                <a:lnTo>
                  <a:pt x="5788152" y="173736"/>
                </a:lnTo>
                <a:lnTo>
                  <a:pt x="5431536" y="246888"/>
                </a:lnTo>
                <a:lnTo>
                  <a:pt x="5184648" y="155448"/>
                </a:lnTo>
                <a:lnTo>
                  <a:pt x="5056632" y="173736"/>
                </a:lnTo>
                <a:lnTo>
                  <a:pt x="4892040" y="237744"/>
                </a:lnTo>
                <a:lnTo>
                  <a:pt x="4736592" y="173736"/>
                </a:lnTo>
                <a:lnTo>
                  <a:pt x="4663440" y="173736"/>
                </a:lnTo>
                <a:lnTo>
                  <a:pt x="4572000" y="237744"/>
                </a:lnTo>
                <a:lnTo>
                  <a:pt x="4398264" y="219456"/>
                </a:lnTo>
                <a:lnTo>
                  <a:pt x="4215384" y="173736"/>
                </a:lnTo>
                <a:lnTo>
                  <a:pt x="4014216" y="210312"/>
                </a:lnTo>
                <a:lnTo>
                  <a:pt x="3831336" y="256032"/>
                </a:lnTo>
                <a:lnTo>
                  <a:pt x="3685032" y="201168"/>
                </a:lnTo>
                <a:lnTo>
                  <a:pt x="3621024" y="182880"/>
                </a:lnTo>
                <a:lnTo>
                  <a:pt x="3520440" y="283464"/>
                </a:lnTo>
                <a:lnTo>
                  <a:pt x="3419856" y="219456"/>
                </a:lnTo>
                <a:lnTo>
                  <a:pt x="3328416" y="210312"/>
                </a:lnTo>
                <a:lnTo>
                  <a:pt x="3236976" y="274320"/>
                </a:lnTo>
                <a:lnTo>
                  <a:pt x="3090672" y="301752"/>
                </a:lnTo>
                <a:lnTo>
                  <a:pt x="3017520" y="228600"/>
                </a:lnTo>
                <a:lnTo>
                  <a:pt x="2907792" y="283464"/>
                </a:lnTo>
                <a:lnTo>
                  <a:pt x="2651760" y="128016"/>
                </a:lnTo>
                <a:lnTo>
                  <a:pt x="2542032" y="155448"/>
                </a:lnTo>
                <a:lnTo>
                  <a:pt x="2304288" y="164592"/>
                </a:lnTo>
                <a:lnTo>
                  <a:pt x="2139696" y="128016"/>
                </a:lnTo>
                <a:lnTo>
                  <a:pt x="1993392" y="18288"/>
                </a:lnTo>
                <a:lnTo>
                  <a:pt x="1874520" y="100584"/>
                </a:lnTo>
                <a:lnTo>
                  <a:pt x="1847088" y="18288"/>
                </a:lnTo>
                <a:lnTo>
                  <a:pt x="1810512" y="0"/>
                </a:lnTo>
                <a:lnTo>
                  <a:pt x="1645920" y="45720"/>
                </a:lnTo>
                <a:lnTo>
                  <a:pt x="1581912" y="164592"/>
                </a:lnTo>
                <a:lnTo>
                  <a:pt x="1508760" y="228600"/>
                </a:lnTo>
                <a:lnTo>
                  <a:pt x="1298448" y="192024"/>
                </a:lnTo>
                <a:lnTo>
                  <a:pt x="1188720" y="301752"/>
                </a:lnTo>
                <a:lnTo>
                  <a:pt x="1024128" y="356616"/>
                </a:lnTo>
                <a:lnTo>
                  <a:pt x="868680" y="310896"/>
                </a:lnTo>
                <a:lnTo>
                  <a:pt x="621792" y="146304"/>
                </a:lnTo>
                <a:lnTo>
                  <a:pt x="521208" y="18288"/>
                </a:lnTo>
                <a:close/>
              </a:path>
            </a:pathLst>
          </a:custGeom>
          <a:solidFill>
            <a:schemeClr val="bg1"/>
          </a:solidFill>
          <a:ln>
            <a:solidFill>
              <a:schemeClr val="tx1">
                <a:lumMod val="50000"/>
                <a:lumOff val="50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2836199" y="2951372"/>
            <a:ext cx="2630474" cy="830997"/>
            <a:chOff x="2836199" y="2951372"/>
            <a:chExt cx="2630474" cy="830997"/>
          </a:xfrm>
        </p:grpSpPr>
        <p:sp>
          <p:nvSpPr>
            <p:cNvPr id="6" name="矩形 5"/>
            <p:cNvSpPr/>
            <p:nvPr/>
          </p:nvSpPr>
          <p:spPr>
            <a:xfrm>
              <a:off x="3435348" y="2951372"/>
              <a:ext cx="2031325" cy="830997"/>
            </a:xfrm>
            <a:prstGeom prst="rect">
              <a:avLst/>
            </a:prstGeom>
          </p:spPr>
          <p:txBody>
            <a:bodyPr wrap="none">
              <a:spAutoFit/>
            </a:bodyPr>
            <a:lstStyle/>
            <a:p>
              <a:r>
                <a:rPr lang="zh-TW" altLang="en-US" sz="2400" b="1" dirty="0">
                  <a:latin typeface="微軟正黑體" panose="020B0604030504040204" pitchFamily="34" charset="-120"/>
                  <a:ea typeface="微軟正黑體" panose="020B0604030504040204" pitchFamily="34" charset="-120"/>
                  <a:cs typeface="Arial" charset="0"/>
                  <a:sym typeface="Arial" charset="0"/>
                </a:rPr>
                <a:t>花蓮縣立</a:t>
              </a:r>
              <a:endParaRPr lang="en-US" altLang="zh-TW" sz="2400" b="1" dirty="0">
                <a:latin typeface="微軟正黑體" panose="020B0604030504040204" pitchFamily="34" charset="-120"/>
                <a:ea typeface="微軟正黑體" panose="020B0604030504040204" pitchFamily="34" charset="-120"/>
                <a:cs typeface="Arial" charset="0"/>
                <a:sym typeface="Arial" charset="0"/>
              </a:endParaRPr>
            </a:p>
            <a:p>
              <a:r>
                <a:rPr lang="zh-TW" altLang="en-US" sz="2400" b="1" dirty="0">
                  <a:latin typeface="微軟正黑體" panose="020B0604030504040204" pitchFamily="34" charset="-120"/>
                  <a:ea typeface="微軟正黑體" panose="020B0604030504040204" pitchFamily="34" charset="-120"/>
                  <a:cs typeface="Arial" charset="0"/>
                  <a:sym typeface="Arial" charset="0"/>
                </a:rPr>
                <a:t>宜昌國民中學</a:t>
              </a:r>
              <a:endParaRPr lang="en-US" altLang="zh-TW" sz="2400" b="1" dirty="0">
                <a:latin typeface="微軟正黑體" panose="020B0604030504040204" pitchFamily="34" charset="-120"/>
                <a:ea typeface="微軟正黑體" panose="020B0604030504040204" pitchFamily="34" charset="-120"/>
                <a:cs typeface="Arial" charset="0"/>
                <a:sym typeface="Arial" charset="0"/>
              </a:endParaRPr>
            </a:p>
          </p:txBody>
        </p:sp>
        <p:grpSp>
          <p:nvGrpSpPr>
            <p:cNvPr id="40" name="群組 39"/>
            <p:cNvGrpSpPr/>
            <p:nvPr/>
          </p:nvGrpSpPr>
          <p:grpSpPr>
            <a:xfrm>
              <a:off x="2836199" y="3269075"/>
              <a:ext cx="355588" cy="431211"/>
              <a:chOff x="-2265747" y="1983257"/>
              <a:chExt cx="2330346" cy="2825943"/>
            </a:xfrm>
          </p:grpSpPr>
          <p:sp>
            <p:nvSpPr>
              <p:cNvPr id="35" name="手繪多邊形 34"/>
              <p:cNvSpPr/>
              <p:nvPr/>
            </p:nvSpPr>
            <p:spPr>
              <a:xfrm>
                <a:off x="-2265747" y="1983257"/>
                <a:ext cx="2330346" cy="2825943"/>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00B0F0"/>
              </a:solidFill>
              <a:ln w="381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6" name="群組 35"/>
              <p:cNvGrpSpPr/>
              <p:nvPr/>
            </p:nvGrpSpPr>
            <p:grpSpPr>
              <a:xfrm>
                <a:off x="-1994263" y="3524604"/>
                <a:ext cx="1830247" cy="1270855"/>
                <a:chOff x="4187222" y="395028"/>
                <a:chExt cx="1944212" cy="1349989"/>
              </a:xfrm>
              <a:solidFill>
                <a:schemeClr val="bg1"/>
              </a:solidFill>
            </p:grpSpPr>
            <p:sp>
              <p:nvSpPr>
                <p:cNvPr id="37"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grpSp>
        <p:nvGrpSpPr>
          <p:cNvPr id="8" name="群組 7"/>
          <p:cNvGrpSpPr/>
          <p:nvPr/>
        </p:nvGrpSpPr>
        <p:grpSpPr>
          <a:xfrm>
            <a:off x="1566733" y="5118694"/>
            <a:ext cx="3039217" cy="830997"/>
            <a:chOff x="1566733" y="5118694"/>
            <a:chExt cx="3039217" cy="830997"/>
          </a:xfrm>
        </p:grpSpPr>
        <p:sp>
          <p:nvSpPr>
            <p:cNvPr id="279554" name="矩形 5"/>
            <p:cNvSpPr>
              <a:spLocks noChangeArrowheads="1"/>
            </p:cNvSpPr>
            <p:nvPr/>
          </p:nvSpPr>
          <p:spPr bwMode="auto">
            <a:xfrm>
              <a:off x="1959072" y="5118694"/>
              <a:ext cx="2646878" cy="830997"/>
            </a:xfrm>
            <a:prstGeom prst="rect">
              <a:avLst/>
            </a:prstGeom>
            <a:noFill/>
            <a:ln w="9525">
              <a:noFill/>
              <a:miter lim="800000"/>
              <a:headEnd/>
              <a:tailEnd/>
            </a:ln>
          </p:spPr>
          <p:txBody>
            <a:bodyPr wrap="none">
              <a:spAutoFit/>
            </a:bodyPr>
            <a:lstStyle/>
            <a:p>
              <a:r>
                <a:rPr lang="zh-TW" altLang="en-US" sz="2400" b="1" dirty="0">
                  <a:latin typeface="微軟正黑體" panose="020B0604030504040204" pitchFamily="34" charset="-120"/>
                  <a:ea typeface="微軟正黑體" panose="020B0604030504040204" pitchFamily="34" charset="-120"/>
                  <a:cs typeface="Arial" charset="0"/>
                  <a:sym typeface="Arial" charset="0"/>
                </a:rPr>
                <a:t>屏東大學</a:t>
              </a:r>
              <a:endParaRPr lang="en-US" altLang="zh-TW" sz="2400" b="1" dirty="0">
                <a:latin typeface="微軟正黑體" panose="020B0604030504040204" pitchFamily="34" charset="-120"/>
                <a:ea typeface="微軟正黑體" panose="020B0604030504040204" pitchFamily="34" charset="-120"/>
                <a:cs typeface="Arial" charset="0"/>
                <a:sym typeface="Arial" charset="0"/>
              </a:endParaRPr>
            </a:p>
            <a:p>
              <a:r>
                <a:rPr lang="zh-TW" altLang="en-US" sz="2400" b="1" dirty="0">
                  <a:latin typeface="微軟正黑體" panose="020B0604030504040204" pitchFamily="34" charset="-120"/>
                  <a:ea typeface="微軟正黑體" panose="020B0604030504040204" pitchFamily="34" charset="-120"/>
                  <a:cs typeface="Arial" charset="0"/>
                  <a:sym typeface="Arial" charset="0"/>
                </a:rPr>
                <a:t>附設實驗國民小學</a:t>
              </a:r>
              <a:endParaRPr lang="en-US" altLang="zh-TW" sz="2400" b="1" dirty="0">
                <a:latin typeface="微軟正黑體" panose="020B0604030504040204" pitchFamily="34" charset="-120"/>
                <a:ea typeface="微軟正黑體" panose="020B0604030504040204" pitchFamily="34" charset="-120"/>
                <a:cs typeface="Arial" charset="0"/>
                <a:sym typeface="Arial" charset="0"/>
              </a:endParaRPr>
            </a:p>
          </p:txBody>
        </p:sp>
        <p:grpSp>
          <p:nvGrpSpPr>
            <p:cNvPr id="48" name="群組 47"/>
            <p:cNvGrpSpPr/>
            <p:nvPr/>
          </p:nvGrpSpPr>
          <p:grpSpPr>
            <a:xfrm>
              <a:off x="1566733" y="5145195"/>
              <a:ext cx="355588" cy="431211"/>
              <a:chOff x="-2265747" y="1983257"/>
              <a:chExt cx="2330346" cy="2825943"/>
            </a:xfrm>
          </p:grpSpPr>
          <p:sp>
            <p:nvSpPr>
              <p:cNvPr id="49" name="手繪多邊形 48"/>
              <p:cNvSpPr/>
              <p:nvPr/>
            </p:nvSpPr>
            <p:spPr>
              <a:xfrm>
                <a:off x="-2265747" y="1983257"/>
                <a:ext cx="2330346" cy="2825943"/>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FF0000"/>
              </a:solidFill>
              <a:ln w="381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50" name="群組 49"/>
              <p:cNvGrpSpPr/>
              <p:nvPr/>
            </p:nvGrpSpPr>
            <p:grpSpPr>
              <a:xfrm>
                <a:off x="-1994263" y="3524604"/>
                <a:ext cx="1830247" cy="1270855"/>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61</a:t>
            </a:fld>
            <a:endParaRPr lang="zh-TW" altLang="en-US"/>
          </a:p>
        </p:txBody>
      </p:sp>
      <p:sp>
        <p:nvSpPr>
          <p:cNvPr id="25" name="標題 2"/>
          <p:cNvSpPr txBox="1">
            <a:spLocks/>
          </p:cNvSpPr>
          <p:nvPr/>
        </p:nvSpPr>
        <p:spPr bwMode="auto">
          <a:xfrm>
            <a:off x="743192" y="180175"/>
            <a:ext cx="8338672"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二、建構學校素養導向課程與教學案例</a:t>
            </a:r>
          </a:p>
        </p:txBody>
      </p:sp>
      <p:sp>
        <p:nvSpPr>
          <p:cNvPr id="26" name="文字方塊 2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
        <p:nvSpPr>
          <p:cNvPr id="3" name="圓角矩形 2"/>
          <p:cNvSpPr/>
          <p:nvPr/>
        </p:nvSpPr>
        <p:spPr>
          <a:xfrm>
            <a:off x="5508104" y="1965658"/>
            <a:ext cx="2880320" cy="1816711"/>
          </a:xfrm>
          <a:prstGeom prst="roundRect">
            <a:avLst>
              <a:gd name="adj" fmla="val 6894"/>
            </a:avLst>
          </a:prstGeom>
          <a:noFill/>
          <a:ln w="38100" cap="rnd">
            <a:solidFill>
              <a:schemeClr val="bg1">
                <a:lumMod val="85000"/>
              </a:schemeClr>
            </a:solidFill>
          </a:ln>
        </p:spPr>
        <p:txBody>
          <a:bodyPr rtlCol="0" anchor="ctr"/>
          <a:lstStyle/>
          <a:p>
            <a:pPr algn="ctr"/>
            <a:endParaRPr lang="zh-TW" altLang="en-US"/>
          </a:p>
        </p:txBody>
      </p:sp>
      <p:sp>
        <p:nvSpPr>
          <p:cNvPr id="24" name="圓角矩形 23"/>
          <p:cNvSpPr/>
          <p:nvPr/>
        </p:nvSpPr>
        <p:spPr>
          <a:xfrm>
            <a:off x="5508104" y="4085434"/>
            <a:ext cx="2880320" cy="1816711"/>
          </a:xfrm>
          <a:prstGeom prst="roundRect">
            <a:avLst>
              <a:gd name="adj" fmla="val 6894"/>
            </a:avLst>
          </a:prstGeom>
          <a:noFill/>
          <a:ln w="38100" cap="rnd">
            <a:solidFill>
              <a:schemeClr val="bg1">
                <a:lumMod val="85000"/>
              </a:schemeClr>
            </a:solidFill>
          </a:ln>
        </p:spPr>
        <p:txBody>
          <a:bodyPr rtlCol="0" anchor="ctr"/>
          <a:lstStyle/>
          <a:p>
            <a:pPr algn="ctr"/>
            <a:endParaRPr lang="zh-TW" altLang="en-US"/>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578" y="1747695"/>
            <a:ext cx="3121205" cy="1998707"/>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8397" y="4049467"/>
            <a:ext cx="3128385" cy="1900224"/>
          </a:xfrm>
          <a:prstGeom prst="rect">
            <a:avLst/>
          </a:prstGeom>
        </p:spPr>
      </p:pic>
    </p:spTree>
    <p:extLst>
      <p:ext uri="{BB962C8B-B14F-4D97-AF65-F5344CB8AC3E}">
        <p14:creationId xmlns:p14="http://schemas.microsoft.com/office/powerpoint/2010/main" val="32824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2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 name="圓角矩形 1131"/>
          <p:cNvSpPr/>
          <p:nvPr/>
        </p:nvSpPr>
        <p:spPr>
          <a:xfrm>
            <a:off x="7270597" y="4737938"/>
            <a:ext cx="1267972" cy="1292630"/>
          </a:xfrm>
          <a:prstGeom prst="roundRect">
            <a:avLst>
              <a:gd name="adj" fmla="val 22947"/>
            </a:avLst>
          </a:prstGeom>
          <a:solidFill>
            <a:schemeClr val="bg1"/>
          </a:solidFill>
          <a:ln w="38100" cap="rnd">
            <a:solidFill>
              <a:schemeClr val="bg1">
                <a:lumMod val="85000"/>
              </a:schemeClr>
            </a:solidFill>
          </a:ln>
        </p:spPr>
        <p:txBody>
          <a:bodyPr rtlCol="0" anchor="ctr"/>
          <a:lstStyle/>
          <a:p>
            <a:pPr algn="ctr"/>
            <a:endParaRPr lang="zh-TW" altLang="en-US"/>
          </a:p>
        </p:txBody>
      </p:sp>
      <p:cxnSp>
        <p:nvCxnSpPr>
          <p:cNvPr id="88" name="直線接點 87"/>
          <p:cNvCxnSpPr>
            <a:stCxn id="9" idx="0"/>
          </p:cNvCxnSpPr>
          <p:nvPr/>
        </p:nvCxnSpPr>
        <p:spPr>
          <a:xfrm flipH="1" flipV="1">
            <a:off x="3750492" y="1420673"/>
            <a:ext cx="1139620" cy="1163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6" name="圖片 15"/>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7119"/>
          <a:stretch/>
        </p:blipFill>
        <p:spPr>
          <a:xfrm>
            <a:off x="2987824" y="1201572"/>
            <a:ext cx="3024336" cy="5575420"/>
          </a:xfrm>
          <a:prstGeom prst="rect">
            <a:avLst/>
          </a:prstGeom>
        </p:spPr>
      </p:pic>
      <p:cxnSp>
        <p:nvCxnSpPr>
          <p:cNvPr id="148" name="直線接點 147"/>
          <p:cNvCxnSpPr>
            <a:stCxn id="36" idx="0"/>
          </p:cNvCxnSpPr>
          <p:nvPr/>
        </p:nvCxnSpPr>
        <p:spPr>
          <a:xfrm flipH="1" flipV="1">
            <a:off x="2816731" y="3397656"/>
            <a:ext cx="1030179" cy="23268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62</a:t>
            </a:fld>
            <a:endParaRPr lang="zh-TW" altLang="en-US"/>
          </a:p>
        </p:txBody>
      </p:sp>
      <p:sp>
        <p:nvSpPr>
          <p:cNvPr id="4" name="文字方塊 3"/>
          <p:cNvSpPr txBox="1"/>
          <p:nvPr/>
        </p:nvSpPr>
        <p:spPr>
          <a:xfrm>
            <a:off x="7782401" y="-34986"/>
            <a:ext cx="1038071" cy="276999"/>
          </a:xfrm>
          <a:prstGeom prst="rect">
            <a:avLst/>
          </a:prstGeom>
          <a:noFill/>
        </p:spPr>
        <p:txBody>
          <a:bodyPr wrap="square" rtlCol="0">
            <a:spAutoFit/>
          </a:bodyPr>
          <a:lstStyle/>
          <a:p>
            <a:pPr algn="r"/>
            <a:r>
              <a:rPr lang="en-US" altLang="zh-TW" sz="1200" dirty="0">
                <a:solidFill>
                  <a:srgbClr val="F3E5F5"/>
                </a:solidFill>
              </a:rPr>
              <a:t>5-2-1</a:t>
            </a:r>
            <a:r>
              <a:rPr lang="zh-TW" altLang="en-US" sz="1200" dirty="0">
                <a:solidFill>
                  <a:srgbClr val="F3E5F5"/>
                </a:solidFill>
              </a:rPr>
              <a:t> </a:t>
            </a:r>
            <a:r>
              <a:rPr lang="en-US" altLang="zh-TW" sz="1200" dirty="0">
                <a:solidFill>
                  <a:srgbClr val="F3E5F5"/>
                </a:solidFill>
              </a:rPr>
              <a:t>/</a:t>
            </a:r>
            <a:r>
              <a:rPr lang="zh-TW" altLang="en-US" sz="1200" dirty="0">
                <a:solidFill>
                  <a:srgbClr val="F3E5F5"/>
                </a:solidFill>
              </a:rPr>
              <a:t> </a:t>
            </a:r>
          </a:p>
        </p:txBody>
      </p:sp>
      <p:sp>
        <p:nvSpPr>
          <p:cNvPr id="5" name="手繪多邊形 4"/>
          <p:cNvSpPr/>
          <p:nvPr/>
        </p:nvSpPr>
        <p:spPr>
          <a:xfrm rot="6394574">
            <a:off x="1583152" y="2732982"/>
            <a:ext cx="5637253" cy="2174101"/>
          </a:xfrm>
          <a:custGeom>
            <a:avLst/>
            <a:gdLst>
              <a:gd name="connsiteX0" fmla="*/ 521208 w 9272016"/>
              <a:gd name="connsiteY0" fmla="*/ 18288 h 3538728"/>
              <a:gd name="connsiteX1" fmla="*/ 438912 w 9272016"/>
              <a:gd name="connsiteY1" fmla="*/ 73152 h 3538728"/>
              <a:gd name="connsiteX2" fmla="*/ 466344 w 9272016"/>
              <a:gd name="connsiteY2" fmla="*/ 210312 h 3538728"/>
              <a:gd name="connsiteX3" fmla="*/ 356616 w 9272016"/>
              <a:gd name="connsiteY3" fmla="*/ 265176 h 3538728"/>
              <a:gd name="connsiteX4" fmla="*/ 246888 w 9272016"/>
              <a:gd name="connsiteY4" fmla="*/ 411480 h 3538728"/>
              <a:gd name="connsiteX5" fmla="*/ 301752 w 9272016"/>
              <a:gd name="connsiteY5" fmla="*/ 594360 h 3538728"/>
              <a:gd name="connsiteX6" fmla="*/ 265176 w 9272016"/>
              <a:gd name="connsiteY6" fmla="*/ 640080 h 3538728"/>
              <a:gd name="connsiteX7" fmla="*/ 292608 w 9272016"/>
              <a:gd name="connsiteY7" fmla="*/ 850392 h 3538728"/>
              <a:gd name="connsiteX8" fmla="*/ 164592 w 9272016"/>
              <a:gd name="connsiteY8" fmla="*/ 941832 h 3538728"/>
              <a:gd name="connsiteX9" fmla="*/ 164592 w 9272016"/>
              <a:gd name="connsiteY9" fmla="*/ 1078992 h 3538728"/>
              <a:gd name="connsiteX10" fmla="*/ 0 w 9272016"/>
              <a:gd name="connsiteY10" fmla="*/ 1188720 h 3538728"/>
              <a:gd name="connsiteX11" fmla="*/ 82296 w 9272016"/>
              <a:gd name="connsiteY11" fmla="*/ 1399032 h 3538728"/>
              <a:gd name="connsiteX12" fmla="*/ 201168 w 9272016"/>
              <a:gd name="connsiteY12" fmla="*/ 1481328 h 3538728"/>
              <a:gd name="connsiteX13" fmla="*/ 228600 w 9272016"/>
              <a:gd name="connsiteY13" fmla="*/ 1581912 h 3538728"/>
              <a:gd name="connsiteX14" fmla="*/ 338328 w 9272016"/>
              <a:gd name="connsiteY14" fmla="*/ 1591056 h 3538728"/>
              <a:gd name="connsiteX15" fmla="*/ 493776 w 9272016"/>
              <a:gd name="connsiteY15" fmla="*/ 1572768 h 3538728"/>
              <a:gd name="connsiteX16" fmla="*/ 603504 w 9272016"/>
              <a:gd name="connsiteY16" fmla="*/ 1682496 h 3538728"/>
              <a:gd name="connsiteX17" fmla="*/ 603504 w 9272016"/>
              <a:gd name="connsiteY17" fmla="*/ 1773936 h 3538728"/>
              <a:gd name="connsiteX18" fmla="*/ 694944 w 9272016"/>
              <a:gd name="connsiteY18" fmla="*/ 1847088 h 3538728"/>
              <a:gd name="connsiteX19" fmla="*/ 722376 w 9272016"/>
              <a:gd name="connsiteY19" fmla="*/ 1947672 h 3538728"/>
              <a:gd name="connsiteX20" fmla="*/ 932688 w 9272016"/>
              <a:gd name="connsiteY20" fmla="*/ 2148840 h 3538728"/>
              <a:gd name="connsiteX21" fmla="*/ 987552 w 9272016"/>
              <a:gd name="connsiteY21" fmla="*/ 2249424 h 3538728"/>
              <a:gd name="connsiteX22" fmla="*/ 1197864 w 9272016"/>
              <a:gd name="connsiteY22" fmla="*/ 2414016 h 3538728"/>
              <a:gd name="connsiteX23" fmla="*/ 1316736 w 9272016"/>
              <a:gd name="connsiteY23" fmla="*/ 2404872 h 3538728"/>
              <a:gd name="connsiteX24" fmla="*/ 1362456 w 9272016"/>
              <a:gd name="connsiteY24" fmla="*/ 2459736 h 3538728"/>
              <a:gd name="connsiteX25" fmla="*/ 1453896 w 9272016"/>
              <a:gd name="connsiteY25" fmla="*/ 2478024 h 3538728"/>
              <a:gd name="connsiteX26" fmla="*/ 1517904 w 9272016"/>
              <a:gd name="connsiteY26" fmla="*/ 2441448 h 3538728"/>
              <a:gd name="connsiteX27" fmla="*/ 1609344 w 9272016"/>
              <a:gd name="connsiteY27" fmla="*/ 2505456 h 3538728"/>
              <a:gd name="connsiteX28" fmla="*/ 1783080 w 9272016"/>
              <a:gd name="connsiteY28" fmla="*/ 2532888 h 3538728"/>
              <a:gd name="connsiteX29" fmla="*/ 1892808 w 9272016"/>
              <a:gd name="connsiteY29" fmla="*/ 2505456 h 3538728"/>
              <a:gd name="connsiteX30" fmla="*/ 2020824 w 9272016"/>
              <a:gd name="connsiteY30" fmla="*/ 2578608 h 3538728"/>
              <a:gd name="connsiteX31" fmla="*/ 2157984 w 9272016"/>
              <a:gd name="connsiteY31" fmla="*/ 2578608 h 3538728"/>
              <a:gd name="connsiteX32" fmla="*/ 2212848 w 9272016"/>
              <a:gd name="connsiteY32" fmla="*/ 2706624 h 3538728"/>
              <a:gd name="connsiteX33" fmla="*/ 2221992 w 9272016"/>
              <a:gd name="connsiteY33" fmla="*/ 2798064 h 3538728"/>
              <a:gd name="connsiteX34" fmla="*/ 2313432 w 9272016"/>
              <a:gd name="connsiteY34" fmla="*/ 2798064 h 3538728"/>
              <a:gd name="connsiteX35" fmla="*/ 2414016 w 9272016"/>
              <a:gd name="connsiteY35" fmla="*/ 2816352 h 3538728"/>
              <a:gd name="connsiteX36" fmla="*/ 2724912 w 9272016"/>
              <a:gd name="connsiteY36" fmla="*/ 2880360 h 3538728"/>
              <a:gd name="connsiteX37" fmla="*/ 2843784 w 9272016"/>
              <a:gd name="connsiteY37" fmla="*/ 2926080 h 3538728"/>
              <a:gd name="connsiteX38" fmla="*/ 3108960 w 9272016"/>
              <a:gd name="connsiteY38" fmla="*/ 3017520 h 3538728"/>
              <a:gd name="connsiteX39" fmla="*/ 3236976 w 9272016"/>
              <a:gd name="connsiteY39" fmla="*/ 3008376 h 3538728"/>
              <a:gd name="connsiteX40" fmla="*/ 3419856 w 9272016"/>
              <a:gd name="connsiteY40" fmla="*/ 3099816 h 3538728"/>
              <a:gd name="connsiteX41" fmla="*/ 3630168 w 9272016"/>
              <a:gd name="connsiteY41" fmla="*/ 3063240 h 3538728"/>
              <a:gd name="connsiteX42" fmla="*/ 3776472 w 9272016"/>
              <a:gd name="connsiteY42" fmla="*/ 3227832 h 3538728"/>
              <a:gd name="connsiteX43" fmla="*/ 3959352 w 9272016"/>
              <a:gd name="connsiteY43" fmla="*/ 3236976 h 3538728"/>
              <a:gd name="connsiteX44" fmla="*/ 4178808 w 9272016"/>
              <a:gd name="connsiteY44" fmla="*/ 3337560 h 3538728"/>
              <a:gd name="connsiteX45" fmla="*/ 4288536 w 9272016"/>
              <a:gd name="connsiteY45" fmla="*/ 3273552 h 3538728"/>
              <a:gd name="connsiteX46" fmla="*/ 4407408 w 9272016"/>
              <a:gd name="connsiteY46" fmla="*/ 3364992 h 3538728"/>
              <a:gd name="connsiteX47" fmla="*/ 4599432 w 9272016"/>
              <a:gd name="connsiteY47" fmla="*/ 3346704 h 3538728"/>
              <a:gd name="connsiteX48" fmla="*/ 4718304 w 9272016"/>
              <a:gd name="connsiteY48" fmla="*/ 3447288 h 3538728"/>
              <a:gd name="connsiteX49" fmla="*/ 4882896 w 9272016"/>
              <a:gd name="connsiteY49" fmla="*/ 3429000 h 3538728"/>
              <a:gd name="connsiteX50" fmla="*/ 5257800 w 9272016"/>
              <a:gd name="connsiteY50" fmla="*/ 3538728 h 3538728"/>
              <a:gd name="connsiteX51" fmla="*/ 5568696 w 9272016"/>
              <a:gd name="connsiteY51" fmla="*/ 3529584 h 3538728"/>
              <a:gd name="connsiteX52" fmla="*/ 5687568 w 9272016"/>
              <a:gd name="connsiteY52" fmla="*/ 3429000 h 3538728"/>
              <a:gd name="connsiteX53" fmla="*/ 6025896 w 9272016"/>
              <a:gd name="connsiteY53" fmla="*/ 3337560 h 3538728"/>
              <a:gd name="connsiteX54" fmla="*/ 6080760 w 9272016"/>
              <a:gd name="connsiteY54" fmla="*/ 3364992 h 3538728"/>
              <a:gd name="connsiteX55" fmla="*/ 6217920 w 9272016"/>
              <a:gd name="connsiteY55" fmla="*/ 3255264 h 3538728"/>
              <a:gd name="connsiteX56" fmla="*/ 6373368 w 9272016"/>
              <a:gd name="connsiteY56" fmla="*/ 3346704 h 3538728"/>
              <a:gd name="connsiteX57" fmla="*/ 6519672 w 9272016"/>
              <a:gd name="connsiteY57" fmla="*/ 3310128 h 3538728"/>
              <a:gd name="connsiteX58" fmla="*/ 6702552 w 9272016"/>
              <a:gd name="connsiteY58" fmla="*/ 3310128 h 3538728"/>
              <a:gd name="connsiteX59" fmla="*/ 6775704 w 9272016"/>
              <a:gd name="connsiteY59" fmla="*/ 3154680 h 3538728"/>
              <a:gd name="connsiteX60" fmla="*/ 6885432 w 9272016"/>
              <a:gd name="connsiteY60" fmla="*/ 3127248 h 3538728"/>
              <a:gd name="connsiteX61" fmla="*/ 6830568 w 9272016"/>
              <a:gd name="connsiteY61" fmla="*/ 3044952 h 3538728"/>
              <a:gd name="connsiteX62" fmla="*/ 7068312 w 9272016"/>
              <a:gd name="connsiteY62" fmla="*/ 2980944 h 3538728"/>
              <a:gd name="connsiteX63" fmla="*/ 7223760 w 9272016"/>
              <a:gd name="connsiteY63" fmla="*/ 2834640 h 3538728"/>
              <a:gd name="connsiteX64" fmla="*/ 7296912 w 9272016"/>
              <a:gd name="connsiteY64" fmla="*/ 2724912 h 3538728"/>
              <a:gd name="connsiteX65" fmla="*/ 7397496 w 9272016"/>
              <a:gd name="connsiteY65" fmla="*/ 2724912 h 3538728"/>
              <a:gd name="connsiteX66" fmla="*/ 7552944 w 9272016"/>
              <a:gd name="connsiteY66" fmla="*/ 2587752 h 3538728"/>
              <a:gd name="connsiteX67" fmla="*/ 7827264 w 9272016"/>
              <a:gd name="connsiteY67" fmla="*/ 2514600 h 3538728"/>
              <a:gd name="connsiteX68" fmla="*/ 7900416 w 9272016"/>
              <a:gd name="connsiteY68" fmla="*/ 2313432 h 3538728"/>
              <a:gd name="connsiteX69" fmla="*/ 8046720 w 9272016"/>
              <a:gd name="connsiteY69" fmla="*/ 2148840 h 3538728"/>
              <a:gd name="connsiteX70" fmla="*/ 8147304 w 9272016"/>
              <a:gd name="connsiteY70" fmla="*/ 1828800 h 3538728"/>
              <a:gd name="connsiteX71" fmla="*/ 8202168 w 9272016"/>
              <a:gd name="connsiteY71" fmla="*/ 1682496 h 3538728"/>
              <a:gd name="connsiteX72" fmla="*/ 8247888 w 9272016"/>
              <a:gd name="connsiteY72" fmla="*/ 1453896 h 3538728"/>
              <a:gd name="connsiteX73" fmla="*/ 8311896 w 9272016"/>
              <a:gd name="connsiteY73" fmla="*/ 1325880 h 3538728"/>
              <a:gd name="connsiteX74" fmla="*/ 8494776 w 9272016"/>
              <a:gd name="connsiteY74" fmla="*/ 1243584 h 3538728"/>
              <a:gd name="connsiteX75" fmla="*/ 8650224 w 9272016"/>
              <a:gd name="connsiteY75" fmla="*/ 1088136 h 3538728"/>
              <a:gd name="connsiteX76" fmla="*/ 8778240 w 9272016"/>
              <a:gd name="connsiteY76" fmla="*/ 1069848 h 3538728"/>
              <a:gd name="connsiteX77" fmla="*/ 8951976 w 9272016"/>
              <a:gd name="connsiteY77" fmla="*/ 1014984 h 3538728"/>
              <a:gd name="connsiteX78" fmla="*/ 9180576 w 9272016"/>
              <a:gd name="connsiteY78" fmla="*/ 868680 h 3538728"/>
              <a:gd name="connsiteX79" fmla="*/ 9235440 w 9272016"/>
              <a:gd name="connsiteY79" fmla="*/ 813816 h 3538728"/>
              <a:gd name="connsiteX80" fmla="*/ 9198864 w 9272016"/>
              <a:gd name="connsiteY80" fmla="*/ 740664 h 3538728"/>
              <a:gd name="connsiteX81" fmla="*/ 9198864 w 9272016"/>
              <a:gd name="connsiteY81" fmla="*/ 630936 h 3538728"/>
              <a:gd name="connsiteX82" fmla="*/ 9226296 w 9272016"/>
              <a:gd name="connsiteY82" fmla="*/ 566928 h 3538728"/>
              <a:gd name="connsiteX83" fmla="*/ 9272016 w 9272016"/>
              <a:gd name="connsiteY83" fmla="*/ 448056 h 3538728"/>
              <a:gd name="connsiteX84" fmla="*/ 9262872 w 9272016"/>
              <a:gd name="connsiteY84" fmla="*/ 411480 h 3538728"/>
              <a:gd name="connsiteX85" fmla="*/ 9171432 w 9272016"/>
              <a:gd name="connsiteY85" fmla="*/ 411480 h 3538728"/>
              <a:gd name="connsiteX86" fmla="*/ 9134856 w 9272016"/>
              <a:gd name="connsiteY86" fmla="*/ 502920 h 3538728"/>
              <a:gd name="connsiteX87" fmla="*/ 9079992 w 9272016"/>
              <a:gd name="connsiteY87" fmla="*/ 548640 h 3538728"/>
              <a:gd name="connsiteX88" fmla="*/ 8961120 w 9272016"/>
              <a:gd name="connsiteY88" fmla="*/ 557784 h 3538728"/>
              <a:gd name="connsiteX89" fmla="*/ 8924544 w 9272016"/>
              <a:gd name="connsiteY89" fmla="*/ 502920 h 3538728"/>
              <a:gd name="connsiteX90" fmla="*/ 8842248 w 9272016"/>
              <a:gd name="connsiteY90" fmla="*/ 457200 h 3538728"/>
              <a:gd name="connsiteX91" fmla="*/ 8705088 w 9272016"/>
              <a:gd name="connsiteY91" fmla="*/ 521208 h 3538728"/>
              <a:gd name="connsiteX92" fmla="*/ 8567928 w 9272016"/>
              <a:gd name="connsiteY92" fmla="*/ 603504 h 3538728"/>
              <a:gd name="connsiteX93" fmla="*/ 8366760 w 9272016"/>
              <a:gd name="connsiteY93" fmla="*/ 667512 h 3538728"/>
              <a:gd name="connsiteX94" fmla="*/ 8147304 w 9272016"/>
              <a:gd name="connsiteY94" fmla="*/ 658368 h 3538728"/>
              <a:gd name="connsiteX95" fmla="*/ 7982712 w 9272016"/>
              <a:gd name="connsiteY95" fmla="*/ 722376 h 3538728"/>
              <a:gd name="connsiteX96" fmla="*/ 7827264 w 9272016"/>
              <a:gd name="connsiteY96" fmla="*/ 694944 h 3538728"/>
              <a:gd name="connsiteX97" fmla="*/ 7754112 w 9272016"/>
              <a:gd name="connsiteY97" fmla="*/ 630936 h 3538728"/>
              <a:gd name="connsiteX98" fmla="*/ 7534656 w 9272016"/>
              <a:gd name="connsiteY98" fmla="*/ 704088 h 3538728"/>
              <a:gd name="connsiteX99" fmla="*/ 7187184 w 9272016"/>
              <a:gd name="connsiteY99" fmla="*/ 658368 h 3538728"/>
              <a:gd name="connsiteX100" fmla="*/ 7077456 w 9272016"/>
              <a:gd name="connsiteY100" fmla="*/ 566928 h 3538728"/>
              <a:gd name="connsiteX101" fmla="*/ 6793992 w 9272016"/>
              <a:gd name="connsiteY101" fmla="*/ 420624 h 3538728"/>
              <a:gd name="connsiteX102" fmla="*/ 6693408 w 9272016"/>
              <a:gd name="connsiteY102" fmla="*/ 475488 h 3538728"/>
              <a:gd name="connsiteX103" fmla="*/ 6574536 w 9272016"/>
              <a:gd name="connsiteY103" fmla="*/ 420624 h 3538728"/>
              <a:gd name="connsiteX104" fmla="*/ 6556248 w 9272016"/>
              <a:gd name="connsiteY104" fmla="*/ 329184 h 3538728"/>
              <a:gd name="connsiteX105" fmla="*/ 6336792 w 9272016"/>
              <a:gd name="connsiteY105" fmla="*/ 329184 h 3538728"/>
              <a:gd name="connsiteX106" fmla="*/ 6254496 w 9272016"/>
              <a:gd name="connsiteY106" fmla="*/ 356616 h 3538728"/>
              <a:gd name="connsiteX107" fmla="*/ 6117336 w 9272016"/>
              <a:gd name="connsiteY107" fmla="*/ 237744 h 3538728"/>
              <a:gd name="connsiteX108" fmla="*/ 5934456 w 9272016"/>
              <a:gd name="connsiteY108" fmla="*/ 219456 h 3538728"/>
              <a:gd name="connsiteX109" fmla="*/ 5788152 w 9272016"/>
              <a:gd name="connsiteY109" fmla="*/ 173736 h 3538728"/>
              <a:gd name="connsiteX110" fmla="*/ 5431536 w 9272016"/>
              <a:gd name="connsiteY110" fmla="*/ 246888 h 3538728"/>
              <a:gd name="connsiteX111" fmla="*/ 5184648 w 9272016"/>
              <a:gd name="connsiteY111" fmla="*/ 155448 h 3538728"/>
              <a:gd name="connsiteX112" fmla="*/ 5056632 w 9272016"/>
              <a:gd name="connsiteY112" fmla="*/ 173736 h 3538728"/>
              <a:gd name="connsiteX113" fmla="*/ 4892040 w 9272016"/>
              <a:gd name="connsiteY113" fmla="*/ 237744 h 3538728"/>
              <a:gd name="connsiteX114" fmla="*/ 4736592 w 9272016"/>
              <a:gd name="connsiteY114" fmla="*/ 173736 h 3538728"/>
              <a:gd name="connsiteX115" fmla="*/ 4663440 w 9272016"/>
              <a:gd name="connsiteY115" fmla="*/ 173736 h 3538728"/>
              <a:gd name="connsiteX116" fmla="*/ 4572000 w 9272016"/>
              <a:gd name="connsiteY116" fmla="*/ 237744 h 3538728"/>
              <a:gd name="connsiteX117" fmla="*/ 4398264 w 9272016"/>
              <a:gd name="connsiteY117" fmla="*/ 219456 h 3538728"/>
              <a:gd name="connsiteX118" fmla="*/ 4215384 w 9272016"/>
              <a:gd name="connsiteY118" fmla="*/ 173736 h 3538728"/>
              <a:gd name="connsiteX119" fmla="*/ 4014216 w 9272016"/>
              <a:gd name="connsiteY119" fmla="*/ 210312 h 3538728"/>
              <a:gd name="connsiteX120" fmla="*/ 3831336 w 9272016"/>
              <a:gd name="connsiteY120" fmla="*/ 256032 h 3538728"/>
              <a:gd name="connsiteX121" fmla="*/ 3685032 w 9272016"/>
              <a:gd name="connsiteY121" fmla="*/ 201168 h 3538728"/>
              <a:gd name="connsiteX122" fmla="*/ 3621024 w 9272016"/>
              <a:gd name="connsiteY122" fmla="*/ 182880 h 3538728"/>
              <a:gd name="connsiteX123" fmla="*/ 3520440 w 9272016"/>
              <a:gd name="connsiteY123" fmla="*/ 283464 h 3538728"/>
              <a:gd name="connsiteX124" fmla="*/ 3419856 w 9272016"/>
              <a:gd name="connsiteY124" fmla="*/ 219456 h 3538728"/>
              <a:gd name="connsiteX125" fmla="*/ 3328416 w 9272016"/>
              <a:gd name="connsiteY125" fmla="*/ 210312 h 3538728"/>
              <a:gd name="connsiteX126" fmla="*/ 3236976 w 9272016"/>
              <a:gd name="connsiteY126" fmla="*/ 274320 h 3538728"/>
              <a:gd name="connsiteX127" fmla="*/ 3090672 w 9272016"/>
              <a:gd name="connsiteY127" fmla="*/ 301752 h 3538728"/>
              <a:gd name="connsiteX128" fmla="*/ 3017520 w 9272016"/>
              <a:gd name="connsiteY128" fmla="*/ 228600 h 3538728"/>
              <a:gd name="connsiteX129" fmla="*/ 2907792 w 9272016"/>
              <a:gd name="connsiteY129" fmla="*/ 283464 h 3538728"/>
              <a:gd name="connsiteX130" fmla="*/ 2651760 w 9272016"/>
              <a:gd name="connsiteY130" fmla="*/ 128016 h 3538728"/>
              <a:gd name="connsiteX131" fmla="*/ 2542032 w 9272016"/>
              <a:gd name="connsiteY131" fmla="*/ 155448 h 3538728"/>
              <a:gd name="connsiteX132" fmla="*/ 2304288 w 9272016"/>
              <a:gd name="connsiteY132" fmla="*/ 164592 h 3538728"/>
              <a:gd name="connsiteX133" fmla="*/ 2139696 w 9272016"/>
              <a:gd name="connsiteY133" fmla="*/ 128016 h 3538728"/>
              <a:gd name="connsiteX134" fmla="*/ 1993392 w 9272016"/>
              <a:gd name="connsiteY134" fmla="*/ 18288 h 3538728"/>
              <a:gd name="connsiteX135" fmla="*/ 1874520 w 9272016"/>
              <a:gd name="connsiteY135" fmla="*/ 100584 h 3538728"/>
              <a:gd name="connsiteX136" fmla="*/ 1847088 w 9272016"/>
              <a:gd name="connsiteY136" fmla="*/ 18288 h 3538728"/>
              <a:gd name="connsiteX137" fmla="*/ 1810512 w 9272016"/>
              <a:gd name="connsiteY137" fmla="*/ 0 h 3538728"/>
              <a:gd name="connsiteX138" fmla="*/ 1645920 w 9272016"/>
              <a:gd name="connsiteY138" fmla="*/ 45720 h 3538728"/>
              <a:gd name="connsiteX139" fmla="*/ 1581912 w 9272016"/>
              <a:gd name="connsiteY139" fmla="*/ 164592 h 3538728"/>
              <a:gd name="connsiteX140" fmla="*/ 1508760 w 9272016"/>
              <a:gd name="connsiteY140" fmla="*/ 228600 h 3538728"/>
              <a:gd name="connsiteX141" fmla="*/ 1298448 w 9272016"/>
              <a:gd name="connsiteY141" fmla="*/ 192024 h 3538728"/>
              <a:gd name="connsiteX142" fmla="*/ 1188720 w 9272016"/>
              <a:gd name="connsiteY142" fmla="*/ 301752 h 3538728"/>
              <a:gd name="connsiteX143" fmla="*/ 1024128 w 9272016"/>
              <a:gd name="connsiteY143" fmla="*/ 356616 h 3538728"/>
              <a:gd name="connsiteX144" fmla="*/ 868680 w 9272016"/>
              <a:gd name="connsiteY144" fmla="*/ 310896 h 3538728"/>
              <a:gd name="connsiteX145" fmla="*/ 621792 w 9272016"/>
              <a:gd name="connsiteY145" fmla="*/ 146304 h 3538728"/>
              <a:gd name="connsiteX146" fmla="*/ 521208 w 9272016"/>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98864 w 9300678"/>
              <a:gd name="connsiteY80" fmla="*/ 740664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236920 w 9300678"/>
              <a:gd name="connsiteY80" fmla="*/ 718917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 name="connsiteX0" fmla="*/ 521208 w 9300678"/>
              <a:gd name="connsiteY0" fmla="*/ 18288 h 3538728"/>
              <a:gd name="connsiteX1" fmla="*/ 438912 w 9300678"/>
              <a:gd name="connsiteY1" fmla="*/ 73152 h 3538728"/>
              <a:gd name="connsiteX2" fmla="*/ 466344 w 9300678"/>
              <a:gd name="connsiteY2" fmla="*/ 210312 h 3538728"/>
              <a:gd name="connsiteX3" fmla="*/ 356616 w 9300678"/>
              <a:gd name="connsiteY3" fmla="*/ 265176 h 3538728"/>
              <a:gd name="connsiteX4" fmla="*/ 246888 w 9300678"/>
              <a:gd name="connsiteY4" fmla="*/ 411480 h 3538728"/>
              <a:gd name="connsiteX5" fmla="*/ 301752 w 9300678"/>
              <a:gd name="connsiteY5" fmla="*/ 594360 h 3538728"/>
              <a:gd name="connsiteX6" fmla="*/ 265176 w 9300678"/>
              <a:gd name="connsiteY6" fmla="*/ 640080 h 3538728"/>
              <a:gd name="connsiteX7" fmla="*/ 292608 w 9300678"/>
              <a:gd name="connsiteY7" fmla="*/ 850392 h 3538728"/>
              <a:gd name="connsiteX8" fmla="*/ 164592 w 9300678"/>
              <a:gd name="connsiteY8" fmla="*/ 941832 h 3538728"/>
              <a:gd name="connsiteX9" fmla="*/ 164592 w 9300678"/>
              <a:gd name="connsiteY9" fmla="*/ 1078992 h 3538728"/>
              <a:gd name="connsiteX10" fmla="*/ 0 w 9300678"/>
              <a:gd name="connsiteY10" fmla="*/ 1188720 h 3538728"/>
              <a:gd name="connsiteX11" fmla="*/ 82296 w 9300678"/>
              <a:gd name="connsiteY11" fmla="*/ 1399032 h 3538728"/>
              <a:gd name="connsiteX12" fmla="*/ 201168 w 9300678"/>
              <a:gd name="connsiteY12" fmla="*/ 1481328 h 3538728"/>
              <a:gd name="connsiteX13" fmla="*/ 228600 w 9300678"/>
              <a:gd name="connsiteY13" fmla="*/ 1581912 h 3538728"/>
              <a:gd name="connsiteX14" fmla="*/ 338328 w 9300678"/>
              <a:gd name="connsiteY14" fmla="*/ 1591056 h 3538728"/>
              <a:gd name="connsiteX15" fmla="*/ 493776 w 9300678"/>
              <a:gd name="connsiteY15" fmla="*/ 1572768 h 3538728"/>
              <a:gd name="connsiteX16" fmla="*/ 603504 w 9300678"/>
              <a:gd name="connsiteY16" fmla="*/ 1682496 h 3538728"/>
              <a:gd name="connsiteX17" fmla="*/ 603504 w 9300678"/>
              <a:gd name="connsiteY17" fmla="*/ 1773936 h 3538728"/>
              <a:gd name="connsiteX18" fmla="*/ 694944 w 9300678"/>
              <a:gd name="connsiteY18" fmla="*/ 1847088 h 3538728"/>
              <a:gd name="connsiteX19" fmla="*/ 722376 w 9300678"/>
              <a:gd name="connsiteY19" fmla="*/ 1947672 h 3538728"/>
              <a:gd name="connsiteX20" fmla="*/ 932688 w 9300678"/>
              <a:gd name="connsiteY20" fmla="*/ 2148840 h 3538728"/>
              <a:gd name="connsiteX21" fmla="*/ 987552 w 9300678"/>
              <a:gd name="connsiteY21" fmla="*/ 2249424 h 3538728"/>
              <a:gd name="connsiteX22" fmla="*/ 1197864 w 9300678"/>
              <a:gd name="connsiteY22" fmla="*/ 2414016 h 3538728"/>
              <a:gd name="connsiteX23" fmla="*/ 1316736 w 9300678"/>
              <a:gd name="connsiteY23" fmla="*/ 2404872 h 3538728"/>
              <a:gd name="connsiteX24" fmla="*/ 1362456 w 9300678"/>
              <a:gd name="connsiteY24" fmla="*/ 2459736 h 3538728"/>
              <a:gd name="connsiteX25" fmla="*/ 1453896 w 9300678"/>
              <a:gd name="connsiteY25" fmla="*/ 2478024 h 3538728"/>
              <a:gd name="connsiteX26" fmla="*/ 1517904 w 9300678"/>
              <a:gd name="connsiteY26" fmla="*/ 2441448 h 3538728"/>
              <a:gd name="connsiteX27" fmla="*/ 1609344 w 9300678"/>
              <a:gd name="connsiteY27" fmla="*/ 2505456 h 3538728"/>
              <a:gd name="connsiteX28" fmla="*/ 1783080 w 9300678"/>
              <a:gd name="connsiteY28" fmla="*/ 2532888 h 3538728"/>
              <a:gd name="connsiteX29" fmla="*/ 1892808 w 9300678"/>
              <a:gd name="connsiteY29" fmla="*/ 2505456 h 3538728"/>
              <a:gd name="connsiteX30" fmla="*/ 2020824 w 9300678"/>
              <a:gd name="connsiteY30" fmla="*/ 2578608 h 3538728"/>
              <a:gd name="connsiteX31" fmla="*/ 2157984 w 9300678"/>
              <a:gd name="connsiteY31" fmla="*/ 2578608 h 3538728"/>
              <a:gd name="connsiteX32" fmla="*/ 2212848 w 9300678"/>
              <a:gd name="connsiteY32" fmla="*/ 2706624 h 3538728"/>
              <a:gd name="connsiteX33" fmla="*/ 2221992 w 9300678"/>
              <a:gd name="connsiteY33" fmla="*/ 2798064 h 3538728"/>
              <a:gd name="connsiteX34" fmla="*/ 2313432 w 9300678"/>
              <a:gd name="connsiteY34" fmla="*/ 2798064 h 3538728"/>
              <a:gd name="connsiteX35" fmla="*/ 2414016 w 9300678"/>
              <a:gd name="connsiteY35" fmla="*/ 2816352 h 3538728"/>
              <a:gd name="connsiteX36" fmla="*/ 2724912 w 9300678"/>
              <a:gd name="connsiteY36" fmla="*/ 2880360 h 3538728"/>
              <a:gd name="connsiteX37" fmla="*/ 2843784 w 9300678"/>
              <a:gd name="connsiteY37" fmla="*/ 2926080 h 3538728"/>
              <a:gd name="connsiteX38" fmla="*/ 3108960 w 9300678"/>
              <a:gd name="connsiteY38" fmla="*/ 3017520 h 3538728"/>
              <a:gd name="connsiteX39" fmla="*/ 3236976 w 9300678"/>
              <a:gd name="connsiteY39" fmla="*/ 3008376 h 3538728"/>
              <a:gd name="connsiteX40" fmla="*/ 3419856 w 9300678"/>
              <a:gd name="connsiteY40" fmla="*/ 3099816 h 3538728"/>
              <a:gd name="connsiteX41" fmla="*/ 3630168 w 9300678"/>
              <a:gd name="connsiteY41" fmla="*/ 3063240 h 3538728"/>
              <a:gd name="connsiteX42" fmla="*/ 3776472 w 9300678"/>
              <a:gd name="connsiteY42" fmla="*/ 3227832 h 3538728"/>
              <a:gd name="connsiteX43" fmla="*/ 3959352 w 9300678"/>
              <a:gd name="connsiteY43" fmla="*/ 3236976 h 3538728"/>
              <a:gd name="connsiteX44" fmla="*/ 4178808 w 9300678"/>
              <a:gd name="connsiteY44" fmla="*/ 3337560 h 3538728"/>
              <a:gd name="connsiteX45" fmla="*/ 4288536 w 9300678"/>
              <a:gd name="connsiteY45" fmla="*/ 3273552 h 3538728"/>
              <a:gd name="connsiteX46" fmla="*/ 4407408 w 9300678"/>
              <a:gd name="connsiteY46" fmla="*/ 3364992 h 3538728"/>
              <a:gd name="connsiteX47" fmla="*/ 4599432 w 9300678"/>
              <a:gd name="connsiteY47" fmla="*/ 3346704 h 3538728"/>
              <a:gd name="connsiteX48" fmla="*/ 4718304 w 9300678"/>
              <a:gd name="connsiteY48" fmla="*/ 3447288 h 3538728"/>
              <a:gd name="connsiteX49" fmla="*/ 4882896 w 9300678"/>
              <a:gd name="connsiteY49" fmla="*/ 3429000 h 3538728"/>
              <a:gd name="connsiteX50" fmla="*/ 5257800 w 9300678"/>
              <a:gd name="connsiteY50" fmla="*/ 3538728 h 3538728"/>
              <a:gd name="connsiteX51" fmla="*/ 5568696 w 9300678"/>
              <a:gd name="connsiteY51" fmla="*/ 3529584 h 3538728"/>
              <a:gd name="connsiteX52" fmla="*/ 5687568 w 9300678"/>
              <a:gd name="connsiteY52" fmla="*/ 3429000 h 3538728"/>
              <a:gd name="connsiteX53" fmla="*/ 6025896 w 9300678"/>
              <a:gd name="connsiteY53" fmla="*/ 3337560 h 3538728"/>
              <a:gd name="connsiteX54" fmla="*/ 6080760 w 9300678"/>
              <a:gd name="connsiteY54" fmla="*/ 3364992 h 3538728"/>
              <a:gd name="connsiteX55" fmla="*/ 6217920 w 9300678"/>
              <a:gd name="connsiteY55" fmla="*/ 3255264 h 3538728"/>
              <a:gd name="connsiteX56" fmla="*/ 6373368 w 9300678"/>
              <a:gd name="connsiteY56" fmla="*/ 3346704 h 3538728"/>
              <a:gd name="connsiteX57" fmla="*/ 6519672 w 9300678"/>
              <a:gd name="connsiteY57" fmla="*/ 3310128 h 3538728"/>
              <a:gd name="connsiteX58" fmla="*/ 6702552 w 9300678"/>
              <a:gd name="connsiteY58" fmla="*/ 3310128 h 3538728"/>
              <a:gd name="connsiteX59" fmla="*/ 6775704 w 9300678"/>
              <a:gd name="connsiteY59" fmla="*/ 3154680 h 3538728"/>
              <a:gd name="connsiteX60" fmla="*/ 6885432 w 9300678"/>
              <a:gd name="connsiteY60" fmla="*/ 3127248 h 3538728"/>
              <a:gd name="connsiteX61" fmla="*/ 6830568 w 9300678"/>
              <a:gd name="connsiteY61" fmla="*/ 3044952 h 3538728"/>
              <a:gd name="connsiteX62" fmla="*/ 7068312 w 9300678"/>
              <a:gd name="connsiteY62" fmla="*/ 2980944 h 3538728"/>
              <a:gd name="connsiteX63" fmla="*/ 7223760 w 9300678"/>
              <a:gd name="connsiteY63" fmla="*/ 2834640 h 3538728"/>
              <a:gd name="connsiteX64" fmla="*/ 7296912 w 9300678"/>
              <a:gd name="connsiteY64" fmla="*/ 2724912 h 3538728"/>
              <a:gd name="connsiteX65" fmla="*/ 7397496 w 9300678"/>
              <a:gd name="connsiteY65" fmla="*/ 2724912 h 3538728"/>
              <a:gd name="connsiteX66" fmla="*/ 7552944 w 9300678"/>
              <a:gd name="connsiteY66" fmla="*/ 2587752 h 3538728"/>
              <a:gd name="connsiteX67" fmla="*/ 7827264 w 9300678"/>
              <a:gd name="connsiteY67" fmla="*/ 2514600 h 3538728"/>
              <a:gd name="connsiteX68" fmla="*/ 7900416 w 9300678"/>
              <a:gd name="connsiteY68" fmla="*/ 2313432 h 3538728"/>
              <a:gd name="connsiteX69" fmla="*/ 8046720 w 9300678"/>
              <a:gd name="connsiteY69" fmla="*/ 2148840 h 3538728"/>
              <a:gd name="connsiteX70" fmla="*/ 8147304 w 9300678"/>
              <a:gd name="connsiteY70" fmla="*/ 1828800 h 3538728"/>
              <a:gd name="connsiteX71" fmla="*/ 8202168 w 9300678"/>
              <a:gd name="connsiteY71" fmla="*/ 1682496 h 3538728"/>
              <a:gd name="connsiteX72" fmla="*/ 8247888 w 9300678"/>
              <a:gd name="connsiteY72" fmla="*/ 1453896 h 3538728"/>
              <a:gd name="connsiteX73" fmla="*/ 8311896 w 9300678"/>
              <a:gd name="connsiteY73" fmla="*/ 1325880 h 3538728"/>
              <a:gd name="connsiteX74" fmla="*/ 8494776 w 9300678"/>
              <a:gd name="connsiteY74" fmla="*/ 1243584 h 3538728"/>
              <a:gd name="connsiteX75" fmla="*/ 8650224 w 9300678"/>
              <a:gd name="connsiteY75" fmla="*/ 1088136 h 3538728"/>
              <a:gd name="connsiteX76" fmla="*/ 8778240 w 9300678"/>
              <a:gd name="connsiteY76" fmla="*/ 1069848 h 3538728"/>
              <a:gd name="connsiteX77" fmla="*/ 8951976 w 9300678"/>
              <a:gd name="connsiteY77" fmla="*/ 1014984 h 3538728"/>
              <a:gd name="connsiteX78" fmla="*/ 9180576 w 9300678"/>
              <a:gd name="connsiteY78" fmla="*/ 868680 h 3538728"/>
              <a:gd name="connsiteX79" fmla="*/ 9300678 w 9300678"/>
              <a:gd name="connsiteY79" fmla="*/ 813816 h 3538728"/>
              <a:gd name="connsiteX80" fmla="*/ 9166245 w 9300678"/>
              <a:gd name="connsiteY80" fmla="*/ 751536 h 3538728"/>
              <a:gd name="connsiteX81" fmla="*/ 9198864 w 9300678"/>
              <a:gd name="connsiteY81" fmla="*/ 630936 h 3538728"/>
              <a:gd name="connsiteX82" fmla="*/ 9226296 w 9300678"/>
              <a:gd name="connsiteY82" fmla="*/ 566928 h 3538728"/>
              <a:gd name="connsiteX83" fmla="*/ 9272016 w 9300678"/>
              <a:gd name="connsiteY83" fmla="*/ 448056 h 3538728"/>
              <a:gd name="connsiteX84" fmla="*/ 9262872 w 9300678"/>
              <a:gd name="connsiteY84" fmla="*/ 411480 h 3538728"/>
              <a:gd name="connsiteX85" fmla="*/ 9171432 w 9300678"/>
              <a:gd name="connsiteY85" fmla="*/ 411480 h 3538728"/>
              <a:gd name="connsiteX86" fmla="*/ 9134856 w 9300678"/>
              <a:gd name="connsiteY86" fmla="*/ 502920 h 3538728"/>
              <a:gd name="connsiteX87" fmla="*/ 9079992 w 9300678"/>
              <a:gd name="connsiteY87" fmla="*/ 548640 h 3538728"/>
              <a:gd name="connsiteX88" fmla="*/ 8961120 w 9300678"/>
              <a:gd name="connsiteY88" fmla="*/ 557784 h 3538728"/>
              <a:gd name="connsiteX89" fmla="*/ 8924544 w 9300678"/>
              <a:gd name="connsiteY89" fmla="*/ 502920 h 3538728"/>
              <a:gd name="connsiteX90" fmla="*/ 8842248 w 9300678"/>
              <a:gd name="connsiteY90" fmla="*/ 457200 h 3538728"/>
              <a:gd name="connsiteX91" fmla="*/ 8705088 w 9300678"/>
              <a:gd name="connsiteY91" fmla="*/ 521208 h 3538728"/>
              <a:gd name="connsiteX92" fmla="*/ 8567928 w 9300678"/>
              <a:gd name="connsiteY92" fmla="*/ 603504 h 3538728"/>
              <a:gd name="connsiteX93" fmla="*/ 8366760 w 9300678"/>
              <a:gd name="connsiteY93" fmla="*/ 667512 h 3538728"/>
              <a:gd name="connsiteX94" fmla="*/ 8147304 w 9300678"/>
              <a:gd name="connsiteY94" fmla="*/ 658368 h 3538728"/>
              <a:gd name="connsiteX95" fmla="*/ 7982712 w 9300678"/>
              <a:gd name="connsiteY95" fmla="*/ 722376 h 3538728"/>
              <a:gd name="connsiteX96" fmla="*/ 7827264 w 9300678"/>
              <a:gd name="connsiteY96" fmla="*/ 694944 h 3538728"/>
              <a:gd name="connsiteX97" fmla="*/ 7754112 w 9300678"/>
              <a:gd name="connsiteY97" fmla="*/ 630936 h 3538728"/>
              <a:gd name="connsiteX98" fmla="*/ 7534656 w 9300678"/>
              <a:gd name="connsiteY98" fmla="*/ 704088 h 3538728"/>
              <a:gd name="connsiteX99" fmla="*/ 7187184 w 9300678"/>
              <a:gd name="connsiteY99" fmla="*/ 658368 h 3538728"/>
              <a:gd name="connsiteX100" fmla="*/ 7077456 w 9300678"/>
              <a:gd name="connsiteY100" fmla="*/ 566928 h 3538728"/>
              <a:gd name="connsiteX101" fmla="*/ 6793992 w 9300678"/>
              <a:gd name="connsiteY101" fmla="*/ 420624 h 3538728"/>
              <a:gd name="connsiteX102" fmla="*/ 6693408 w 9300678"/>
              <a:gd name="connsiteY102" fmla="*/ 475488 h 3538728"/>
              <a:gd name="connsiteX103" fmla="*/ 6574536 w 9300678"/>
              <a:gd name="connsiteY103" fmla="*/ 420624 h 3538728"/>
              <a:gd name="connsiteX104" fmla="*/ 6556248 w 9300678"/>
              <a:gd name="connsiteY104" fmla="*/ 329184 h 3538728"/>
              <a:gd name="connsiteX105" fmla="*/ 6336792 w 9300678"/>
              <a:gd name="connsiteY105" fmla="*/ 329184 h 3538728"/>
              <a:gd name="connsiteX106" fmla="*/ 6254496 w 9300678"/>
              <a:gd name="connsiteY106" fmla="*/ 356616 h 3538728"/>
              <a:gd name="connsiteX107" fmla="*/ 6117336 w 9300678"/>
              <a:gd name="connsiteY107" fmla="*/ 237744 h 3538728"/>
              <a:gd name="connsiteX108" fmla="*/ 5934456 w 9300678"/>
              <a:gd name="connsiteY108" fmla="*/ 219456 h 3538728"/>
              <a:gd name="connsiteX109" fmla="*/ 5788152 w 9300678"/>
              <a:gd name="connsiteY109" fmla="*/ 173736 h 3538728"/>
              <a:gd name="connsiteX110" fmla="*/ 5431536 w 9300678"/>
              <a:gd name="connsiteY110" fmla="*/ 246888 h 3538728"/>
              <a:gd name="connsiteX111" fmla="*/ 5184648 w 9300678"/>
              <a:gd name="connsiteY111" fmla="*/ 155448 h 3538728"/>
              <a:gd name="connsiteX112" fmla="*/ 5056632 w 9300678"/>
              <a:gd name="connsiteY112" fmla="*/ 173736 h 3538728"/>
              <a:gd name="connsiteX113" fmla="*/ 4892040 w 9300678"/>
              <a:gd name="connsiteY113" fmla="*/ 237744 h 3538728"/>
              <a:gd name="connsiteX114" fmla="*/ 4736592 w 9300678"/>
              <a:gd name="connsiteY114" fmla="*/ 173736 h 3538728"/>
              <a:gd name="connsiteX115" fmla="*/ 4663440 w 9300678"/>
              <a:gd name="connsiteY115" fmla="*/ 173736 h 3538728"/>
              <a:gd name="connsiteX116" fmla="*/ 4572000 w 9300678"/>
              <a:gd name="connsiteY116" fmla="*/ 237744 h 3538728"/>
              <a:gd name="connsiteX117" fmla="*/ 4398264 w 9300678"/>
              <a:gd name="connsiteY117" fmla="*/ 219456 h 3538728"/>
              <a:gd name="connsiteX118" fmla="*/ 4215384 w 9300678"/>
              <a:gd name="connsiteY118" fmla="*/ 173736 h 3538728"/>
              <a:gd name="connsiteX119" fmla="*/ 4014216 w 9300678"/>
              <a:gd name="connsiteY119" fmla="*/ 210312 h 3538728"/>
              <a:gd name="connsiteX120" fmla="*/ 3831336 w 9300678"/>
              <a:gd name="connsiteY120" fmla="*/ 256032 h 3538728"/>
              <a:gd name="connsiteX121" fmla="*/ 3685032 w 9300678"/>
              <a:gd name="connsiteY121" fmla="*/ 201168 h 3538728"/>
              <a:gd name="connsiteX122" fmla="*/ 3621024 w 9300678"/>
              <a:gd name="connsiteY122" fmla="*/ 182880 h 3538728"/>
              <a:gd name="connsiteX123" fmla="*/ 3520440 w 9300678"/>
              <a:gd name="connsiteY123" fmla="*/ 283464 h 3538728"/>
              <a:gd name="connsiteX124" fmla="*/ 3419856 w 9300678"/>
              <a:gd name="connsiteY124" fmla="*/ 219456 h 3538728"/>
              <a:gd name="connsiteX125" fmla="*/ 3328416 w 9300678"/>
              <a:gd name="connsiteY125" fmla="*/ 210312 h 3538728"/>
              <a:gd name="connsiteX126" fmla="*/ 3236976 w 9300678"/>
              <a:gd name="connsiteY126" fmla="*/ 274320 h 3538728"/>
              <a:gd name="connsiteX127" fmla="*/ 3090672 w 9300678"/>
              <a:gd name="connsiteY127" fmla="*/ 301752 h 3538728"/>
              <a:gd name="connsiteX128" fmla="*/ 3017520 w 9300678"/>
              <a:gd name="connsiteY128" fmla="*/ 228600 h 3538728"/>
              <a:gd name="connsiteX129" fmla="*/ 2907792 w 9300678"/>
              <a:gd name="connsiteY129" fmla="*/ 283464 h 3538728"/>
              <a:gd name="connsiteX130" fmla="*/ 2651760 w 9300678"/>
              <a:gd name="connsiteY130" fmla="*/ 128016 h 3538728"/>
              <a:gd name="connsiteX131" fmla="*/ 2542032 w 9300678"/>
              <a:gd name="connsiteY131" fmla="*/ 155448 h 3538728"/>
              <a:gd name="connsiteX132" fmla="*/ 2304288 w 9300678"/>
              <a:gd name="connsiteY132" fmla="*/ 164592 h 3538728"/>
              <a:gd name="connsiteX133" fmla="*/ 2139696 w 9300678"/>
              <a:gd name="connsiteY133" fmla="*/ 128016 h 3538728"/>
              <a:gd name="connsiteX134" fmla="*/ 1993392 w 9300678"/>
              <a:gd name="connsiteY134" fmla="*/ 18288 h 3538728"/>
              <a:gd name="connsiteX135" fmla="*/ 1874520 w 9300678"/>
              <a:gd name="connsiteY135" fmla="*/ 100584 h 3538728"/>
              <a:gd name="connsiteX136" fmla="*/ 1847088 w 9300678"/>
              <a:gd name="connsiteY136" fmla="*/ 18288 h 3538728"/>
              <a:gd name="connsiteX137" fmla="*/ 1810512 w 9300678"/>
              <a:gd name="connsiteY137" fmla="*/ 0 h 3538728"/>
              <a:gd name="connsiteX138" fmla="*/ 1645920 w 9300678"/>
              <a:gd name="connsiteY138" fmla="*/ 45720 h 3538728"/>
              <a:gd name="connsiteX139" fmla="*/ 1581912 w 9300678"/>
              <a:gd name="connsiteY139" fmla="*/ 164592 h 3538728"/>
              <a:gd name="connsiteX140" fmla="*/ 1508760 w 9300678"/>
              <a:gd name="connsiteY140" fmla="*/ 228600 h 3538728"/>
              <a:gd name="connsiteX141" fmla="*/ 1298448 w 9300678"/>
              <a:gd name="connsiteY141" fmla="*/ 192024 h 3538728"/>
              <a:gd name="connsiteX142" fmla="*/ 1188720 w 9300678"/>
              <a:gd name="connsiteY142" fmla="*/ 301752 h 3538728"/>
              <a:gd name="connsiteX143" fmla="*/ 1024128 w 9300678"/>
              <a:gd name="connsiteY143" fmla="*/ 356616 h 3538728"/>
              <a:gd name="connsiteX144" fmla="*/ 868680 w 9300678"/>
              <a:gd name="connsiteY144" fmla="*/ 310896 h 3538728"/>
              <a:gd name="connsiteX145" fmla="*/ 621792 w 9300678"/>
              <a:gd name="connsiteY145" fmla="*/ 146304 h 3538728"/>
              <a:gd name="connsiteX146" fmla="*/ 521208 w 9300678"/>
              <a:gd name="connsiteY146" fmla="*/ 18288 h 35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9300678" h="3538728">
                <a:moveTo>
                  <a:pt x="521208" y="18288"/>
                </a:moveTo>
                <a:lnTo>
                  <a:pt x="438912" y="73152"/>
                </a:lnTo>
                <a:lnTo>
                  <a:pt x="466344" y="210312"/>
                </a:lnTo>
                <a:lnTo>
                  <a:pt x="356616" y="265176"/>
                </a:lnTo>
                <a:lnTo>
                  <a:pt x="246888" y="411480"/>
                </a:lnTo>
                <a:lnTo>
                  <a:pt x="301752" y="594360"/>
                </a:lnTo>
                <a:lnTo>
                  <a:pt x="265176" y="640080"/>
                </a:lnTo>
                <a:lnTo>
                  <a:pt x="292608" y="850392"/>
                </a:lnTo>
                <a:lnTo>
                  <a:pt x="164592" y="941832"/>
                </a:lnTo>
                <a:lnTo>
                  <a:pt x="164592" y="1078992"/>
                </a:lnTo>
                <a:lnTo>
                  <a:pt x="0" y="1188720"/>
                </a:lnTo>
                <a:lnTo>
                  <a:pt x="82296" y="1399032"/>
                </a:lnTo>
                <a:lnTo>
                  <a:pt x="201168" y="1481328"/>
                </a:lnTo>
                <a:lnTo>
                  <a:pt x="228600" y="1581912"/>
                </a:lnTo>
                <a:lnTo>
                  <a:pt x="338328" y="1591056"/>
                </a:lnTo>
                <a:lnTo>
                  <a:pt x="493776" y="1572768"/>
                </a:lnTo>
                <a:lnTo>
                  <a:pt x="603504" y="1682496"/>
                </a:lnTo>
                <a:lnTo>
                  <a:pt x="603504" y="1773936"/>
                </a:lnTo>
                <a:lnTo>
                  <a:pt x="694944" y="1847088"/>
                </a:lnTo>
                <a:lnTo>
                  <a:pt x="722376" y="1947672"/>
                </a:lnTo>
                <a:lnTo>
                  <a:pt x="932688" y="2148840"/>
                </a:lnTo>
                <a:lnTo>
                  <a:pt x="987552" y="2249424"/>
                </a:lnTo>
                <a:lnTo>
                  <a:pt x="1197864" y="2414016"/>
                </a:lnTo>
                <a:lnTo>
                  <a:pt x="1316736" y="2404872"/>
                </a:lnTo>
                <a:lnTo>
                  <a:pt x="1362456" y="2459736"/>
                </a:lnTo>
                <a:lnTo>
                  <a:pt x="1453896" y="2478024"/>
                </a:lnTo>
                <a:lnTo>
                  <a:pt x="1517904" y="2441448"/>
                </a:lnTo>
                <a:lnTo>
                  <a:pt x="1609344" y="2505456"/>
                </a:lnTo>
                <a:lnTo>
                  <a:pt x="1783080" y="2532888"/>
                </a:lnTo>
                <a:lnTo>
                  <a:pt x="1892808" y="2505456"/>
                </a:lnTo>
                <a:lnTo>
                  <a:pt x="2020824" y="2578608"/>
                </a:lnTo>
                <a:lnTo>
                  <a:pt x="2157984" y="2578608"/>
                </a:lnTo>
                <a:lnTo>
                  <a:pt x="2212848" y="2706624"/>
                </a:lnTo>
                <a:lnTo>
                  <a:pt x="2221992" y="2798064"/>
                </a:lnTo>
                <a:lnTo>
                  <a:pt x="2313432" y="2798064"/>
                </a:lnTo>
                <a:lnTo>
                  <a:pt x="2414016" y="2816352"/>
                </a:lnTo>
                <a:lnTo>
                  <a:pt x="2724912" y="2880360"/>
                </a:lnTo>
                <a:lnTo>
                  <a:pt x="2843784" y="2926080"/>
                </a:lnTo>
                <a:lnTo>
                  <a:pt x="3108960" y="3017520"/>
                </a:lnTo>
                <a:lnTo>
                  <a:pt x="3236976" y="3008376"/>
                </a:lnTo>
                <a:lnTo>
                  <a:pt x="3419856" y="3099816"/>
                </a:lnTo>
                <a:lnTo>
                  <a:pt x="3630168" y="3063240"/>
                </a:lnTo>
                <a:lnTo>
                  <a:pt x="3776472" y="3227832"/>
                </a:lnTo>
                <a:lnTo>
                  <a:pt x="3959352" y="3236976"/>
                </a:lnTo>
                <a:lnTo>
                  <a:pt x="4178808" y="3337560"/>
                </a:lnTo>
                <a:lnTo>
                  <a:pt x="4288536" y="3273552"/>
                </a:lnTo>
                <a:lnTo>
                  <a:pt x="4407408" y="3364992"/>
                </a:lnTo>
                <a:lnTo>
                  <a:pt x="4599432" y="3346704"/>
                </a:lnTo>
                <a:lnTo>
                  <a:pt x="4718304" y="3447288"/>
                </a:lnTo>
                <a:lnTo>
                  <a:pt x="4882896" y="3429000"/>
                </a:lnTo>
                <a:lnTo>
                  <a:pt x="5257800" y="3538728"/>
                </a:lnTo>
                <a:lnTo>
                  <a:pt x="5568696" y="3529584"/>
                </a:lnTo>
                <a:lnTo>
                  <a:pt x="5687568" y="3429000"/>
                </a:lnTo>
                <a:lnTo>
                  <a:pt x="6025896" y="3337560"/>
                </a:lnTo>
                <a:lnTo>
                  <a:pt x="6080760" y="3364992"/>
                </a:lnTo>
                <a:lnTo>
                  <a:pt x="6217920" y="3255264"/>
                </a:lnTo>
                <a:lnTo>
                  <a:pt x="6373368" y="3346704"/>
                </a:lnTo>
                <a:lnTo>
                  <a:pt x="6519672" y="3310128"/>
                </a:lnTo>
                <a:lnTo>
                  <a:pt x="6702552" y="3310128"/>
                </a:lnTo>
                <a:lnTo>
                  <a:pt x="6775704" y="3154680"/>
                </a:lnTo>
                <a:lnTo>
                  <a:pt x="6885432" y="3127248"/>
                </a:lnTo>
                <a:lnTo>
                  <a:pt x="6830568" y="3044952"/>
                </a:lnTo>
                <a:lnTo>
                  <a:pt x="7068312" y="2980944"/>
                </a:lnTo>
                <a:lnTo>
                  <a:pt x="7223760" y="2834640"/>
                </a:lnTo>
                <a:lnTo>
                  <a:pt x="7296912" y="2724912"/>
                </a:lnTo>
                <a:lnTo>
                  <a:pt x="7397496" y="2724912"/>
                </a:lnTo>
                <a:lnTo>
                  <a:pt x="7552944" y="2587752"/>
                </a:lnTo>
                <a:lnTo>
                  <a:pt x="7827264" y="2514600"/>
                </a:lnTo>
                <a:lnTo>
                  <a:pt x="7900416" y="2313432"/>
                </a:lnTo>
                <a:lnTo>
                  <a:pt x="8046720" y="2148840"/>
                </a:lnTo>
                <a:lnTo>
                  <a:pt x="8147304" y="1828800"/>
                </a:lnTo>
                <a:lnTo>
                  <a:pt x="8202168" y="1682496"/>
                </a:lnTo>
                <a:lnTo>
                  <a:pt x="8247888" y="1453896"/>
                </a:lnTo>
                <a:lnTo>
                  <a:pt x="8311896" y="1325880"/>
                </a:lnTo>
                <a:lnTo>
                  <a:pt x="8494776" y="1243584"/>
                </a:lnTo>
                <a:lnTo>
                  <a:pt x="8650224" y="1088136"/>
                </a:lnTo>
                <a:lnTo>
                  <a:pt x="8778240" y="1069848"/>
                </a:lnTo>
                <a:lnTo>
                  <a:pt x="8951976" y="1014984"/>
                </a:lnTo>
                <a:lnTo>
                  <a:pt x="9180576" y="868680"/>
                </a:lnTo>
                <a:lnTo>
                  <a:pt x="9300678" y="813816"/>
                </a:lnTo>
                <a:cubicBezTo>
                  <a:pt x="9255867" y="793056"/>
                  <a:pt x="9287166" y="734241"/>
                  <a:pt x="9166245" y="751536"/>
                </a:cubicBezTo>
                <a:lnTo>
                  <a:pt x="9198864" y="630936"/>
                </a:lnTo>
                <a:lnTo>
                  <a:pt x="9226296" y="566928"/>
                </a:lnTo>
                <a:lnTo>
                  <a:pt x="9272016" y="448056"/>
                </a:lnTo>
                <a:lnTo>
                  <a:pt x="9262872" y="411480"/>
                </a:lnTo>
                <a:lnTo>
                  <a:pt x="9171432" y="411480"/>
                </a:lnTo>
                <a:lnTo>
                  <a:pt x="9134856" y="502920"/>
                </a:lnTo>
                <a:lnTo>
                  <a:pt x="9079992" y="548640"/>
                </a:lnTo>
                <a:lnTo>
                  <a:pt x="8961120" y="557784"/>
                </a:lnTo>
                <a:lnTo>
                  <a:pt x="8924544" y="502920"/>
                </a:lnTo>
                <a:lnTo>
                  <a:pt x="8842248" y="457200"/>
                </a:lnTo>
                <a:lnTo>
                  <a:pt x="8705088" y="521208"/>
                </a:lnTo>
                <a:lnTo>
                  <a:pt x="8567928" y="603504"/>
                </a:lnTo>
                <a:lnTo>
                  <a:pt x="8366760" y="667512"/>
                </a:lnTo>
                <a:lnTo>
                  <a:pt x="8147304" y="658368"/>
                </a:lnTo>
                <a:lnTo>
                  <a:pt x="7982712" y="722376"/>
                </a:lnTo>
                <a:lnTo>
                  <a:pt x="7827264" y="694944"/>
                </a:lnTo>
                <a:lnTo>
                  <a:pt x="7754112" y="630936"/>
                </a:lnTo>
                <a:lnTo>
                  <a:pt x="7534656" y="704088"/>
                </a:lnTo>
                <a:lnTo>
                  <a:pt x="7187184" y="658368"/>
                </a:lnTo>
                <a:lnTo>
                  <a:pt x="7077456" y="566928"/>
                </a:lnTo>
                <a:lnTo>
                  <a:pt x="6793992" y="420624"/>
                </a:lnTo>
                <a:lnTo>
                  <a:pt x="6693408" y="475488"/>
                </a:lnTo>
                <a:lnTo>
                  <a:pt x="6574536" y="420624"/>
                </a:lnTo>
                <a:lnTo>
                  <a:pt x="6556248" y="329184"/>
                </a:lnTo>
                <a:lnTo>
                  <a:pt x="6336792" y="329184"/>
                </a:lnTo>
                <a:lnTo>
                  <a:pt x="6254496" y="356616"/>
                </a:lnTo>
                <a:lnTo>
                  <a:pt x="6117336" y="237744"/>
                </a:lnTo>
                <a:lnTo>
                  <a:pt x="5934456" y="219456"/>
                </a:lnTo>
                <a:lnTo>
                  <a:pt x="5788152" y="173736"/>
                </a:lnTo>
                <a:lnTo>
                  <a:pt x="5431536" y="246888"/>
                </a:lnTo>
                <a:lnTo>
                  <a:pt x="5184648" y="155448"/>
                </a:lnTo>
                <a:lnTo>
                  <a:pt x="5056632" y="173736"/>
                </a:lnTo>
                <a:lnTo>
                  <a:pt x="4892040" y="237744"/>
                </a:lnTo>
                <a:lnTo>
                  <a:pt x="4736592" y="173736"/>
                </a:lnTo>
                <a:lnTo>
                  <a:pt x="4663440" y="173736"/>
                </a:lnTo>
                <a:lnTo>
                  <a:pt x="4572000" y="237744"/>
                </a:lnTo>
                <a:lnTo>
                  <a:pt x="4398264" y="219456"/>
                </a:lnTo>
                <a:lnTo>
                  <a:pt x="4215384" y="173736"/>
                </a:lnTo>
                <a:lnTo>
                  <a:pt x="4014216" y="210312"/>
                </a:lnTo>
                <a:lnTo>
                  <a:pt x="3831336" y="256032"/>
                </a:lnTo>
                <a:lnTo>
                  <a:pt x="3685032" y="201168"/>
                </a:lnTo>
                <a:lnTo>
                  <a:pt x="3621024" y="182880"/>
                </a:lnTo>
                <a:lnTo>
                  <a:pt x="3520440" y="283464"/>
                </a:lnTo>
                <a:lnTo>
                  <a:pt x="3419856" y="219456"/>
                </a:lnTo>
                <a:lnTo>
                  <a:pt x="3328416" y="210312"/>
                </a:lnTo>
                <a:lnTo>
                  <a:pt x="3236976" y="274320"/>
                </a:lnTo>
                <a:lnTo>
                  <a:pt x="3090672" y="301752"/>
                </a:lnTo>
                <a:lnTo>
                  <a:pt x="3017520" y="228600"/>
                </a:lnTo>
                <a:lnTo>
                  <a:pt x="2907792" y="283464"/>
                </a:lnTo>
                <a:lnTo>
                  <a:pt x="2651760" y="128016"/>
                </a:lnTo>
                <a:lnTo>
                  <a:pt x="2542032" y="155448"/>
                </a:lnTo>
                <a:lnTo>
                  <a:pt x="2304288" y="164592"/>
                </a:lnTo>
                <a:lnTo>
                  <a:pt x="2139696" y="128016"/>
                </a:lnTo>
                <a:lnTo>
                  <a:pt x="1993392" y="18288"/>
                </a:lnTo>
                <a:lnTo>
                  <a:pt x="1874520" y="100584"/>
                </a:lnTo>
                <a:lnTo>
                  <a:pt x="1847088" y="18288"/>
                </a:lnTo>
                <a:lnTo>
                  <a:pt x="1810512" y="0"/>
                </a:lnTo>
                <a:lnTo>
                  <a:pt x="1645920" y="45720"/>
                </a:lnTo>
                <a:lnTo>
                  <a:pt x="1581912" y="164592"/>
                </a:lnTo>
                <a:lnTo>
                  <a:pt x="1508760" y="228600"/>
                </a:lnTo>
                <a:lnTo>
                  <a:pt x="1298448" y="192024"/>
                </a:lnTo>
                <a:lnTo>
                  <a:pt x="1188720" y="301752"/>
                </a:lnTo>
                <a:lnTo>
                  <a:pt x="1024128" y="356616"/>
                </a:lnTo>
                <a:lnTo>
                  <a:pt x="868680" y="310896"/>
                </a:lnTo>
                <a:lnTo>
                  <a:pt x="621792" y="146304"/>
                </a:lnTo>
                <a:lnTo>
                  <a:pt x="521208" y="18288"/>
                </a:lnTo>
                <a:close/>
              </a:path>
            </a:pathLst>
          </a:cu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4793694" y="1488799"/>
            <a:ext cx="192836" cy="289254"/>
            <a:chOff x="1331640" y="1484784"/>
            <a:chExt cx="720080" cy="1080120"/>
          </a:xfrm>
        </p:grpSpPr>
        <p:grpSp>
          <p:nvGrpSpPr>
            <p:cNvPr id="8" name="群組 7"/>
            <p:cNvGrpSpPr/>
            <p:nvPr/>
          </p:nvGrpSpPr>
          <p:grpSpPr>
            <a:xfrm>
              <a:off x="1331640" y="1484784"/>
              <a:ext cx="720080" cy="1080120"/>
              <a:chOff x="1331640" y="1484784"/>
              <a:chExt cx="720080" cy="1080120"/>
            </a:xfrm>
          </p:grpSpPr>
          <p:sp>
            <p:nvSpPr>
              <p:cNvPr id="6" name="等腰三角形 5"/>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7" name="橢圓 6"/>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9" name="橢圓 8"/>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2" name="標題 2"/>
          <p:cNvSpPr txBox="1">
            <a:spLocks/>
          </p:cNvSpPr>
          <p:nvPr/>
        </p:nvSpPr>
        <p:spPr bwMode="auto">
          <a:xfrm>
            <a:off x="4841903" y="5906898"/>
            <a:ext cx="8338672"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accent2"/>
                </a:solidFill>
                <a:cs typeface="Times New Roman" pitchFamily="18" charset="0"/>
              </a:rPr>
              <a:t>國教院研究合作學校</a:t>
            </a:r>
          </a:p>
        </p:txBody>
      </p:sp>
      <p:sp>
        <p:nvSpPr>
          <p:cNvPr id="11" name="文字方塊 10"/>
          <p:cNvSpPr txBox="1"/>
          <p:nvPr/>
        </p:nvSpPr>
        <p:spPr>
          <a:xfrm>
            <a:off x="-756592" y="1628800"/>
            <a:ext cx="184731" cy="369332"/>
          </a:xfrm>
          <a:prstGeom prst="rect">
            <a:avLst/>
          </a:prstGeom>
          <a:noFill/>
        </p:spPr>
        <p:txBody>
          <a:bodyPr wrap="none" rtlCol="0">
            <a:spAutoFit/>
          </a:bodyPr>
          <a:lstStyle/>
          <a:p>
            <a:endParaRPr lang="zh-TW" altLang="en-US" dirty="0"/>
          </a:p>
        </p:txBody>
      </p:sp>
      <p:grpSp>
        <p:nvGrpSpPr>
          <p:cNvPr id="136" name="群組 135"/>
          <p:cNvGrpSpPr/>
          <p:nvPr/>
        </p:nvGrpSpPr>
        <p:grpSpPr>
          <a:xfrm>
            <a:off x="4318111" y="1688028"/>
            <a:ext cx="192836" cy="289254"/>
            <a:chOff x="1331640" y="1484784"/>
            <a:chExt cx="720080" cy="1080120"/>
          </a:xfrm>
        </p:grpSpPr>
        <p:grpSp>
          <p:nvGrpSpPr>
            <p:cNvPr id="137" name="群組 136"/>
            <p:cNvGrpSpPr/>
            <p:nvPr/>
          </p:nvGrpSpPr>
          <p:grpSpPr>
            <a:xfrm>
              <a:off x="1331640" y="1484784"/>
              <a:ext cx="720080" cy="1080120"/>
              <a:chOff x="1331640" y="1484784"/>
              <a:chExt cx="720080" cy="1080120"/>
            </a:xfrm>
          </p:grpSpPr>
          <p:sp>
            <p:nvSpPr>
              <p:cNvPr id="139" name="等腰三角形 138"/>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40" name="橢圓 139"/>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38" name="橢圓 137"/>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15" name="直線接點 14"/>
          <p:cNvCxnSpPr>
            <a:stCxn id="9" idx="2"/>
          </p:cNvCxnSpPr>
          <p:nvPr/>
        </p:nvCxnSpPr>
        <p:spPr>
          <a:xfrm flipH="1" flipV="1">
            <a:off x="3763740" y="1420673"/>
            <a:ext cx="1078163" cy="164544"/>
          </a:xfrm>
          <a:prstGeom prst="line">
            <a:avLst/>
          </a:prstGeom>
          <a:ln w="28575">
            <a:solidFill>
              <a:srgbClr val="1976D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55003" y="1235098"/>
            <a:ext cx="1415772"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4"/>
              </a:rPr>
              <a:t>桃子腳國中小</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grpSp>
        <p:nvGrpSpPr>
          <p:cNvPr id="18" name="群組 17"/>
          <p:cNvGrpSpPr/>
          <p:nvPr/>
        </p:nvGrpSpPr>
        <p:grpSpPr>
          <a:xfrm>
            <a:off x="4258712" y="1877129"/>
            <a:ext cx="192836" cy="289254"/>
            <a:chOff x="1331640" y="1484784"/>
            <a:chExt cx="720080" cy="1080120"/>
          </a:xfrm>
        </p:grpSpPr>
        <p:grpSp>
          <p:nvGrpSpPr>
            <p:cNvPr id="19" name="群組 18"/>
            <p:cNvGrpSpPr/>
            <p:nvPr/>
          </p:nvGrpSpPr>
          <p:grpSpPr>
            <a:xfrm>
              <a:off x="1331640" y="1484784"/>
              <a:ext cx="720080" cy="1080120"/>
              <a:chOff x="1331640" y="1484784"/>
              <a:chExt cx="720080" cy="1080120"/>
            </a:xfrm>
          </p:grpSpPr>
          <p:sp>
            <p:nvSpPr>
              <p:cNvPr id="21" name="等腰三角形 20"/>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22" name="橢圓 21"/>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20" name="橢圓 19"/>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23" name="直線接點 22"/>
          <p:cNvCxnSpPr>
            <a:stCxn id="22" idx="2"/>
          </p:cNvCxnSpPr>
          <p:nvPr/>
        </p:nvCxnSpPr>
        <p:spPr>
          <a:xfrm flipH="1">
            <a:off x="3364231" y="1973547"/>
            <a:ext cx="894481" cy="89756"/>
          </a:xfrm>
          <a:prstGeom prst="line">
            <a:avLst/>
          </a:prstGeom>
          <a:ln w="28575">
            <a:solidFill>
              <a:srgbClr val="1976D2"/>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355003" y="1900741"/>
            <a:ext cx="1005403" cy="338554"/>
          </a:xfrm>
          <a:prstGeom prst="rect">
            <a:avLst/>
          </a:prstGeom>
        </p:spPr>
        <p:txBody>
          <a:bodyPr wrap="none">
            <a:spAutoFit/>
          </a:bodyPr>
          <a:lstStyle/>
          <a:p>
            <a:r>
              <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hlinkClick r:id="rId5"/>
              </a:rPr>
              <a:t>龍山國小</a:t>
            </a:r>
            <a:endPar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endParaRPr>
          </a:p>
        </p:txBody>
      </p:sp>
      <p:grpSp>
        <p:nvGrpSpPr>
          <p:cNvPr id="25" name="群組 24"/>
          <p:cNvGrpSpPr/>
          <p:nvPr/>
        </p:nvGrpSpPr>
        <p:grpSpPr>
          <a:xfrm>
            <a:off x="3851920" y="2753521"/>
            <a:ext cx="192836" cy="289254"/>
            <a:chOff x="1331640" y="1484784"/>
            <a:chExt cx="720080" cy="1080120"/>
          </a:xfrm>
        </p:grpSpPr>
        <p:grpSp>
          <p:nvGrpSpPr>
            <p:cNvPr id="26" name="群組 25"/>
            <p:cNvGrpSpPr/>
            <p:nvPr/>
          </p:nvGrpSpPr>
          <p:grpSpPr>
            <a:xfrm>
              <a:off x="1331640" y="1484784"/>
              <a:ext cx="720080" cy="1080120"/>
              <a:chOff x="1331640" y="1484784"/>
              <a:chExt cx="720080" cy="1080120"/>
            </a:xfrm>
          </p:grpSpPr>
          <p:sp>
            <p:nvSpPr>
              <p:cNvPr id="28" name="等腰三角形 27"/>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29" name="橢圓 28"/>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27" name="橢圓 26"/>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30" name="直線接點 29"/>
          <p:cNvCxnSpPr>
            <a:stCxn id="27" idx="2"/>
          </p:cNvCxnSpPr>
          <p:nvPr/>
        </p:nvCxnSpPr>
        <p:spPr>
          <a:xfrm flipH="1" flipV="1">
            <a:off x="3338008" y="2838183"/>
            <a:ext cx="562121" cy="11756"/>
          </a:xfrm>
          <a:prstGeom prst="line">
            <a:avLst/>
          </a:prstGeom>
          <a:ln w="28575">
            <a:solidFill>
              <a:srgbClr val="1976D2"/>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355003" y="2649804"/>
            <a:ext cx="1005403" cy="338554"/>
          </a:xfrm>
          <a:prstGeom prst="rect">
            <a:avLst/>
          </a:prstGeom>
        </p:spPr>
        <p:txBody>
          <a:bodyPr wrap="none">
            <a:spAutoFit/>
          </a:bodyPr>
          <a:lstStyle/>
          <a:p>
            <a:r>
              <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hlinkClick r:id="rId6"/>
              </a:rPr>
              <a:t>大仁國小</a:t>
            </a:r>
            <a:endPar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endParaRPr>
          </a:p>
        </p:txBody>
      </p:sp>
      <p:grpSp>
        <p:nvGrpSpPr>
          <p:cNvPr id="32" name="群組 31"/>
          <p:cNvGrpSpPr/>
          <p:nvPr/>
        </p:nvGrpSpPr>
        <p:grpSpPr>
          <a:xfrm>
            <a:off x="3750492" y="3630342"/>
            <a:ext cx="192836" cy="289254"/>
            <a:chOff x="1331640" y="1484784"/>
            <a:chExt cx="720080" cy="1080120"/>
          </a:xfrm>
        </p:grpSpPr>
        <p:grpSp>
          <p:nvGrpSpPr>
            <p:cNvPr id="33" name="群組 32"/>
            <p:cNvGrpSpPr/>
            <p:nvPr/>
          </p:nvGrpSpPr>
          <p:grpSpPr>
            <a:xfrm>
              <a:off x="1331640" y="1484784"/>
              <a:ext cx="720080" cy="1080120"/>
              <a:chOff x="1331640" y="1484784"/>
              <a:chExt cx="720080" cy="1080120"/>
            </a:xfrm>
          </p:grpSpPr>
          <p:sp>
            <p:nvSpPr>
              <p:cNvPr id="35" name="等腰三角形 34"/>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36" name="橢圓 35"/>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34" name="橢圓 33"/>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37" name="直線接點 36"/>
          <p:cNvCxnSpPr/>
          <p:nvPr/>
        </p:nvCxnSpPr>
        <p:spPr>
          <a:xfrm flipH="1" flipV="1">
            <a:off x="2816731" y="3397656"/>
            <a:ext cx="975626" cy="259979"/>
          </a:xfrm>
          <a:prstGeom prst="line">
            <a:avLst/>
          </a:prstGeom>
          <a:ln w="28575">
            <a:solidFill>
              <a:srgbClr val="1976D2"/>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71781" y="3229326"/>
            <a:ext cx="2031325"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7"/>
              </a:rPr>
              <a:t>樟湖生態國民中小學</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sp>
        <p:nvSpPr>
          <p:cNvPr id="39" name="矩形 38"/>
          <p:cNvSpPr/>
          <p:nvPr/>
        </p:nvSpPr>
        <p:spPr>
          <a:xfrm>
            <a:off x="2987824" y="6021288"/>
            <a:ext cx="864096" cy="288032"/>
          </a:xfrm>
          <a:prstGeom prst="rect">
            <a:avLst/>
          </a:prstGeom>
          <a:solidFill>
            <a:srgbClr val="FAFAFA"/>
          </a:solidFill>
          <a:ln w="38100" cap="rnd">
            <a:noFill/>
          </a:ln>
        </p:spPr>
        <p:txBody>
          <a:bodyPr rtlCol="0" anchor="ctr"/>
          <a:lstStyle/>
          <a:p>
            <a:pPr algn="ctr"/>
            <a:endParaRPr lang="zh-TW" altLang="en-US"/>
          </a:p>
        </p:txBody>
      </p:sp>
      <p:grpSp>
        <p:nvGrpSpPr>
          <p:cNvPr id="43" name="群組 42"/>
          <p:cNvGrpSpPr/>
          <p:nvPr/>
        </p:nvGrpSpPr>
        <p:grpSpPr>
          <a:xfrm>
            <a:off x="3678484" y="3705451"/>
            <a:ext cx="192836" cy="289254"/>
            <a:chOff x="1331640" y="1484784"/>
            <a:chExt cx="720080" cy="1080120"/>
          </a:xfrm>
        </p:grpSpPr>
        <p:grpSp>
          <p:nvGrpSpPr>
            <p:cNvPr id="44" name="群組 43"/>
            <p:cNvGrpSpPr/>
            <p:nvPr/>
          </p:nvGrpSpPr>
          <p:grpSpPr>
            <a:xfrm>
              <a:off x="1331640" y="1484784"/>
              <a:ext cx="720080" cy="1080120"/>
              <a:chOff x="1331640" y="1484784"/>
              <a:chExt cx="720080" cy="1080120"/>
            </a:xfrm>
          </p:grpSpPr>
          <p:sp>
            <p:nvSpPr>
              <p:cNvPr id="46" name="等腰三角形 45"/>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47" name="橢圓 46"/>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45" name="橢圓 44"/>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48" name="直線接點 47"/>
          <p:cNvCxnSpPr/>
          <p:nvPr/>
        </p:nvCxnSpPr>
        <p:spPr>
          <a:xfrm flipH="1">
            <a:off x="2909566" y="3800230"/>
            <a:ext cx="762668" cy="3933"/>
          </a:xfrm>
          <a:prstGeom prst="line">
            <a:avLst/>
          </a:prstGeom>
          <a:ln w="28575">
            <a:solidFill>
              <a:srgbClr val="1976D2"/>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915455" y="3676617"/>
            <a:ext cx="1005403" cy="338554"/>
          </a:xfrm>
          <a:prstGeom prst="rect">
            <a:avLst/>
          </a:prstGeom>
        </p:spPr>
        <p:txBody>
          <a:bodyPr wrap="none">
            <a:spAutoFit/>
          </a:bodyPr>
          <a:lstStyle/>
          <a:p>
            <a:r>
              <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hlinkClick r:id="rId8"/>
              </a:rPr>
              <a:t>華南國小</a:t>
            </a:r>
            <a:endPar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endParaRPr>
          </a:p>
        </p:txBody>
      </p:sp>
      <p:grpSp>
        <p:nvGrpSpPr>
          <p:cNvPr id="53" name="群組 52"/>
          <p:cNvGrpSpPr/>
          <p:nvPr/>
        </p:nvGrpSpPr>
        <p:grpSpPr>
          <a:xfrm>
            <a:off x="3283087" y="4685089"/>
            <a:ext cx="192836" cy="289254"/>
            <a:chOff x="1331640" y="1484784"/>
            <a:chExt cx="720080" cy="1080120"/>
          </a:xfrm>
        </p:grpSpPr>
        <p:grpSp>
          <p:nvGrpSpPr>
            <p:cNvPr id="54" name="群組 53"/>
            <p:cNvGrpSpPr/>
            <p:nvPr/>
          </p:nvGrpSpPr>
          <p:grpSpPr>
            <a:xfrm>
              <a:off x="1331640" y="1484784"/>
              <a:ext cx="720080" cy="1080120"/>
              <a:chOff x="1331640" y="1484784"/>
              <a:chExt cx="720080" cy="1080120"/>
            </a:xfrm>
          </p:grpSpPr>
          <p:sp>
            <p:nvSpPr>
              <p:cNvPr id="56" name="等腰三角形 55"/>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57" name="橢圓 56"/>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55" name="橢圓 54"/>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58" name="直線接點 57"/>
          <p:cNvCxnSpPr>
            <a:stCxn id="59" idx="3"/>
            <a:endCxn id="55" idx="2"/>
          </p:cNvCxnSpPr>
          <p:nvPr/>
        </p:nvCxnSpPr>
        <p:spPr>
          <a:xfrm>
            <a:off x="2687950" y="4764652"/>
            <a:ext cx="643346" cy="16855"/>
          </a:xfrm>
          <a:prstGeom prst="line">
            <a:avLst/>
          </a:prstGeom>
          <a:ln w="28575">
            <a:solidFill>
              <a:srgbClr val="1976D2"/>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1682547" y="4595375"/>
            <a:ext cx="1005403" cy="338554"/>
          </a:xfrm>
          <a:prstGeom prst="rect">
            <a:avLst/>
          </a:prstGeom>
        </p:spPr>
        <p:txBody>
          <a:bodyPr wrap="none">
            <a:spAutoFit/>
          </a:bodyPr>
          <a:lstStyle/>
          <a:p>
            <a:r>
              <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hlinkClick r:id="rId9"/>
              </a:rPr>
              <a:t>保東國小</a:t>
            </a:r>
            <a:endPar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endParaRPr>
          </a:p>
        </p:txBody>
      </p:sp>
      <p:grpSp>
        <p:nvGrpSpPr>
          <p:cNvPr id="60" name="群組 59"/>
          <p:cNvGrpSpPr/>
          <p:nvPr/>
        </p:nvGrpSpPr>
        <p:grpSpPr>
          <a:xfrm>
            <a:off x="3707903" y="5392415"/>
            <a:ext cx="192836" cy="289254"/>
            <a:chOff x="1331640" y="1484784"/>
            <a:chExt cx="720080" cy="1080120"/>
          </a:xfrm>
        </p:grpSpPr>
        <p:grpSp>
          <p:nvGrpSpPr>
            <p:cNvPr id="61" name="群組 60"/>
            <p:cNvGrpSpPr/>
            <p:nvPr/>
          </p:nvGrpSpPr>
          <p:grpSpPr>
            <a:xfrm>
              <a:off x="1331640" y="1484784"/>
              <a:ext cx="720080" cy="1080120"/>
              <a:chOff x="1331640" y="1484784"/>
              <a:chExt cx="720080" cy="1080120"/>
            </a:xfrm>
          </p:grpSpPr>
          <p:sp>
            <p:nvSpPr>
              <p:cNvPr id="63" name="等腰三角形 62"/>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64" name="橢圓 63"/>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62" name="橢圓 61"/>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65" name="直線接點 64"/>
          <p:cNvCxnSpPr>
            <a:endCxn id="66" idx="3"/>
          </p:cNvCxnSpPr>
          <p:nvPr/>
        </p:nvCxnSpPr>
        <p:spPr>
          <a:xfrm flipH="1">
            <a:off x="2687950" y="5539282"/>
            <a:ext cx="1077031" cy="2001"/>
          </a:xfrm>
          <a:prstGeom prst="line">
            <a:avLst/>
          </a:prstGeom>
          <a:ln w="28575">
            <a:solidFill>
              <a:srgbClr val="1976D2"/>
            </a:solidFill>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1682547" y="5372006"/>
            <a:ext cx="1005403" cy="338554"/>
          </a:xfrm>
          <a:prstGeom prst="rect">
            <a:avLst/>
          </a:prstGeom>
        </p:spPr>
        <p:txBody>
          <a:bodyPr wrap="none">
            <a:spAutoFit/>
          </a:bodyPr>
          <a:lstStyle/>
          <a:p>
            <a:r>
              <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hlinkClick r:id="rId10"/>
              </a:rPr>
              <a:t>忠孝國小</a:t>
            </a:r>
            <a:endPar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endParaRPr>
          </a:p>
        </p:txBody>
      </p:sp>
      <p:grpSp>
        <p:nvGrpSpPr>
          <p:cNvPr id="67" name="群組 66"/>
          <p:cNvGrpSpPr/>
          <p:nvPr/>
        </p:nvGrpSpPr>
        <p:grpSpPr>
          <a:xfrm>
            <a:off x="5348204" y="3026002"/>
            <a:ext cx="192836" cy="289254"/>
            <a:chOff x="1331640" y="1484784"/>
            <a:chExt cx="720080" cy="1080120"/>
          </a:xfrm>
        </p:grpSpPr>
        <p:grpSp>
          <p:nvGrpSpPr>
            <p:cNvPr id="68" name="群組 67"/>
            <p:cNvGrpSpPr/>
            <p:nvPr/>
          </p:nvGrpSpPr>
          <p:grpSpPr>
            <a:xfrm>
              <a:off x="1331640" y="1484784"/>
              <a:ext cx="720080" cy="1080120"/>
              <a:chOff x="1331640" y="1484784"/>
              <a:chExt cx="720080" cy="1080120"/>
            </a:xfrm>
          </p:grpSpPr>
          <p:sp>
            <p:nvSpPr>
              <p:cNvPr id="70" name="等腰三角形 69"/>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71" name="橢圓 70"/>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69" name="橢圓 68"/>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72" name="直線接點 71"/>
          <p:cNvCxnSpPr>
            <a:stCxn id="73" idx="1"/>
            <a:endCxn id="69" idx="5"/>
          </p:cNvCxnSpPr>
          <p:nvPr/>
        </p:nvCxnSpPr>
        <p:spPr>
          <a:xfrm flipH="1" flipV="1">
            <a:off x="5478711" y="3156509"/>
            <a:ext cx="676669" cy="38770"/>
          </a:xfrm>
          <a:prstGeom prst="line">
            <a:avLst/>
          </a:prstGeom>
          <a:ln w="28575">
            <a:solidFill>
              <a:srgbClr val="1976D2"/>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6155380" y="3026002"/>
            <a:ext cx="1620957" cy="338554"/>
          </a:xfrm>
          <a:prstGeom prst="rect">
            <a:avLst/>
          </a:prstGeom>
        </p:spPr>
        <p:txBody>
          <a:bodyPr wrap="none">
            <a:spAutoFit/>
          </a:bodyPr>
          <a:lstStyle/>
          <a:p>
            <a:r>
              <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hlinkClick r:id="rId11"/>
              </a:rPr>
              <a:t>東華大學附實小</a:t>
            </a:r>
            <a:endPar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endParaRPr>
          </a:p>
        </p:txBody>
      </p:sp>
      <p:grpSp>
        <p:nvGrpSpPr>
          <p:cNvPr id="76" name="群組 75"/>
          <p:cNvGrpSpPr/>
          <p:nvPr/>
        </p:nvGrpSpPr>
        <p:grpSpPr>
          <a:xfrm>
            <a:off x="5166860" y="1372645"/>
            <a:ext cx="192836" cy="289254"/>
            <a:chOff x="1331640" y="1484784"/>
            <a:chExt cx="720080" cy="1080120"/>
          </a:xfrm>
        </p:grpSpPr>
        <p:grpSp>
          <p:nvGrpSpPr>
            <p:cNvPr id="77" name="群組 76"/>
            <p:cNvGrpSpPr/>
            <p:nvPr/>
          </p:nvGrpSpPr>
          <p:grpSpPr>
            <a:xfrm>
              <a:off x="1331640" y="1484784"/>
              <a:ext cx="720080" cy="1080120"/>
              <a:chOff x="1331640" y="1484784"/>
              <a:chExt cx="720080" cy="1080120"/>
            </a:xfrm>
          </p:grpSpPr>
          <p:sp>
            <p:nvSpPr>
              <p:cNvPr id="79" name="等腰三角形 78"/>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80" name="橢圓 79"/>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78" name="橢圓 77"/>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81" name="直線接點 80"/>
          <p:cNvCxnSpPr>
            <a:endCxn id="78" idx="5"/>
          </p:cNvCxnSpPr>
          <p:nvPr/>
        </p:nvCxnSpPr>
        <p:spPr>
          <a:xfrm flipH="1" flipV="1">
            <a:off x="5297367" y="1503152"/>
            <a:ext cx="1070051" cy="1324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6463157" y="1454649"/>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12"/>
              </a:rPr>
              <a:t>敦化國中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sp>
        <p:nvSpPr>
          <p:cNvPr id="89" name="矩形 88"/>
          <p:cNvSpPr/>
          <p:nvPr/>
        </p:nvSpPr>
        <p:spPr>
          <a:xfrm>
            <a:off x="6463157" y="2052814"/>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13"/>
              </a:rPr>
              <a:t>土城國中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95" name="直線接點 94"/>
          <p:cNvCxnSpPr>
            <a:stCxn id="89" idx="1"/>
            <a:endCxn id="99" idx="4"/>
          </p:cNvCxnSpPr>
          <p:nvPr/>
        </p:nvCxnSpPr>
        <p:spPr>
          <a:xfrm flipH="1" flipV="1">
            <a:off x="5064847" y="1623926"/>
            <a:ext cx="1398310" cy="5981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97" name="群組 96"/>
          <p:cNvGrpSpPr/>
          <p:nvPr/>
        </p:nvGrpSpPr>
        <p:grpSpPr>
          <a:xfrm>
            <a:off x="4968429" y="1479299"/>
            <a:ext cx="192836" cy="289254"/>
            <a:chOff x="1331640" y="1484784"/>
            <a:chExt cx="720080" cy="1080120"/>
          </a:xfrm>
        </p:grpSpPr>
        <p:grpSp>
          <p:nvGrpSpPr>
            <p:cNvPr id="98" name="群組 97"/>
            <p:cNvGrpSpPr/>
            <p:nvPr/>
          </p:nvGrpSpPr>
          <p:grpSpPr>
            <a:xfrm>
              <a:off x="1331640" y="1484784"/>
              <a:ext cx="720080" cy="1080120"/>
              <a:chOff x="1331640" y="1484784"/>
              <a:chExt cx="720080" cy="1080120"/>
            </a:xfrm>
          </p:grpSpPr>
          <p:sp>
            <p:nvSpPr>
              <p:cNvPr id="100" name="等腰三角形 99"/>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01" name="橢圓 100"/>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99" name="橢圓 98"/>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02" name="矩形 101"/>
          <p:cNvSpPr/>
          <p:nvPr/>
        </p:nvSpPr>
        <p:spPr>
          <a:xfrm>
            <a:off x="6463157" y="2374923"/>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14"/>
              </a:rPr>
              <a:t>漳和國中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03" name="直線接點 102"/>
          <p:cNvCxnSpPr>
            <a:stCxn id="102" idx="1"/>
            <a:endCxn id="108" idx="4"/>
          </p:cNvCxnSpPr>
          <p:nvPr/>
        </p:nvCxnSpPr>
        <p:spPr>
          <a:xfrm flipH="1" flipV="1">
            <a:off x="5218410" y="1887122"/>
            <a:ext cx="1244747" cy="65707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04" name="群組 103"/>
          <p:cNvGrpSpPr/>
          <p:nvPr/>
        </p:nvGrpSpPr>
        <p:grpSpPr>
          <a:xfrm>
            <a:off x="5121992" y="1694286"/>
            <a:ext cx="192836" cy="289254"/>
            <a:chOff x="1331640" y="1484784"/>
            <a:chExt cx="720080" cy="1080120"/>
          </a:xfrm>
        </p:grpSpPr>
        <p:grpSp>
          <p:nvGrpSpPr>
            <p:cNvPr id="105" name="群組 104"/>
            <p:cNvGrpSpPr/>
            <p:nvPr/>
          </p:nvGrpSpPr>
          <p:grpSpPr>
            <a:xfrm>
              <a:off x="1331640" y="1484784"/>
              <a:ext cx="720080" cy="1080120"/>
              <a:chOff x="1331640" y="1484784"/>
              <a:chExt cx="720080" cy="1080120"/>
            </a:xfrm>
          </p:grpSpPr>
          <p:sp>
            <p:nvSpPr>
              <p:cNvPr id="107" name="等腰三角形 106"/>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08" name="橢圓 107"/>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06" name="橢圓 105"/>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09" name="矩形 108"/>
          <p:cNvSpPr/>
          <p:nvPr/>
        </p:nvSpPr>
        <p:spPr>
          <a:xfrm>
            <a:off x="6463157" y="1178932"/>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15"/>
              </a:rPr>
              <a:t>汐止國中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10" name="直線接點 109"/>
          <p:cNvCxnSpPr>
            <a:stCxn id="109" idx="1"/>
          </p:cNvCxnSpPr>
          <p:nvPr/>
        </p:nvCxnSpPr>
        <p:spPr>
          <a:xfrm flipH="1" flipV="1">
            <a:off x="5559521" y="1335587"/>
            <a:ext cx="903636" cy="126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1" name="群組 110"/>
          <p:cNvGrpSpPr/>
          <p:nvPr/>
        </p:nvGrpSpPr>
        <p:grpSpPr>
          <a:xfrm>
            <a:off x="5321002" y="1573652"/>
            <a:ext cx="192836" cy="289254"/>
            <a:chOff x="1331640" y="1484784"/>
            <a:chExt cx="720080" cy="1080120"/>
          </a:xfrm>
        </p:grpSpPr>
        <p:grpSp>
          <p:nvGrpSpPr>
            <p:cNvPr id="112" name="群組 111"/>
            <p:cNvGrpSpPr/>
            <p:nvPr/>
          </p:nvGrpSpPr>
          <p:grpSpPr>
            <a:xfrm>
              <a:off x="1331640" y="1484784"/>
              <a:ext cx="720080" cy="1080120"/>
              <a:chOff x="1331640" y="1484784"/>
              <a:chExt cx="720080" cy="1080120"/>
            </a:xfrm>
          </p:grpSpPr>
          <p:sp>
            <p:nvSpPr>
              <p:cNvPr id="114" name="等腰三角形 113"/>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15" name="橢圓 114"/>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13" name="橢圓 112"/>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grpSp>
        <p:nvGrpSpPr>
          <p:cNvPr id="118" name="群組 117"/>
          <p:cNvGrpSpPr/>
          <p:nvPr/>
        </p:nvGrpSpPr>
        <p:grpSpPr>
          <a:xfrm>
            <a:off x="5462847" y="1216671"/>
            <a:ext cx="192836" cy="289254"/>
            <a:chOff x="1331640" y="1484784"/>
            <a:chExt cx="720080" cy="1080120"/>
          </a:xfrm>
        </p:grpSpPr>
        <p:grpSp>
          <p:nvGrpSpPr>
            <p:cNvPr id="119" name="群組 118"/>
            <p:cNvGrpSpPr/>
            <p:nvPr/>
          </p:nvGrpSpPr>
          <p:grpSpPr>
            <a:xfrm>
              <a:off x="1331640" y="1484784"/>
              <a:ext cx="720080" cy="1080120"/>
              <a:chOff x="1331640" y="1484784"/>
              <a:chExt cx="720080" cy="1080120"/>
            </a:xfrm>
          </p:grpSpPr>
          <p:sp>
            <p:nvSpPr>
              <p:cNvPr id="121" name="等腰三角形 120"/>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22" name="橢圓 121"/>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20" name="橢圓 119"/>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cxnSp>
        <p:nvCxnSpPr>
          <p:cNvPr id="123" name="直線接點 122"/>
          <p:cNvCxnSpPr>
            <a:stCxn id="124" idx="1"/>
          </p:cNvCxnSpPr>
          <p:nvPr/>
        </p:nvCxnSpPr>
        <p:spPr>
          <a:xfrm flipH="1" flipV="1">
            <a:off x="5452048" y="1709948"/>
            <a:ext cx="1011109" cy="20555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a:off x="6463157" y="1746229"/>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16"/>
              </a:rPr>
              <a:t>永和國中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sp>
        <p:nvSpPr>
          <p:cNvPr id="125" name="矩形 124"/>
          <p:cNvSpPr/>
          <p:nvPr/>
        </p:nvSpPr>
        <p:spPr>
          <a:xfrm>
            <a:off x="2355003" y="2242719"/>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17"/>
              </a:rPr>
              <a:t>光武國中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26" name="直線接點 125"/>
          <p:cNvCxnSpPr>
            <a:stCxn id="131" idx="3"/>
          </p:cNvCxnSpPr>
          <p:nvPr/>
        </p:nvCxnSpPr>
        <p:spPr>
          <a:xfrm flipH="1">
            <a:off x="3309835" y="2128016"/>
            <a:ext cx="1109916" cy="2901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7" name="群組 126"/>
          <p:cNvGrpSpPr/>
          <p:nvPr/>
        </p:nvGrpSpPr>
        <p:grpSpPr>
          <a:xfrm>
            <a:off x="4391511" y="1963420"/>
            <a:ext cx="192836" cy="289254"/>
            <a:chOff x="1331640" y="1484784"/>
            <a:chExt cx="720080" cy="1080120"/>
          </a:xfrm>
        </p:grpSpPr>
        <p:grpSp>
          <p:nvGrpSpPr>
            <p:cNvPr id="128" name="群組 127"/>
            <p:cNvGrpSpPr/>
            <p:nvPr/>
          </p:nvGrpSpPr>
          <p:grpSpPr>
            <a:xfrm>
              <a:off x="1331640" y="1484784"/>
              <a:ext cx="720080" cy="1080120"/>
              <a:chOff x="1331640" y="1484784"/>
              <a:chExt cx="720080" cy="1080120"/>
            </a:xfrm>
          </p:grpSpPr>
          <p:sp>
            <p:nvSpPr>
              <p:cNvPr id="130" name="等腰三角形 129"/>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31" name="橢圓 130"/>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29" name="橢圓 128"/>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34" name="矩形 133"/>
          <p:cNvSpPr/>
          <p:nvPr/>
        </p:nvSpPr>
        <p:spPr>
          <a:xfrm>
            <a:off x="2355003" y="1593358"/>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18"/>
              </a:rPr>
              <a:t>鳳岡國中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35" name="直線接點 134"/>
          <p:cNvCxnSpPr>
            <a:stCxn id="138" idx="1"/>
          </p:cNvCxnSpPr>
          <p:nvPr/>
        </p:nvCxnSpPr>
        <p:spPr>
          <a:xfrm flipH="1">
            <a:off x="3369250" y="1750357"/>
            <a:ext cx="1011190" cy="322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0" name="矩形 149"/>
          <p:cNvSpPr/>
          <p:nvPr/>
        </p:nvSpPr>
        <p:spPr>
          <a:xfrm>
            <a:off x="6463157" y="3397100"/>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19"/>
              </a:rPr>
              <a:t>鳳林國中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51" name="直線接點 150"/>
          <p:cNvCxnSpPr>
            <a:stCxn id="150" idx="1"/>
          </p:cNvCxnSpPr>
          <p:nvPr/>
        </p:nvCxnSpPr>
        <p:spPr>
          <a:xfrm flipH="1" flipV="1">
            <a:off x="5271869" y="3361413"/>
            <a:ext cx="1191288" cy="2049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2" name="群組 151"/>
          <p:cNvGrpSpPr/>
          <p:nvPr/>
        </p:nvGrpSpPr>
        <p:grpSpPr>
          <a:xfrm>
            <a:off x="5197827" y="3255977"/>
            <a:ext cx="192836" cy="289254"/>
            <a:chOff x="1331640" y="1484784"/>
            <a:chExt cx="720080" cy="1080120"/>
          </a:xfrm>
        </p:grpSpPr>
        <p:grpSp>
          <p:nvGrpSpPr>
            <p:cNvPr id="153" name="群組 152"/>
            <p:cNvGrpSpPr/>
            <p:nvPr/>
          </p:nvGrpSpPr>
          <p:grpSpPr>
            <a:xfrm>
              <a:off x="1331640" y="1484784"/>
              <a:ext cx="720080" cy="1080120"/>
              <a:chOff x="1331640" y="1484784"/>
              <a:chExt cx="720080" cy="1080120"/>
            </a:xfrm>
          </p:grpSpPr>
          <p:sp>
            <p:nvSpPr>
              <p:cNvPr id="155" name="等腰三角形 154"/>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56" name="橢圓 155"/>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54" name="橢圓 153"/>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57" name="矩形 156"/>
          <p:cNvSpPr/>
          <p:nvPr/>
        </p:nvSpPr>
        <p:spPr>
          <a:xfrm>
            <a:off x="6463157" y="3688039"/>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20"/>
              </a:rPr>
              <a:t>富源國中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58" name="直線接點 157"/>
          <p:cNvCxnSpPr>
            <a:stCxn id="157" idx="1"/>
          </p:cNvCxnSpPr>
          <p:nvPr/>
        </p:nvCxnSpPr>
        <p:spPr>
          <a:xfrm flipH="1" flipV="1">
            <a:off x="5212662" y="3637426"/>
            <a:ext cx="1250495" cy="21989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59" name="群組 158"/>
          <p:cNvGrpSpPr/>
          <p:nvPr/>
        </p:nvGrpSpPr>
        <p:grpSpPr>
          <a:xfrm>
            <a:off x="5138620" y="3531990"/>
            <a:ext cx="192836" cy="289254"/>
            <a:chOff x="1331640" y="1484784"/>
            <a:chExt cx="720080" cy="1080120"/>
          </a:xfrm>
        </p:grpSpPr>
        <p:grpSp>
          <p:nvGrpSpPr>
            <p:cNvPr id="160" name="群組 159"/>
            <p:cNvGrpSpPr/>
            <p:nvPr/>
          </p:nvGrpSpPr>
          <p:grpSpPr>
            <a:xfrm>
              <a:off x="1331640" y="1484784"/>
              <a:ext cx="720080" cy="1080120"/>
              <a:chOff x="1331640" y="1484784"/>
              <a:chExt cx="720080" cy="1080120"/>
            </a:xfrm>
          </p:grpSpPr>
          <p:sp>
            <p:nvSpPr>
              <p:cNvPr id="162" name="等腰三角形 161"/>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63" name="橢圓 162"/>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61" name="橢圓 160"/>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64" name="矩形 163"/>
          <p:cNvSpPr/>
          <p:nvPr/>
        </p:nvSpPr>
        <p:spPr>
          <a:xfrm>
            <a:off x="6463157" y="4228414"/>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21"/>
              </a:rPr>
              <a:t>富北國中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65" name="直線接點 164"/>
          <p:cNvCxnSpPr>
            <a:stCxn id="164" idx="1"/>
          </p:cNvCxnSpPr>
          <p:nvPr/>
        </p:nvCxnSpPr>
        <p:spPr>
          <a:xfrm flipH="1" flipV="1">
            <a:off x="5080242" y="4192727"/>
            <a:ext cx="1382915" cy="2049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66" name="群組 165"/>
          <p:cNvGrpSpPr/>
          <p:nvPr/>
        </p:nvGrpSpPr>
        <p:grpSpPr>
          <a:xfrm>
            <a:off x="5006200" y="4087291"/>
            <a:ext cx="192836" cy="289254"/>
            <a:chOff x="1331640" y="1484784"/>
            <a:chExt cx="720080" cy="1080120"/>
          </a:xfrm>
        </p:grpSpPr>
        <p:grpSp>
          <p:nvGrpSpPr>
            <p:cNvPr id="167" name="群組 166"/>
            <p:cNvGrpSpPr/>
            <p:nvPr/>
          </p:nvGrpSpPr>
          <p:grpSpPr>
            <a:xfrm>
              <a:off x="1331640" y="1484784"/>
              <a:ext cx="720080" cy="1080120"/>
              <a:chOff x="1331640" y="1484784"/>
              <a:chExt cx="720080" cy="1080120"/>
            </a:xfrm>
          </p:grpSpPr>
          <p:sp>
            <p:nvSpPr>
              <p:cNvPr id="169" name="等腰三角形 168"/>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70" name="橢圓 169"/>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68" name="橢圓 167"/>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72" name="矩形 171"/>
          <p:cNvSpPr/>
          <p:nvPr/>
        </p:nvSpPr>
        <p:spPr>
          <a:xfrm>
            <a:off x="6257972" y="2713139"/>
            <a:ext cx="1415772"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22"/>
              </a:rPr>
              <a:t>慈濟大學附中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73" name="直線接點 172"/>
          <p:cNvCxnSpPr>
            <a:stCxn id="172" idx="1"/>
          </p:cNvCxnSpPr>
          <p:nvPr/>
        </p:nvCxnSpPr>
        <p:spPr>
          <a:xfrm flipH="1">
            <a:off x="5302610" y="2882416"/>
            <a:ext cx="955362" cy="162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74" name="群組 173"/>
          <p:cNvGrpSpPr/>
          <p:nvPr/>
        </p:nvGrpSpPr>
        <p:grpSpPr>
          <a:xfrm>
            <a:off x="5228567" y="2793273"/>
            <a:ext cx="192836" cy="289254"/>
            <a:chOff x="1331640" y="1484784"/>
            <a:chExt cx="720080" cy="1080120"/>
          </a:xfrm>
        </p:grpSpPr>
        <p:grpSp>
          <p:nvGrpSpPr>
            <p:cNvPr id="175" name="群組 174"/>
            <p:cNvGrpSpPr/>
            <p:nvPr/>
          </p:nvGrpSpPr>
          <p:grpSpPr>
            <a:xfrm>
              <a:off x="1331640" y="1484784"/>
              <a:ext cx="720080" cy="1080120"/>
              <a:chOff x="1331640" y="1484784"/>
              <a:chExt cx="720080" cy="1080120"/>
            </a:xfrm>
          </p:grpSpPr>
          <p:sp>
            <p:nvSpPr>
              <p:cNvPr id="177" name="等腰三角形 176"/>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78" name="橢圓 177"/>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76" name="橢圓 175"/>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80" name="矩形 179"/>
          <p:cNvSpPr/>
          <p:nvPr/>
        </p:nvSpPr>
        <p:spPr>
          <a:xfrm>
            <a:off x="1682547" y="5064283"/>
            <a:ext cx="1005403"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hlinkClick r:id="rId23"/>
              </a:rPr>
              <a:t>福山國中</a:t>
            </a:r>
            <a:endPar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endParaRPr>
          </a:p>
        </p:txBody>
      </p:sp>
      <p:cxnSp>
        <p:nvCxnSpPr>
          <p:cNvPr id="181" name="直線接點 180"/>
          <p:cNvCxnSpPr/>
          <p:nvPr/>
        </p:nvCxnSpPr>
        <p:spPr>
          <a:xfrm flipH="1" flipV="1">
            <a:off x="2653790" y="5233560"/>
            <a:ext cx="873313" cy="1762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82" name="群組 181"/>
          <p:cNvGrpSpPr/>
          <p:nvPr/>
        </p:nvGrpSpPr>
        <p:grpSpPr>
          <a:xfrm>
            <a:off x="3476906" y="5213302"/>
            <a:ext cx="192836" cy="289254"/>
            <a:chOff x="1331640" y="1484784"/>
            <a:chExt cx="720080" cy="1080120"/>
          </a:xfrm>
        </p:grpSpPr>
        <p:grpSp>
          <p:nvGrpSpPr>
            <p:cNvPr id="183" name="群組 182"/>
            <p:cNvGrpSpPr/>
            <p:nvPr/>
          </p:nvGrpSpPr>
          <p:grpSpPr>
            <a:xfrm>
              <a:off x="1331640" y="1484784"/>
              <a:ext cx="720080" cy="1080120"/>
              <a:chOff x="1331640" y="1484784"/>
              <a:chExt cx="720080" cy="1080120"/>
            </a:xfrm>
          </p:grpSpPr>
          <p:sp>
            <p:nvSpPr>
              <p:cNvPr id="185" name="等腰三角形 184"/>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186" name="橢圓 185"/>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184" name="橢圓 183"/>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grpSp>
        <p:nvGrpSpPr>
          <p:cNvPr id="236" name="群組 235"/>
          <p:cNvGrpSpPr/>
          <p:nvPr/>
        </p:nvGrpSpPr>
        <p:grpSpPr>
          <a:xfrm>
            <a:off x="7463939" y="4998274"/>
            <a:ext cx="192836" cy="289254"/>
            <a:chOff x="1331640" y="1484784"/>
            <a:chExt cx="720080" cy="1080120"/>
          </a:xfrm>
        </p:grpSpPr>
        <p:grpSp>
          <p:nvGrpSpPr>
            <p:cNvPr id="237" name="群組 236"/>
            <p:cNvGrpSpPr/>
            <p:nvPr/>
          </p:nvGrpSpPr>
          <p:grpSpPr>
            <a:xfrm>
              <a:off x="1331640" y="1484784"/>
              <a:ext cx="720080" cy="1080120"/>
              <a:chOff x="1331640" y="1484784"/>
              <a:chExt cx="720080" cy="1080120"/>
            </a:xfrm>
          </p:grpSpPr>
          <p:sp>
            <p:nvSpPr>
              <p:cNvPr id="239" name="等腰三角形 238"/>
              <p:cNvSpPr/>
              <p:nvPr/>
            </p:nvSpPr>
            <p:spPr>
              <a:xfrm rot="10800000">
                <a:off x="1331640" y="1844824"/>
                <a:ext cx="720080" cy="720080"/>
              </a:xfrm>
              <a:prstGeom prst="triangle">
                <a:avLst/>
              </a:prstGeom>
              <a:solidFill>
                <a:srgbClr val="1976D2"/>
              </a:solidFill>
              <a:ln w="38100" cap="rnd">
                <a:noFill/>
              </a:ln>
            </p:spPr>
            <p:txBody>
              <a:bodyPr rtlCol="0" anchor="ctr"/>
              <a:lstStyle/>
              <a:p>
                <a:pPr algn="ctr"/>
                <a:endParaRPr lang="zh-TW" altLang="en-US"/>
              </a:p>
            </p:txBody>
          </p:sp>
          <p:sp>
            <p:nvSpPr>
              <p:cNvPr id="240" name="橢圓 239"/>
              <p:cNvSpPr/>
              <p:nvPr/>
            </p:nvSpPr>
            <p:spPr>
              <a:xfrm>
                <a:off x="1331640" y="1484784"/>
                <a:ext cx="720080" cy="720080"/>
              </a:xfrm>
              <a:prstGeom prst="ellipse">
                <a:avLst/>
              </a:prstGeom>
              <a:solidFill>
                <a:srgbClr val="1976D2"/>
              </a:solidFill>
              <a:ln w="38100" cap="rnd">
                <a:noFill/>
              </a:ln>
            </p:spPr>
            <p:txBody>
              <a:bodyPr rtlCol="0" anchor="ctr"/>
              <a:lstStyle/>
              <a:p>
                <a:pPr algn="ctr"/>
                <a:endParaRPr lang="zh-TW" altLang="en-US"/>
              </a:p>
            </p:txBody>
          </p:sp>
        </p:grpSp>
        <p:sp>
          <p:nvSpPr>
            <p:cNvPr id="238" name="橢圓 237"/>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241" name="矩形 240"/>
          <p:cNvSpPr/>
          <p:nvPr/>
        </p:nvSpPr>
        <p:spPr>
          <a:xfrm>
            <a:off x="7734742" y="4945450"/>
            <a:ext cx="595035" cy="338554"/>
          </a:xfrm>
          <a:prstGeom prst="rect">
            <a:avLst/>
          </a:prstGeom>
        </p:spPr>
        <p:txBody>
          <a:bodyPr wrap="none">
            <a:spAutoFit/>
          </a:bodyPr>
          <a:lstStyle/>
          <a:p>
            <a:r>
              <a:rPr lang="zh-TW" altLang="en-US" sz="1600" b="1" dirty="0">
                <a:solidFill>
                  <a:srgbClr val="1976D2"/>
                </a:solidFill>
                <a:latin typeface="微軟正黑體" panose="020B0604030504040204" pitchFamily="34" charset="-120"/>
                <a:ea typeface="微軟正黑體" panose="020B0604030504040204" pitchFamily="34" charset="-120"/>
                <a:cs typeface="Arial" charset="0"/>
                <a:sym typeface="Arial" charset="0"/>
              </a:rPr>
              <a:t>國小</a:t>
            </a:r>
          </a:p>
        </p:txBody>
      </p:sp>
      <p:sp>
        <p:nvSpPr>
          <p:cNvPr id="242" name="矩形 241"/>
          <p:cNvSpPr/>
          <p:nvPr/>
        </p:nvSpPr>
        <p:spPr>
          <a:xfrm>
            <a:off x="7743355" y="5470992"/>
            <a:ext cx="595035" cy="338554"/>
          </a:xfrm>
          <a:prstGeom prst="rect">
            <a:avLst/>
          </a:prstGeom>
        </p:spPr>
        <p:txBody>
          <a:bodyPr wrap="none">
            <a:spAutoFit/>
          </a:bodyPr>
          <a:lstStyle/>
          <a:p>
            <a:r>
              <a:rPr lang="zh-TW" altLang="en-US" sz="1600" b="1" dirty="0">
                <a:solidFill>
                  <a:srgbClr val="C00000"/>
                </a:solidFill>
                <a:latin typeface="微軟正黑體" panose="020B0604030504040204" pitchFamily="34" charset="-120"/>
                <a:ea typeface="微軟正黑體" panose="020B0604030504040204" pitchFamily="34" charset="-120"/>
                <a:cs typeface="Arial" charset="0"/>
                <a:sym typeface="Arial" charset="0"/>
              </a:rPr>
              <a:t>國中</a:t>
            </a:r>
          </a:p>
        </p:txBody>
      </p:sp>
      <p:grpSp>
        <p:nvGrpSpPr>
          <p:cNvPr id="243" name="群組 242"/>
          <p:cNvGrpSpPr/>
          <p:nvPr/>
        </p:nvGrpSpPr>
        <p:grpSpPr>
          <a:xfrm>
            <a:off x="7480908" y="5499655"/>
            <a:ext cx="192836" cy="289254"/>
            <a:chOff x="1331640" y="1484784"/>
            <a:chExt cx="720080" cy="1080120"/>
          </a:xfrm>
        </p:grpSpPr>
        <p:grpSp>
          <p:nvGrpSpPr>
            <p:cNvPr id="244" name="群組 243"/>
            <p:cNvGrpSpPr/>
            <p:nvPr/>
          </p:nvGrpSpPr>
          <p:grpSpPr>
            <a:xfrm>
              <a:off x="1331640" y="1484784"/>
              <a:ext cx="720080" cy="1080120"/>
              <a:chOff x="1331640" y="1484784"/>
              <a:chExt cx="720080" cy="1080120"/>
            </a:xfrm>
          </p:grpSpPr>
          <p:sp>
            <p:nvSpPr>
              <p:cNvPr id="246" name="等腰三角形 245"/>
              <p:cNvSpPr/>
              <p:nvPr/>
            </p:nvSpPr>
            <p:spPr>
              <a:xfrm rot="10800000">
                <a:off x="1331640" y="1844824"/>
                <a:ext cx="720080" cy="720080"/>
              </a:xfrm>
              <a:prstGeom prst="triangle">
                <a:avLst/>
              </a:prstGeom>
              <a:solidFill>
                <a:srgbClr val="C00000"/>
              </a:solidFill>
              <a:ln w="38100" cap="rnd">
                <a:noFill/>
              </a:ln>
            </p:spPr>
            <p:txBody>
              <a:bodyPr rtlCol="0" anchor="ctr"/>
              <a:lstStyle/>
              <a:p>
                <a:pPr algn="ctr"/>
                <a:endParaRPr lang="zh-TW" altLang="en-US"/>
              </a:p>
            </p:txBody>
          </p:sp>
          <p:sp>
            <p:nvSpPr>
              <p:cNvPr id="247" name="橢圓 246"/>
              <p:cNvSpPr/>
              <p:nvPr/>
            </p:nvSpPr>
            <p:spPr>
              <a:xfrm>
                <a:off x="1331640" y="1484784"/>
                <a:ext cx="720080" cy="720080"/>
              </a:xfrm>
              <a:prstGeom prst="ellipse">
                <a:avLst/>
              </a:prstGeom>
              <a:solidFill>
                <a:srgbClr val="C00000"/>
              </a:solidFill>
              <a:ln w="38100" cap="rnd">
                <a:noFill/>
              </a:ln>
            </p:spPr>
            <p:txBody>
              <a:bodyPr rtlCol="0" anchor="ctr"/>
              <a:lstStyle/>
              <a:p>
                <a:pPr algn="ctr"/>
                <a:endParaRPr lang="zh-TW" altLang="en-US"/>
              </a:p>
            </p:txBody>
          </p:sp>
        </p:grpSp>
        <p:sp>
          <p:nvSpPr>
            <p:cNvPr id="245" name="橢圓 244"/>
            <p:cNvSpPr/>
            <p:nvPr/>
          </p:nvSpPr>
          <p:spPr>
            <a:xfrm>
              <a:off x="1511661" y="1664804"/>
              <a:ext cx="360040" cy="360040"/>
            </a:xfrm>
            <a:prstGeom prst="ellipse">
              <a:avLst/>
            </a:prstGeom>
            <a:solidFill>
              <a:srgbClr val="FFFFFF"/>
            </a:solidFill>
            <a:ln w="38100" cap="rnd">
              <a:noFill/>
            </a:ln>
          </p:spPr>
          <p:txBody>
            <a:bodyPr rtlCol="0" anchor="ctr"/>
            <a:lstStyle/>
            <a:p>
              <a:pPr algn="ctr"/>
              <a:endParaRPr lang="zh-TW" altLang="en-US"/>
            </a:p>
          </p:txBody>
        </p:sp>
      </p:grpSp>
      <p:sp>
        <p:nvSpPr>
          <p:cNvPr id="179" name="標題 2"/>
          <p:cNvSpPr txBox="1">
            <a:spLocks/>
          </p:cNvSpPr>
          <p:nvPr/>
        </p:nvSpPr>
        <p:spPr bwMode="auto">
          <a:xfrm>
            <a:off x="1594666" y="2091433"/>
            <a:ext cx="8338672"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二、建構學校素養導向課程與教學案例</a:t>
            </a:r>
          </a:p>
        </p:txBody>
      </p:sp>
      <p:sp>
        <p:nvSpPr>
          <p:cNvPr id="187" name="標題 2"/>
          <p:cNvSpPr txBox="1">
            <a:spLocks/>
          </p:cNvSpPr>
          <p:nvPr/>
        </p:nvSpPr>
        <p:spPr bwMode="auto">
          <a:xfrm>
            <a:off x="743192" y="180175"/>
            <a:ext cx="8338672"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二、建構學校素養導向課程與教學案例</a:t>
            </a:r>
          </a:p>
        </p:txBody>
      </p:sp>
    </p:spTree>
    <p:extLst>
      <p:ext uri="{BB962C8B-B14F-4D97-AF65-F5344CB8AC3E}">
        <p14:creationId xmlns:p14="http://schemas.microsoft.com/office/powerpoint/2010/main" val="11908908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9" name="Object 101"/>
          <p:cNvGraphicFramePr>
            <a:graphicFrameLocks noChangeAspect="1"/>
          </p:cNvGraphicFramePr>
          <p:nvPr>
            <p:extLst>
              <p:ext uri="{D42A27DB-BD31-4B8C-83A1-F6EECF244321}">
                <p14:modId xmlns:p14="http://schemas.microsoft.com/office/powerpoint/2010/main" val="2372233157"/>
              </p:ext>
            </p:extLst>
          </p:nvPr>
        </p:nvGraphicFramePr>
        <p:xfrm>
          <a:off x="0" y="733425"/>
          <a:ext cx="9118600" cy="6124575"/>
        </p:xfrm>
        <a:graphic>
          <a:graphicData uri="http://schemas.openxmlformats.org/presentationml/2006/ole">
            <mc:AlternateContent xmlns:mc="http://schemas.openxmlformats.org/markup-compatibility/2006">
              <mc:Choice xmlns:v="urn:schemas-microsoft-com:vml" Requires="v">
                <p:oleObj spid="_x0000_s1061" name="文件" r:id="rId4" imgW="9109404" imgH="5302059" progId="Word.Document.12">
                  <p:embed/>
                </p:oleObj>
              </mc:Choice>
              <mc:Fallback>
                <p:oleObj name="文件" r:id="rId4" imgW="9109404" imgH="5302059" progId="Word.Document.12">
                  <p:embed/>
                  <p:pic>
                    <p:nvPicPr>
                      <p:cNvPr id="2149" name="Object 101"/>
                      <p:cNvPicPr>
                        <a:picLocks noChangeAspect="1" noChangeArrowheads="1"/>
                      </p:cNvPicPr>
                      <p:nvPr/>
                    </p:nvPicPr>
                    <p:blipFill>
                      <a:blip r:embed="rId5"/>
                      <a:srcRect/>
                      <a:stretch>
                        <a:fillRect/>
                      </a:stretch>
                    </p:blipFill>
                    <p:spPr bwMode="auto">
                      <a:xfrm>
                        <a:off x="0" y="733425"/>
                        <a:ext cx="9118600" cy="612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63</a:t>
            </a:fld>
            <a:endParaRPr lang="zh-TW" altLang="en-US"/>
          </a:p>
        </p:txBody>
      </p:sp>
      <p:sp>
        <p:nvSpPr>
          <p:cNvPr id="4" name="文字方塊 3"/>
          <p:cNvSpPr txBox="1"/>
          <p:nvPr/>
        </p:nvSpPr>
        <p:spPr>
          <a:xfrm>
            <a:off x="7782401" y="-34986"/>
            <a:ext cx="1038071" cy="276999"/>
          </a:xfrm>
          <a:prstGeom prst="rect">
            <a:avLst/>
          </a:prstGeom>
          <a:noFill/>
        </p:spPr>
        <p:txBody>
          <a:bodyPr wrap="square" rtlCol="0">
            <a:spAutoFit/>
          </a:bodyPr>
          <a:lstStyle/>
          <a:p>
            <a:pPr algn="r"/>
            <a:r>
              <a:rPr lang="en-US" altLang="zh-TW" sz="1200" dirty="0">
                <a:solidFill>
                  <a:srgbClr val="F3E5F5"/>
                </a:solidFill>
              </a:rPr>
              <a:t>5-2-2</a:t>
            </a:r>
            <a:r>
              <a:rPr lang="zh-TW" altLang="en-US" sz="1200" dirty="0">
                <a:solidFill>
                  <a:srgbClr val="F3E5F5"/>
                </a:solidFill>
              </a:rPr>
              <a:t>   </a:t>
            </a:r>
            <a:r>
              <a:rPr lang="en-US" altLang="zh-TW" sz="1200" dirty="0">
                <a:solidFill>
                  <a:srgbClr val="F3E5F5"/>
                </a:solidFill>
              </a:rPr>
              <a:t>/</a:t>
            </a:r>
            <a:r>
              <a:rPr lang="zh-TW" altLang="en-US" sz="1200" dirty="0">
                <a:solidFill>
                  <a:srgbClr val="F3E5F5"/>
                </a:solidFill>
              </a:rPr>
              <a:t> </a:t>
            </a:r>
          </a:p>
        </p:txBody>
      </p:sp>
      <p:sp>
        <p:nvSpPr>
          <p:cNvPr id="5" name="標題 2"/>
          <p:cNvSpPr txBox="1">
            <a:spLocks/>
          </p:cNvSpPr>
          <p:nvPr/>
        </p:nvSpPr>
        <p:spPr bwMode="auto">
          <a:xfrm>
            <a:off x="481800" y="55465"/>
            <a:ext cx="8338672"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二、建構學校素養導向課程與教學案例</a:t>
            </a:r>
          </a:p>
        </p:txBody>
      </p:sp>
    </p:spTree>
    <p:extLst>
      <p:ext uri="{BB962C8B-B14F-4D97-AF65-F5344CB8AC3E}">
        <p14:creationId xmlns:p14="http://schemas.microsoft.com/office/powerpoint/2010/main" val="2139698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8500005" y="249661"/>
            <a:ext cx="411193" cy="756563"/>
            <a:chOff x="1208217" y="4921848"/>
            <a:chExt cx="1319844" cy="2428413"/>
          </a:xfrm>
          <a:solidFill>
            <a:schemeClr val="bg1"/>
          </a:solidFill>
        </p:grpSpPr>
        <p:sp>
          <p:nvSpPr>
            <p:cNvPr id="63" name="圓角矩形 62"/>
            <p:cNvSpPr/>
            <p:nvPr/>
          </p:nvSpPr>
          <p:spPr>
            <a:xfrm>
              <a:off x="2009044" y="6147575"/>
              <a:ext cx="231012" cy="889562"/>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1" name="圓角矩形 60"/>
            <p:cNvSpPr/>
            <p:nvPr/>
          </p:nvSpPr>
          <p:spPr>
            <a:xfrm rot="244087">
              <a:off x="1470873" y="5452214"/>
              <a:ext cx="413136" cy="825951"/>
            </a:xfrm>
            <a:prstGeom prst="roundRect">
              <a:avLst>
                <a:gd name="adj" fmla="val 34396"/>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流程圖: 接點 61"/>
            <p:cNvSpPr/>
            <p:nvPr/>
          </p:nvSpPr>
          <p:spPr>
            <a:xfrm rot="21118851">
              <a:off x="1527215" y="4921848"/>
              <a:ext cx="452480" cy="452479"/>
            </a:xfrm>
            <a:prstGeom prst="flowChartConnector">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64" name="群組 63"/>
            <p:cNvGrpSpPr/>
            <p:nvPr/>
          </p:nvGrpSpPr>
          <p:grpSpPr>
            <a:xfrm rot="18459206" flipV="1">
              <a:off x="933070" y="5657089"/>
              <a:ext cx="769309" cy="219015"/>
              <a:chOff x="723609" y="2530960"/>
              <a:chExt cx="1591573" cy="453107"/>
            </a:xfrm>
            <a:grpFill/>
          </p:grpSpPr>
          <p:sp>
            <p:nvSpPr>
              <p:cNvPr id="105" name="圓角矩形 104"/>
              <p:cNvSpPr/>
              <p:nvPr/>
            </p:nvSpPr>
            <p:spPr>
              <a:xfrm rot="18736747">
                <a:off x="1057956" y="2196613"/>
                <a:ext cx="319220" cy="9879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6" name="圓角矩形 105"/>
              <p:cNvSpPr/>
              <p:nvPr/>
            </p:nvSpPr>
            <p:spPr>
              <a:xfrm rot="3984652">
                <a:off x="1661616" y="2330500"/>
                <a:ext cx="319220" cy="9879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rot="19876653" flipH="1">
              <a:off x="1758752" y="5315615"/>
              <a:ext cx="769309" cy="219015"/>
              <a:chOff x="723609" y="2530960"/>
              <a:chExt cx="1591573" cy="453107"/>
            </a:xfrm>
            <a:grpFill/>
          </p:grpSpPr>
          <p:sp>
            <p:nvSpPr>
              <p:cNvPr id="103" name="圓角矩形 102"/>
              <p:cNvSpPr/>
              <p:nvPr/>
            </p:nvSpPr>
            <p:spPr>
              <a:xfrm rot="18736747">
                <a:off x="1057956" y="2196613"/>
                <a:ext cx="319220" cy="9879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圓角矩形 103"/>
              <p:cNvSpPr/>
              <p:nvPr/>
            </p:nvSpPr>
            <p:spPr>
              <a:xfrm rot="3984652">
                <a:off x="1661616" y="2330500"/>
                <a:ext cx="319220" cy="9879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00" name="圓角矩形 99"/>
            <p:cNvSpPr/>
            <p:nvPr/>
          </p:nvSpPr>
          <p:spPr>
            <a:xfrm rot="16919470">
              <a:off x="1742159" y="5806278"/>
              <a:ext cx="220256" cy="798587"/>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9" name="群組 8"/>
            <p:cNvGrpSpPr/>
            <p:nvPr/>
          </p:nvGrpSpPr>
          <p:grpSpPr>
            <a:xfrm rot="21042510">
              <a:off x="1374624" y="6030920"/>
              <a:ext cx="335485" cy="1319341"/>
              <a:chOff x="-1251355" y="3869946"/>
              <a:chExt cx="276556" cy="1087596"/>
            </a:xfrm>
            <a:grpFill/>
          </p:grpSpPr>
          <p:sp>
            <p:nvSpPr>
              <p:cNvPr id="101" name="圓角矩形 100"/>
              <p:cNvSpPr/>
              <p:nvPr/>
            </p:nvSpPr>
            <p:spPr>
              <a:xfrm rot="11552909">
                <a:off x="-1251355" y="4224233"/>
                <a:ext cx="190431" cy="733309"/>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圓角矩形 101"/>
              <p:cNvSpPr/>
              <p:nvPr/>
            </p:nvSpPr>
            <p:spPr>
              <a:xfrm rot="778139">
                <a:off x="-1156367" y="3869946"/>
                <a:ext cx="181568" cy="6583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64</a:t>
            </a:fld>
            <a:endParaRPr lang="zh-TW" altLang="en-US"/>
          </a:p>
        </p:txBody>
      </p:sp>
      <p:sp>
        <p:nvSpPr>
          <p:cNvPr id="58" name="標題 2"/>
          <p:cNvSpPr txBox="1">
            <a:spLocks/>
          </p:cNvSpPr>
          <p:nvPr/>
        </p:nvSpPr>
        <p:spPr bwMode="auto">
          <a:xfrm>
            <a:off x="213312" y="193619"/>
            <a:ext cx="7961560" cy="894333"/>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三、學校及教師面對新課綱的關鍵事項</a:t>
            </a:r>
          </a:p>
        </p:txBody>
      </p:sp>
      <p:grpSp>
        <p:nvGrpSpPr>
          <p:cNvPr id="24" name="群組 23"/>
          <p:cNvGrpSpPr/>
          <p:nvPr/>
        </p:nvGrpSpPr>
        <p:grpSpPr>
          <a:xfrm>
            <a:off x="2304803" y="1752407"/>
            <a:ext cx="4852610" cy="4123620"/>
            <a:chOff x="2292971" y="1704934"/>
            <a:chExt cx="4852610" cy="4123620"/>
          </a:xfrm>
        </p:grpSpPr>
        <p:sp>
          <p:nvSpPr>
            <p:cNvPr id="21" name="橢圓 20"/>
            <p:cNvSpPr/>
            <p:nvPr/>
          </p:nvSpPr>
          <p:spPr>
            <a:xfrm>
              <a:off x="2750785" y="2228154"/>
              <a:ext cx="3600400" cy="3600400"/>
            </a:xfrm>
            <a:prstGeom prst="ellipse">
              <a:avLst/>
            </a:prstGeom>
            <a:solidFill>
              <a:schemeClr val="bg1"/>
            </a:solidFill>
            <a:ln w="38100" cap="rnd">
              <a:noFill/>
            </a:ln>
          </p:spPr>
          <p:txBody>
            <a:bodyPr rtlCol="0" anchor="ctr"/>
            <a:lstStyle/>
            <a:p>
              <a:pPr algn="ctr"/>
              <a:endParaRPr lang="zh-TW" altLang="en-US"/>
            </a:p>
          </p:txBody>
        </p:sp>
        <p:sp>
          <p:nvSpPr>
            <p:cNvPr id="78" name="文字方塊 77"/>
            <p:cNvSpPr txBox="1"/>
            <p:nvPr/>
          </p:nvSpPr>
          <p:spPr>
            <a:xfrm>
              <a:off x="2292971" y="1704934"/>
              <a:ext cx="4852610" cy="523220"/>
            </a:xfrm>
            <a:prstGeom prst="rect">
              <a:avLst/>
            </a:prstGeom>
            <a:noFill/>
          </p:spPr>
          <p:txBody>
            <a:bodyPr wrap="none" rtlCol="0">
              <a:spAutoFit/>
            </a:bodyPr>
            <a:lstStyle/>
            <a:p>
              <a:r>
                <a:rPr lang="zh-TW" altLang="en-US" sz="2800" b="1" dirty="0">
                  <a:solidFill>
                    <a:srgbClr val="9C27B0"/>
                  </a:solidFill>
                  <a:latin typeface="微軟正黑體" panose="020B0604030504040204" pitchFamily="34" charset="-120"/>
                  <a:ea typeface="微軟正黑體" panose="020B0604030504040204" pitchFamily="34" charset="-120"/>
                </a:rPr>
                <a:t>學校組成新課綱推動核心團隊</a:t>
              </a:r>
            </a:p>
          </p:txBody>
        </p:sp>
        <p:grpSp>
          <p:nvGrpSpPr>
            <p:cNvPr id="18" name="群組 17"/>
            <p:cNvGrpSpPr/>
            <p:nvPr/>
          </p:nvGrpSpPr>
          <p:grpSpPr>
            <a:xfrm>
              <a:off x="3340870" y="2601568"/>
              <a:ext cx="2623512" cy="3029807"/>
              <a:chOff x="3588619" y="2847953"/>
              <a:chExt cx="1966340" cy="2270861"/>
            </a:xfrm>
          </p:grpSpPr>
          <p:grpSp>
            <p:nvGrpSpPr>
              <p:cNvPr id="136" name="群組 135"/>
              <p:cNvGrpSpPr/>
              <p:nvPr/>
            </p:nvGrpSpPr>
            <p:grpSpPr>
              <a:xfrm>
                <a:off x="3629948" y="2847953"/>
                <a:ext cx="976910" cy="1667459"/>
                <a:chOff x="7780203" y="2597447"/>
                <a:chExt cx="2135954" cy="3645801"/>
              </a:xfrm>
              <a:solidFill>
                <a:srgbClr val="00B0F0"/>
              </a:solidFill>
            </p:grpSpPr>
            <p:sp>
              <p:nvSpPr>
                <p:cNvPr id="137" name="流程圖: 接點 136"/>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圓角矩形 137"/>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圓角矩形 138"/>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圓角矩形 139"/>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5" name="群組 114"/>
              <p:cNvGrpSpPr/>
              <p:nvPr/>
            </p:nvGrpSpPr>
            <p:grpSpPr>
              <a:xfrm>
                <a:off x="3588619" y="3554610"/>
                <a:ext cx="1274496" cy="1520853"/>
                <a:chOff x="1643973" y="2801738"/>
                <a:chExt cx="2786609" cy="3325253"/>
              </a:xfrm>
              <a:solidFill>
                <a:srgbClr val="C00000"/>
              </a:solidFill>
            </p:grpSpPr>
            <p:sp>
              <p:nvSpPr>
                <p:cNvPr id="116" name="流程圖: 接點 115"/>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圓角矩形 116"/>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圓角矩形 117"/>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圓角矩形 118"/>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2" name="群組 121"/>
              <p:cNvGrpSpPr/>
              <p:nvPr/>
            </p:nvGrpSpPr>
            <p:grpSpPr>
              <a:xfrm>
                <a:off x="4280463" y="2978128"/>
                <a:ext cx="1274496" cy="1520853"/>
                <a:chOff x="4402968" y="2809913"/>
                <a:chExt cx="2786609" cy="3325253"/>
              </a:xfrm>
              <a:solidFill>
                <a:srgbClr val="FFC000"/>
              </a:solidFill>
            </p:grpSpPr>
            <p:sp>
              <p:nvSpPr>
                <p:cNvPr id="123" name="流程圖: 接點 122"/>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圓角矩形 123"/>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圓角矩形 124"/>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圓角矩形 125"/>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9" name="群組 128"/>
              <p:cNvGrpSpPr/>
              <p:nvPr/>
            </p:nvGrpSpPr>
            <p:grpSpPr>
              <a:xfrm flipH="1">
                <a:off x="4697294" y="3463316"/>
                <a:ext cx="727718" cy="1655498"/>
                <a:chOff x="9890871" y="2661512"/>
                <a:chExt cx="1591112" cy="3619648"/>
              </a:xfrm>
              <a:solidFill>
                <a:srgbClr val="92D050"/>
              </a:solidFill>
            </p:grpSpPr>
            <p:sp>
              <p:nvSpPr>
                <p:cNvPr id="130" name="流程圖: 接點 129"/>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圓角矩形 130"/>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圓角矩形 13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圓角矩形 132"/>
                <p:cNvSpPr/>
                <p:nvPr/>
              </p:nvSpPr>
              <p:spPr>
                <a:xfrm>
                  <a:off x="10405015" y="4559585"/>
                  <a:ext cx="334532"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143" name="直線接點 142"/>
          <p:cNvCxnSpPr/>
          <p:nvPr/>
        </p:nvCxnSpPr>
        <p:spPr>
          <a:xfrm>
            <a:off x="612303" y="2275627"/>
            <a:ext cx="7776074"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a:xfrm>
            <a:off x="297809" y="2971106"/>
            <a:ext cx="8613389" cy="2258094"/>
            <a:chOff x="297809" y="2971106"/>
            <a:chExt cx="8613389" cy="2258094"/>
          </a:xfrm>
        </p:grpSpPr>
        <p:sp>
          <p:nvSpPr>
            <p:cNvPr id="3" name="矩形 2"/>
            <p:cNvSpPr/>
            <p:nvPr/>
          </p:nvSpPr>
          <p:spPr>
            <a:xfrm>
              <a:off x="297809" y="3831379"/>
              <a:ext cx="2646878"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盤點學校教學資源</a:t>
              </a:r>
              <a:endParaRPr lang="zh-TW" altLang="en-US" sz="2400"/>
            </a:p>
          </p:txBody>
        </p:sp>
        <p:sp>
          <p:nvSpPr>
            <p:cNvPr id="4" name="矩形 3"/>
            <p:cNvSpPr/>
            <p:nvPr/>
          </p:nvSpPr>
          <p:spPr>
            <a:xfrm>
              <a:off x="913362" y="4691652"/>
              <a:ext cx="2031325"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掌握教師專長</a:t>
              </a:r>
              <a:endParaRPr lang="zh-TW" altLang="en-US" sz="2400"/>
            </a:p>
          </p:txBody>
        </p:sp>
        <p:sp>
          <p:nvSpPr>
            <p:cNvPr id="5" name="矩形 4"/>
            <p:cNvSpPr/>
            <p:nvPr/>
          </p:nvSpPr>
          <p:spPr>
            <a:xfrm>
              <a:off x="913362" y="2971106"/>
              <a:ext cx="2031325"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形塑學校願景</a:t>
              </a:r>
              <a:endParaRPr lang="zh-TW" altLang="en-US" sz="2400"/>
            </a:p>
          </p:txBody>
        </p:sp>
        <p:sp>
          <p:nvSpPr>
            <p:cNvPr id="6" name="矩形 5"/>
            <p:cNvSpPr/>
            <p:nvPr/>
          </p:nvSpPr>
          <p:spPr>
            <a:xfrm>
              <a:off x="6264320" y="4260366"/>
              <a:ext cx="2646878"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校長先行公開授課</a:t>
              </a:r>
              <a:endParaRPr lang="zh-TW" altLang="en-US" sz="2400"/>
            </a:p>
          </p:txBody>
        </p:sp>
        <p:sp>
          <p:nvSpPr>
            <p:cNvPr id="7" name="矩形 6"/>
            <p:cNvSpPr/>
            <p:nvPr/>
          </p:nvSpPr>
          <p:spPr>
            <a:xfrm>
              <a:off x="6264320" y="3388168"/>
              <a:ext cx="2646878"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落實公開授觀議課</a:t>
              </a:r>
              <a:endParaRPr lang="zh-TW" altLang="en-US" sz="2400" dirty="0"/>
            </a:p>
          </p:txBody>
        </p:sp>
        <p:cxnSp>
          <p:nvCxnSpPr>
            <p:cNvPr id="149" name="直線接點 148"/>
            <p:cNvCxnSpPr/>
            <p:nvPr/>
          </p:nvCxnSpPr>
          <p:spPr>
            <a:xfrm>
              <a:off x="938263" y="3544397"/>
              <a:ext cx="2409021" cy="0"/>
            </a:xfrm>
            <a:prstGeom prst="line">
              <a:avLst/>
            </a:prstGeom>
            <a:ln w="762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50" name="直線接點 149"/>
            <p:cNvCxnSpPr/>
            <p:nvPr/>
          </p:nvCxnSpPr>
          <p:spPr>
            <a:xfrm>
              <a:off x="416737" y="4374811"/>
              <a:ext cx="2409021" cy="0"/>
            </a:xfrm>
            <a:prstGeom prst="line">
              <a:avLst/>
            </a:prstGeom>
            <a:ln w="762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51" name="直線接點 150"/>
            <p:cNvCxnSpPr/>
            <p:nvPr/>
          </p:nvCxnSpPr>
          <p:spPr>
            <a:xfrm>
              <a:off x="6227556" y="3917532"/>
              <a:ext cx="2562376" cy="0"/>
            </a:xfrm>
            <a:prstGeom prst="line">
              <a:avLst/>
            </a:prstGeom>
            <a:ln w="762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52" name="直線接點 151"/>
            <p:cNvCxnSpPr/>
            <p:nvPr/>
          </p:nvCxnSpPr>
          <p:spPr>
            <a:xfrm>
              <a:off x="1043608" y="5229200"/>
              <a:ext cx="2409021" cy="0"/>
            </a:xfrm>
            <a:prstGeom prst="line">
              <a:avLst/>
            </a:prstGeom>
            <a:ln w="762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a:off x="6125636" y="4784921"/>
              <a:ext cx="2664296" cy="0"/>
            </a:xfrm>
            <a:prstGeom prst="line">
              <a:avLst/>
            </a:prstGeom>
            <a:ln w="762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3654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8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8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p:cNvGrpSpPr/>
          <p:nvPr/>
        </p:nvGrpSpPr>
        <p:grpSpPr>
          <a:xfrm>
            <a:off x="2884544" y="1713075"/>
            <a:ext cx="3057247" cy="4166775"/>
            <a:chOff x="2901317" y="1554153"/>
            <a:chExt cx="3057247" cy="4166775"/>
          </a:xfrm>
        </p:grpSpPr>
        <p:sp>
          <p:nvSpPr>
            <p:cNvPr id="78" name="文字方塊 77"/>
            <p:cNvSpPr txBox="1"/>
            <p:nvPr/>
          </p:nvSpPr>
          <p:spPr>
            <a:xfrm>
              <a:off x="2901317" y="1554153"/>
              <a:ext cx="3057247" cy="523220"/>
            </a:xfrm>
            <a:prstGeom prst="rect">
              <a:avLst/>
            </a:prstGeom>
            <a:noFill/>
          </p:spPr>
          <p:txBody>
            <a:bodyPr wrap="none" rtlCol="0">
              <a:spAutoFit/>
            </a:bodyPr>
            <a:lstStyle/>
            <a:p>
              <a:r>
                <a:rPr lang="zh-TW" altLang="en-US" sz="2800" b="1" dirty="0">
                  <a:solidFill>
                    <a:srgbClr val="7B1FA2"/>
                  </a:solidFill>
                  <a:latin typeface="微軟正黑體" panose="020B0604030504040204" pitchFamily="34" charset="-120"/>
                  <a:ea typeface="微軟正黑體" panose="020B0604030504040204" pitchFamily="34" charset="-120"/>
                </a:rPr>
                <a:t>教師強化專業增能</a:t>
              </a:r>
            </a:p>
          </p:txBody>
        </p:sp>
        <p:grpSp>
          <p:nvGrpSpPr>
            <p:cNvPr id="96" name="群組 95"/>
            <p:cNvGrpSpPr/>
            <p:nvPr/>
          </p:nvGrpSpPr>
          <p:grpSpPr>
            <a:xfrm>
              <a:off x="3166638" y="2350606"/>
              <a:ext cx="2069527" cy="3370322"/>
              <a:chOff x="-3122180" y="2317152"/>
              <a:chExt cx="1234034" cy="2009683"/>
            </a:xfrm>
            <a:solidFill>
              <a:srgbClr val="9C27B0"/>
            </a:solidFill>
          </p:grpSpPr>
          <p:grpSp>
            <p:nvGrpSpPr>
              <p:cNvPr id="97" name="群組 96"/>
              <p:cNvGrpSpPr/>
              <p:nvPr/>
            </p:nvGrpSpPr>
            <p:grpSpPr>
              <a:xfrm>
                <a:off x="-3078506" y="2317152"/>
                <a:ext cx="1190360" cy="2009683"/>
                <a:chOff x="3457976" y="1196752"/>
                <a:chExt cx="2895220" cy="4888001"/>
              </a:xfrm>
              <a:grpFill/>
            </p:grpSpPr>
            <p:sp>
              <p:nvSpPr>
                <p:cNvPr id="99" name="流程圖: 接點 98"/>
                <p:cNvSpPr/>
                <p:nvPr/>
              </p:nvSpPr>
              <p:spPr>
                <a:xfrm>
                  <a:off x="4776583" y="1196752"/>
                  <a:ext cx="936103" cy="93610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圓角矩形 121"/>
                <p:cNvSpPr/>
                <p:nvPr/>
              </p:nvSpPr>
              <p:spPr>
                <a:xfrm>
                  <a:off x="4776583" y="2240296"/>
                  <a:ext cx="1123526"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圓角矩形 122"/>
                <p:cNvSpPr/>
                <p:nvPr/>
              </p:nvSpPr>
              <p:spPr>
                <a:xfrm>
                  <a:off x="5410377" y="3544441"/>
                  <a:ext cx="489731"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圓角矩形 123"/>
                <p:cNvSpPr/>
                <p:nvPr/>
              </p:nvSpPr>
              <p:spPr>
                <a:xfrm>
                  <a:off x="4776583" y="3564472"/>
                  <a:ext cx="489732"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圓角矩形 8"/>
                <p:cNvSpPr/>
                <p:nvPr/>
              </p:nvSpPr>
              <p:spPr>
                <a:xfrm rot="21349714">
                  <a:off x="5726066" y="2258357"/>
                  <a:ext cx="627130"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26" name="群組 125"/>
                <p:cNvGrpSpPr/>
                <p:nvPr/>
              </p:nvGrpSpPr>
              <p:grpSpPr>
                <a:xfrm>
                  <a:off x="3457976" y="2264171"/>
                  <a:ext cx="1591573" cy="453107"/>
                  <a:chOff x="723613" y="2530959"/>
                  <a:chExt cx="1591573" cy="453107"/>
                </a:xfrm>
                <a:grpFill/>
              </p:grpSpPr>
              <p:sp>
                <p:nvSpPr>
                  <p:cNvPr id="127" name="圓角矩形 126"/>
                  <p:cNvSpPr/>
                  <p:nvPr/>
                </p:nvSpPr>
                <p:spPr>
                  <a:xfrm rot="18736747">
                    <a:off x="1057958" y="2196614"/>
                    <a:ext cx="319221" cy="98791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圓角矩形 127"/>
                  <p:cNvSpPr/>
                  <p:nvPr/>
                </p:nvSpPr>
                <p:spPr>
                  <a:xfrm rot="3984652">
                    <a:off x="1661620" y="2330500"/>
                    <a:ext cx="319219"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98" name="圓角矩形 97"/>
              <p:cNvSpPr/>
              <p:nvPr/>
            </p:nvSpPr>
            <p:spPr>
              <a:xfrm rot="2915547">
                <a:off x="-3171329"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
        <p:nvSpPr>
          <p:cNvPr id="7" name="投影片編號版面配置區 6"/>
          <p:cNvSpPr>
            <a:spLocks noGrp="1"/>
          </p:cNvSpPr>
          <p:nvPr>
            <p:ph type="sldNum" sz="quarter" idx="12"/>
          </p:nvPr>
        </p:nvSpPr>
        <p:spPr/>
        <p:txBody>
          <a:bodyPr/>
          <a:lstStyle/>
          <a:p>
            <a:pPr>
              <a:defRPr/>
            </a:pPr>
            <a:fld id="{8598CAF7-0B11-4355-B351-D1350E429BEE}" type="slidenum">
              <a:rPr lang="zh-TW" altLang="en-US" smtClean="0"/>
              <a:pPr>
                <a:defRPr/>
              </a:pPr>
              <a:t>65</a:t>
            </a:fld>
            <a:endParaRPr lang="zh-TW" altLang="en-US"/>
          </a:p>
        </p:txBody>
      </p:sp>
      <p:sp>
        <p:nvSpPr>
          <p:cNvPr id="34" name="標題 2"/>
          <p:cNvSpPr txBox="1">
            <a:spLocks/>
          </p:cNvSpPr>
          <p:nvPr/>
        </p:nvSpPr>
        <p:spPr bwMode="auto">
          <a:xfrm>
            <a:off x="222467" y="157549"/>
            <a:ext cx="8123784"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三、學校及教師面對新課綱的關鍵事項</a:t>
            </a:r>
          </a:p>
        </p:txBody>
      </p:sp>
      <p:cxnSp>
        <p:nvCxnSpPr>
          <p:cNvPr id="40" name="直線接點 39"/>
          <p:cNvCxnSpPr/>
          <p:nvPr/>
        </p:nvCxnSpPr>
        <p:spPr>
          <a:xfrm>
            <a:off x="646047" y="2243047"/>
            <a:ext cx="7814385"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41" name="群組 40"/>
          <p:cNvGrpSpPr/>
          <p:nvPr/>
        </p:nvGrpSpPr>
        <p:grpSpPr>
          <a:xfrm>
            <a:off x="8489733" y="262108"/>
            <a:ext cx="411193" cy="756563"/>
            <a:chOff x="1208217" y="4921848"/>
            <a:chExt cx="1319844" cy="2428413"/>
          </a:xfrm>
          <a:solidFill>
            <a:schemeClr val="bg1"/>
          </a:solidFill>
        </p:grpSpPr>
        <p:sp>
          <p:nvSpPr>
            <p:cNvPr id="42" name="圓角矩形 41"/>
            <p:cNvSpPr/>
            <p:nvPr/>
          </p:nvSpPr>
          <p:spPr>
            <a:xfrm>
              <a:off x="2009044" y="6147575"/>
              <a:ext cx="231012" cy="889562"/>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42"/>
            <p:cNvSpPr/>
            <p:nvPr/>
          </p:nvSpPr>
          <p:spPr>
            <a:xfrm rot="244087">
              <a:off x="1470873" y="5452214"/>
              <a:ext cx="413136" cy="825951"/>
            </a:xfrm>
            <a:prstGeom prst="roundRect">
              <a:avLst>
                <a:gd name="adj" fmla="val 34396"/>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4" name="流程圖: 接點 43"/>
            <p:cNvSpPr/>
            <p:nvPr/>
          </p:nvSpPr>
          <p:spPr>
            <a:xfrm rot="21118851">
              <a:off x="1527215" y="4921848"/>
              <a:ext cx="452480" cy="452479"/>
            </a:xfrm>
            <a:prstGeom prst="flowChartConnector">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5" name="群組 44"/>
            <p:cNvGrpSpPr/>
            <p:nvPr/>
          </p:nvGrpSpPr>
          <p:grpSpPr>
            <a:xfrm rot="18459206" flipV="1">
              <a:off x="933070" y="5657089"/>
              <a:ext cx="769309" cy="219015"/>
              <a:chOff x="723609" y="2530960"/>
              <a:chExt cx="1591573" cy="453107"/>
            </a:xfrm>
            <a:grpFill/>
          </p:grpSpPr>
          <p:sp>
            <p:nvSpPr>
              <p:cNvPr id="56" name="圓角矩形 55"/>
              <p:cNvSpPr/>
              <p:nvPr/>
            </p:nvSpPr>
            <p:spPr>
              <a:xfrm rot="18736747">
                <a:off x="1057956" y="2196613"/>
                <a:ext cx="319220" cy="9879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圓角矩形 56"/>
              <p:cNvSpPr/>
              <p:nvPr/>
            </p:nvSpPr>
            <p:spPr>
              <a:xfrm rot="3984652">
                <a:off x="1661616" y="2330500"/>
                <a:ext cx="319220" cy="9879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6" name="群組 45"/>
            <p:cNvGrpSpPr/>
            <p:nvPr/>
          </p:nvGrpSpPr>
          <p:grpSpPr>
            <a:xfrm rot="19876653" flipH="1">
              <a:off x="1758752" y="5315615"/>
              <a:ext cx="769309" cy="219015"/>
              <a:chOff x="723609" y="2530960"/>
              <a:chExt cx="1591573" cy="453107"/>
            </a:xfrm>
            <a:grpFill/>
          </p:grpSpPr>
          <p:sp>
            <p:nvSpPr>
              <p:cNvPr id="53" name="圓角矩形 52"/>
              <p:cNvSpPr/>
              <p:nvPr/>
            </p:nvSpPr>
            <p:spPr>
              <a:xfrm rot="18736747">
                <a:off x="1057956" y="2196613"/>
                <a:ext cx="319220" cy="9879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圓角矩形 54"/>
              <p:cNvSpPr/>
              <p:nvPr/>
            </p:nvSpPr>
            <p:spPr>
              <a:xfrm rot="3984652">
                <a:off x="1661616" y="2330500"/>
                <a:ext cx="319220" cy="9879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7" name="圓角矩形 46"/>
            <p:cNvSpPr/>
            <p:nvPr/>
          </p:nvSpPr>
          <p:spPr>
            <a:xfrm rot="16919470">
              <a:off x="1742159" y="5806278"/>
              <a:ext cx="220256" cy="798587"/>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8" name="群組 47"/>
            <p:cNvGrpSpPr/>
            <p:nvPr/>
          </p:nvGrpSpPr>
          <p:grpSpPr>
            <a:xfrm rot="21042510">
              <a:off x="1374624" y="6030920"/>
              <a:ext cx="335485" cy="1319341"/>
              <a:chOff x="-1251355" y="3869946"/>
              <a:chExt cx="276556" cy="1087596"/>
            </a:xfrm>
            <a:grpFill/>
          </p:grpSpPr>
          <p:sp>
            <p:nvSpPr>
              <p:cNvPr id="49" name="圓角矩形 48"/>
              <p:cNvSpPr/>
              <p:nvPr/>
            </p:nvSpPr>
            <p:spPr>
              <a:xfrm rot="11552909">
                <a:off x="-1251355" y="4224233"/>
                <a:ext cx="190431" cy="733309"/>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0" name="圓角矩形 49"/>
              <p:cNvSpPr/>
              <p:nvPr/>
            </p:nvSpPr>
            <p:spPr>
              <a:xfrm rot="778139">
                <a:off x="-1156367" y="3869946"/>
                <a:ext cx="181568" cy="658313"/>
              </a:xfrm>
              <a:prstGeom prst="roundRect">
                <a:avLst>
                  <a:gd name="adj" fmla="val 50000"/>
                </a:avLst>
              </a:pr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7" name="群組 16"/>
          <p:cNvGrpSpPr/>
          <p:nvPr/>
        </p:nvGrpSpPr>
        <p:grpSpPr>
          <a:xfrm>
            <a:off x="916995" y="4094571"/>
            <a:ext cx="2646878" cy="1367475"/>
            <a:chOff x="954235" y="4221765"/>
            <a:chExt cx="2646878" cy="1367475"/>
          </a:xfrm>
        </p:grpSpPr>
        <p:sp>
          <p:nvSpPr>
            <p:cNvPr id="6" name="矩形 5"/>
            <p:cNvSpPr/>
            <p:nvPr/>
          </p:nvSpPr>
          <p:spPr>
            <a:xfrm>
              <a:off x="954235" y="4758243"/>
              <a:ext cx="2646878" cy="830997"/>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國中科技領域師資</a:t>
              </a:r>
              <a:r>
                <a:rPr lang="en-US" altLang="zh-TW" sz="2400">
                  <a:latin typeface="微軟正黑體" panose="020B0604030504040204" pitchFamily="34" charset="-120"/>
                  <a:ea typeface="微軟正黑體" panose="020B0604030504040204" pitchFamily="34" charset="-120"/>
                </a:rPr>
                <a:t/>
              </a:r>
              <a:br>
                <a:rPr lang="en-US" altLang="zh-TW" sz="2400">
                  <a:latin typeface="微軟正黑體" panose="020B0604030504040204" pitchFamily="34" charset="-120"/>
                  <a:ea typeface="微軟正黑體" panose="020B0604030504040204" pitchFamily="34" charset="-120"/>
                </a:rPr>
              </a:br>
              <a:r>
                <a:rPr lang="zh-TW" altLang="en-US" sz="2400">
                  <a:latin typeface="微軟正黑體" panose="020B0604030504040204" pitchFamily="34" charset="-120"/>
                  <a:ea typeface="微軟正黑體" panose="020B0604030504040204" pitchFamily="34" charset="-120"/>
                </a:rPr>
                <a:t>的增補與進修</a:t>
              </a:r>
              <a:endParaRPr lang="zh-TW" altLang="en-US" sz="2400"/>
            </a:p>
          </p:txBody>
        </p:sp>
        <p:sp>
          <p:nvSpPr>
            <p:cNvPr id="100" name="圓角矩形 99"/>
            <p:cNvSpPr/>
            <p:nvPr/>
          </p:nvSpPr>
          <p:spPr>
            <a:xfrm>
              <a:off x="1095903" y="4221765"/>
              <a:ext cx="798047" cy="466499"/>
            </a:xfrm>
            <a:prstGeom prst="roundRect">
              <a:avLst/>
            </a:prstGeom>
            <a:solidFill>
              <a:srgbClr val="00B0F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73" name="群組 72"/>
            <p:cNvGrpSpPr/>
            <p:nvPr/>
          </p:nvGrpSpPr>
          <p:grpSpPr>
            <a:xfrm>
              <a:off x="1312390" y="4269287"/>
              <a:ext cx="359343" cy="359533"/>
              <a:chOff x="-4178867" y="3013599"/>
              <a:chExt cx="2609904" cy="2611287"/>
            </a:xfrm>
          </p:grpSpPr>
          <p:sp>
            <p:nvSpPr>
              <p:cNvPr id="74" name="流程圖: 接點 73"/>
              <p:cNvSpPr/>
              <p:nvPr/>
            </p:nvSpPr>
            <p:spPr>
              <a:xfrm>
                <a:off x="-4178867" y="3013599"/>
                <a:ext cx="2609904" cy="2609904"/>
              </a:xfrm>
              <a:prstGeom prst="flowChartConnector">
                <a:avLst/>
              </a:prstGeom>
              <a:noFill/>
              <a:ln w="19050">
                <a:solidFill>
                  <a:schemeClr val="bg1"/>
                </a:solidFill>
              </a:ln>
            </p:spPr>
            <p:txBody>
              <a:bodyPr wrap="non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手繪多邊形 74"/>
              <p:cNvSpPr/>
              <p:nvPr/>
            </p:nvSpPr>
            <p:spPr>
              <a:xfrm>
                <a:off x="-3649291" y="3013912"/>
                <a:ext cx="815501" cy="2610974"/>
              </a:xfrm>
              <a:custGeom>
                <a:avLst/>
                <a:gdLst>
                  <a:gd name="connsiteX0" fmla="*/ 368616 w 368616"/>
                  <a:gd name="connsiteY0" fmla="*/ 0 h 1016000"/>
                  <a:gd name="connsiteX1" fmla="*/ 316 w 368616"/>
                  <a:gd name="connsiteY1" fmla="*/ 469900 h 1016000"/>
                  <a:gd name="connsiteX2" fmla="*/ 317816 w 368616"/>
                  <a:gd name="connsiteY2" fmla="*/ 1016000 h 1016000"/>
                  <a:gd name="connsiteX0" fmla="*/ 314173 w 314173"/>
                  <a:gd name="connsiteY0" fmla="*/ 0 h 1016000"/>
                  <a:gd name="connsiteX1" fmla="*/ 464 w 314173"/>
                  <a:gd name="connsiteY1" fmla="*/ 474449 h 1016000"/>
                  <a:gd name="connsiteX2" fmla="*/ 263373 w 314173"/>
                  <a:gd name="connsiteY2" fmla="*/ 1016000 h 1016000"/>
                  <a:gd name="connsiteX0" fmla="*/ 314173 w 314173"/>
                  <a:gd name="connsiteY0" fmla="*/ 0 h 1016000"/>
                  <a:gd name="connsiteX1" fmla="*/ 464 w 314173"/>
                  <a:gd name="connsiteY1" fmla="*/ 474449 h 1016000"/>
                  <a:gd name="connsiteX2" fmla="*/ 263373 w 314173"/>
                  <a:gd name="connsiteY2" fmla="*/ 1016000 h 1016000"/>
                  <a:gd name="connsiteX0" fmla="*/ 318703 w 318703"/>
                  <a:gd name="connsiteY0" fmla="*/ 0 h 1016000"/>
                  <a:gd name="connsiteX1" fmla="*/ 445 w 318703"/>
                  <a:gd name="connsiteY1" fmla="*/ 506294 h 1016000"/>
                  <a:gd name="connsiteX2" fmla="*/ 267903 w 318703"/>
                  <a:gd name="connsiteY2" fmla="*/ 1016000 h 1016000"/>
                  <a:gd name="connsiteX0" fmla="*/ 318361 w 318361"/>
                  <a:gd name="connsiteY0" fmla="*/ 0 h 1016000"/>
                  <a:gd name="connsiteX1" fmla="*/ 103 w 318361"/>
                  <a:gd name="connsiteY1" fmla="*/ 506294 h 1016000"/>
                  <a:gd name="connsiteX2" fmla="*/ 267561 w 318361"/>
                  <a:gd name="connsiteY2" fmla="*/ 1016000 h 1016000"/>
                  <a:gd name="connsiteX0" fmla="*/ 318261 w 318261"/>
                  <a:gd name="connsiteY0" fmla="*/ 0 h 1016000"/>
                  <a:gd name="connsiteX1" fmla="*/ 3 w 318261"/>
                  <a:gd name="connsiteY1" fmla="*/ 506294 h 1016000"/>
                  <a:gd name="connsiteX2" fmla="*/ 267461 w 318261"/>
                  <a:gd name="connsiteY2" fmla="*/ 1016000 h 1016000"/>
                  <a:gd name="connsiteX0" fmla="*/ 318618 w 318618"/>
                  <a:gd name="connsiteY0" fmla="*/ 0 h 1016000"/>
                  <a:gd name="connsiteX1" fmla="*/ 360 w 318618"/>
                  <a:gd name="connsiteY1" fmla="*/ 506294 h 1016000"/>
                  <a:gd name="connsiteX2" fmla="*/ 272367 w 318618"/>
                  <a:gd name="connsiteY2" fmla="*/ 1016000 h 1016000"/>
                  <a:gd name="connsiteX0" fmla="*/ 318262 w 318262"/>
                  <a:gd name="connsiteY0" fmla="*/ 0 h 1038747"/>
                  <a:gd name="connsiteX1" fmla="*/ 4 w 318262"/>
                  <a:gd name="connsiteY1" fmla="*/ 506294 h 1038747"/>
                  <a:gd name="connsiteX2" fmla="*/ 312954 w 318262"/>
                  <a:gd name="connsiteY2" fmla="*/ 1038747 h 1038747"/>
                  <a:gd name="connsiteX0" fmla="*/ 318261 w 322626"/>
                  <a:gd name="connsiteY0" fmla="*/ 0 h 1032944"/>
                  <a:gd name="connsiteX1" fmla="*/ 3 w 322626"/>
                  <a:gd name="connsiteY1" fmla="*/ 506294 h 1032944"/>
                  <a:gd name="connsiteX2" fmla="*/ 322626 w 322626"/>
                  <a:gd name="connsiteY2" fmla="*/ 1032944 h 1032944"/>
                </a:gdLst>
                <a:ahLst/>
                <a:cxnLst>
                  <a:cxn ang="0">
                    <a:pos x="connsiteX0" y="connsiteY0"/>
                  </a:cxn>
                  <a:cxn ang="0">
                    <a:pos x="connsiteX1" y="connsiteY1"/>
                  </a:cxn>
                  <a:cxn ang="0">
                    <a:pos x="connsiteX2" y="connsiteY2"/>
                  </a:cxn>
                </a:cxnLst>
                <a:rect l="l" t="t" r="r" b="b"/>
                <a:pathLst>
                  <a:path w="322626" h="1032944">
                    <a:moveTo>
                      <a:pt x="318261" y="0"/>
                    </a:moveTo>
                    <a:cubicBezTo>
                      <a:pt x="138344" y="150283"/>
                      <a:pt x="-724" y="334137"/>
                      <a:pt x="3" y="506294"/>
                    </a:cubicBezTo>
                    <a:cubicBezTo>
                      <a:pt x="730" y="678451"/>
                      <a:pt x="159642" y="844560"/>
                      <a:pt x="322626" y="1032944"/>
                    </a:cubicBezTo>
                  </a:path>
                </a:pathLst>
              </a:custGeom>
              <a:noFill/>
              <a:ln w="19050">
                <a:solidFill>
                  <a:schemeClr val="bg1"/>
                </a:solidFill>
              </a:ln>
            </p:spPr>
            <p:txBody>
              <a:bodyPr rtlCol="0" anchor="ctr"/>
              <a:lstStyle/>
              <a:p>
                <a:pPr algn="ctr"/>
                <a:endParaRPr lang="zh-TW" altLang="en-US"/>
              </a:p>
            </p:txBody>
          </p:sp>
          <p:sp>
            <p:nvSpPr>
              <p:cNvPr id="76" name="手繪多邊形 75"/>
              <p:cNvSpPr/>
              <p:nvPr/>
            </p:nvSpPr>
            <p:spPr>
              <a:xfrm flipH="1">
                <a:off x="-2857230" y="3034478"/>
                <a:ext cx="804494" cy="2568144"/>
              </a:xfrm>
              <a:custGeom>
                <a:avLst/>
                <a:gdLst>
                  <a:gd name="connsiteX0" fmla="*/ 368616 w 368616"/>
                  <a:gd name="connsiteY0" fmla="*/ 0 h 1016000"/>
                  <a:gd name="connsiteX1" fmla="*/ 316 w 368616"/>
                  <a:gd name="connsiteY1" fmla="*/ 469900 h 1016000"/>
                  <a:gd name="connsiteX2" fmla="*/ 317816 w 368616"/>
                  <a:gd name="connsiteY2" fmla="*/ 1016000 h 1016000"/>
                  <a:gd name="connsiteX0" fmla="*/ 314173 w 314173"/>
                  <a:gd name="connsiteY0" fmla="*/ 0 h 1016000"/>
                  <a:gd name="connsiteX1" fmla="*/ 464 w 314173"/>
                  <a:gd name="connsiteY1" fmla="*/ 474449 h 1016000"/>
                  <a:gd name="connsiteX2" fmla="*/ 263373 w 314173"/>
                  <a:gd name="connsiteY2" fmla="*/ 1016000 h 1016000"/>
                  <a:gd name="connsiteX0" fmla="*/ 314173 w 314173"/>
                  <a:gd name="connsiteY0" fmla="*/ 0 h 1016000"/>
                  <a:gd name="connsiteX1" fmla="*/ 464 w 314173"/>
                  <a:gd name="connsiteY1" fmla="*/ 474449 h 1016000"/>
                  <a:gd name="connsiteX2" fmla="*/ 263373 w 314173"/>
                  <a:gd name="connsiteY2" fmla="*/ 1016000 h 1016000"/>
                  <a:gd name="connsiteX0" fmla="*/ 318703 w 318703"/>
                  <a:gd name="connsiteY0" fmla="*/ 0 h 1016000"/>
                  <a:gd name="connsiteX1" fmla="*/ 445 w 318703"/>
                  <a:gd name="connsiteY1" fmla="*/ 506294 h 1016000"/>
                  <a:gd name="connsiteX2" fmla="*/ 267903 w 318703"/>
                  <a:gd name="connsiteY2" fmla="*/ 1016000 h 1016000"/>
                  <a:gd name="connsiteX0" fmla="*/ 318361 w 318361"/>
                  <a:gd name="connsiteY0" fmla="*/ 0 h 1016000"/>
                  <a:gd name="connsiteX1" fmla="*/ 103 w 318361"/>
                  <a:gd name="connsiteY1" fmla="*/ 506294 h 1016000"/>
                  <a:gd name="connsiteX2" fmla="*/ 267561 w 318361"/>
                  <a:gd name="connsiteY2" fmla="*/ 1016000 h 1016000"/>
                  <a:gd name="connsiteX0" fmla="*/ 318261 w 318261"/>
                  <a:gd name="connsiteY0" fmla="*/ 0 h 1016000"/>
                  <a:gd name="connsiteX1" fmla="*/ 3 w 318261"/>
                  <a:gd name="connsiteY1" fmla="*/ 506294 h 1016000"/>
                  <a:gd name="connsiteX2" fmla="*/ 267461 w 318261"/>
                  <a:gd name="connsiteY2" fmla="*/ 1016000 h 1016000"/>
                  <a:gd name="connsiteX0" fmla="*/ 318271 w 318271"/>
                  <a:gd name="connsiteY0" fmla="*/ 0 h 1016000"/>
                  <a:gd name="connsiteX1" fmla="*/ 13 w 318271"/>
                  <a:gd name="connsiteY1" fmla="*/ 506294 h 1016000"/>
                  <a:gd name="connsiteX2" fmla="*/ 308414 w 318271"/>
                  <a:gd name="connsiteY2" fmla="*/ 1016000 h 1016000"/>
                </a:gdLst>
                <a:ahLst/>
                <a:cxnLst>
                  <a:cxn ang="0">
                    <a:pos x="connsiteX0" y="connsiteY0"/>
                  </a:cxn>
                  <a:cxn ang="0">
                    <a:pos x="connsiteX1" y="connsiteY1"/>
                  </a:cxn>
                  <a:cxn ang="0">
                    <a:pos x="connsiteX2" y="connsiteY2"/>
                  </a:cxn>
                </a:cxnLst>
                <a:rect l="l" t="t" r="r" b="b"/>
                <a:pathLst>
                  <a:path w="318271" h="1016000">
                    <a:moveTo>
                      <a:pt x="318271" y="0"/>
                    </a:moveTo>
                    <a:cubicBezTo>
                      <a:pt x="138354" y="150283"/>
                      <a:pt x="1656" y="336961"/>
                      <a:pt x="13" y="506294"/>
                    </a:cubicBezTo>
                    <a:cubicBezTo>
                      <a:pt x="-1630" y="675627"/>
                      <a:pt x="145430" y="827616"/>
                      <a:pt x="308414" y="1016000"/>
                    </a:cubicBezTo>
                  </a:path>
                </a:pathLst>
              </a:custGeom>
              <a:noFill/>
              <a:ln w="19050">
                <a:solidFill>
                  <a:schemeClr val="bg1"/>
                </a:solidFill>
              </a:ln>
            </p:spPr>
            <p:txBody>
              <a:bodyPr rtlCol="0" anchor="ctr"/>
              <a:lstStyle/>
              <a:p>
                <a:pPr algn="ctr"/>
                <a:endParaRPr lang="zh-TW" altLang="en-US"/>
              </a:p>
            </p:txBody>
          </p:sp>
          <p:cxnSp>
            <p:nvCxnSpPr>
              <p:cNvPr id="77" name="直線接點 76"/>
              <p:cNvCxnSpPr>
                <a:stCxn id="74" idx="0"/>
                <a:endCxn id="76" idx="2"/>
              </p:cNvCxnSpPr>
              <p:nvPr/>
            </p:nvCxnSpPr>
            <p:spPr>
              <a:xfrm>
                <a:off x="-2873915" y="3013599"/>
                <a:ext cx="41601" cy="2589023"/>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rot="5400000" flipH="1" flipV="1">
                <a:off x="-2902709" y="3060060"/>
                <a:ext cx="36710" cy="2589023"/>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flipV="1">
                <a:off x="-3983624" y="3609719"/>
                <a:ext cx="2209140" cy="3132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flipV="1">
                <a:off x="-3977392" y="4998506"/>
                <a:ext cx="2209140" cy="3132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9" name="群組 18"/>
          <p:cNvGrpSpPr/>
          <p:nvPr/>
        </p:nvGrpSpPr>
        <p:grpSpPr>
          <a:xfrm>
            <a:off x="5485193" y="4225726"/>
            <a:ext cx="2646878" cy="974914"/>
            <a:chOff x="5522433" y="4221765"/>
            <a:chExt cx="2646878" cy="974914"/>
          </a:xfrm>
        </p:grpSpPr>
        <p:sp>
          <p:nvSpPr>
            <p:cNvPr id="4" name="矩形 3"/>
            <p:cNvSpPr/>
            <p:nvPr/>
          </p:nvSpPr>
          <p:spPr>
            <a:xfrm>
              <a:off x="5522433" y="4735014"/>
              <a:ext cx="2646878"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探討素養導向教學</a:t>
              </a:r>
              <a:endParaRPr lang="zh-TW" altLang="en-US" sz="2400"/>
            </a:p>
          </p:txBody>
        </p:sp>
        <p:sp>
          <p:nvSpPr>
            <p:cNvPr id="93" name="圓角矩形 92"/>
            <p:cNvSpPr/>
            <p:nvPr/>
          </p:nvSpPr>
          <p:spPr>
            <a:xfrm>
              <a:off x="5630000" y="4221765"/>
              <a:ext cx="798047" cy="466499"/>
            </a:xfrm>
            <a:prstGeom prst="roundRect">
              <a:avLst/>
            </a:prstGeom>
            <a:solidFill>
              <a:srgbClr val="FFC0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59" name="群組 58"/>
            <p:cNvGrpSpPr/>
            <p:nvPr/>
          </p:nvGrpSpPr>
          <p:grpSpPr>
            <a:xfrm rot="3717082">
              <a:off x="5885172" y="4217573"/>
              <a:ext cx="287698" cy="514230"/>
              <a:chOff x="-171537" y="3056620"/>
              <a:chExt cx="2038340" cy="3643323"/>
            </a:xfrm>
            <a:solidFill>
              <a:schemeClr val="bg1"/>
            </a:solidFill>
          </p:grpSpPr>
          <p:sp>
            <p:nvSpPr>
              <p:cNvPr id="67" name="甜甜圈 66"/>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8" name="圓角矩形 67"/>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9" name="橢圓 68"/>
              <p:cNvSpPr/>
              <p:nvPr/>
            </p:nvSpPr>
            <p:spPr>
              <a:xfrm>
                <a:off x="69558" y="3286541"/>
                <a:ext cx="1578494" cy="1578494"/>
              </a:xfrm>
              <a:prstGeom prst="ellipse">
                <a:avLst/>
              </a:prstGeom>
              <a:solidFill>
                <a:srgbClr val="FFC0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0" name="圓角矩形 69"/>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圓角矩形 70"/>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圓角矩形 71"/>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18" name="群組 17"/>
          <p:cNvGrpSpPr/>
          <p:nvPr/>
        </p:nvGrpSpPr>
        <p:grpSpPr>
          <a:xfrm>
            <a:off x="5476906" y="2964787"/>
            <a:ext cx="2646878" cy="1028305"/>
            <a:chOff x="5514146" y="2960826"/>
            <a:chExt cx="2646878" cy="1028305"/>
          </a:xfrm>
        </p:grpSpPr>
        <p:sp>
          <p:nvSpPr>
            <p:cNvPr id="2" name="圓角矩形 1"/>
            <p:cNvSpPr/>
            <p:nvPr/>
          </p:nvSpPr>
          <p:spPr>
            <a:xfrm>
              <a:off x="5630000" y="2960826"/>
              <a:ext cx="798047" cy="466499"/>
            </a:xfrm>
            <a:prstGeom prst="roundRect">
              <a:avLst/>
            </a:prstGeom>
            <a:solidFill>
              <a:srgbClr val="FF00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5514146" y="3527466"/>
              <a:ext cx="2646878"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導讀新課綱之總綱</a:t>
              </a:r>
              <a:endParaRPr lang="zh-TW" altLang="en-US" sz="2400"/>
            </a:p>
          </p:txBody>
        </p:sp>
        <p:grpSp>
          <p:nvGrpSpPr>
            <p:cNvPr id="82" name="群組 81"/>
            <p:cNvGrpSpPr/>
            <p:nvPr/>
          </p:nvGrpSpPr>
          <p:grpSpPr>
            <a:xfrm>
              <a:off x="5771788" y="3043525"/>
              <a:ext cx="514470" cy="294608"/>
              <a:chOff x="1475656" y="2780928"/>
              <a:chExt cx="6248400" cy="3578101"/>
            </a:xfrm>
          </p:grpSpPr>
          <p:sp>
            <p:nvSpPr>
              <p:cNvPr id="83" name="手繪多邊形 82"/>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手繪多邊形 83"/>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手繪多邊形 84"/>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 name="群組 13"/>
            <p:cNvGrpSpPr/>
            <p:nvPr/>
          </p:nvGrpSpPr>
          <p:grpSpPr>
            <a:xfrm>
              <a:off x="5865134" y="3120178"/>
              <a:ext cx="93421" cy="142489"/>
              <a:chOff x="5865134" y="3120178"/>
              <a:chExt cx="93421" cy="142489"/>
            </a:xfrm>
          </p:grpSpPr>
          <p:sp>
            <p:nvSpPr>
              <p:cNvPr id="101" name="圓角矩形 100"/>
              <p:cNvSpPr/>
              <p:nvPr/>
            </p:nvSpPr>
            <p:spPr>
              <a:xfrm rot="5832160">
                <a:off x="5900305" y="3085008"/>
                <a:ext cx="22833" cy="93174"/>
              </a:xfrm>
              <a:prstGeom prst="roundRect">
                <a:avLst>
                  <a:gd name="adj" fmla="val 50000"/>
                </a:avLst>
              </a:prstGeom>
              <a:solidFill>
                <a:srgbClr val="FF8F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2" name="圓角矩形 101"/>
              <p:cNvSpPr/>
              <p:nvPr/>
            </p:nvSpPr>
            <p:spPr>
              <a:xfrm rot="5832160">
                <a:off x="5900304" y="3140956"/>
                <a:ext cx="22833" cy="93174"/>
              </a:xfrm>
              <a:prstGeom prst="roundRect">
                <a:avLst>
                  <a:gd name="adj" fmla="val 50000"/>
                </a:avLst>
              </a:prstGeom>
              <a:solidFill>
                <a:srgbClr val="FF8F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3" name="圓角矩形 102"/>
              <p:cNvSpPr/>
              <p:nvPr/>
            </p:nvSpPr>
            <p:spPr>
              <a:xfrm rot="5832160">
                <a:off x="5900551" y="3204664"/>
                <a:ext cx="22833" cy="93174"/>
              </a:xfrm>
              <a:prstGeom prst="roundRect">
                <a:avLst>
                  <a:gd name="adj" fmla="val 50000"/>
                </a:avLst>
              </a:prstGeom>
              <a:solidFill>
                <a:srgbClr val="FF8F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104" name="群組 103"/>
            <p:cNvGrpSpPr/>
            <p:nvPr/>
          </p:nvGrpSpPr>
          <p:grpSpPr>
            <a:xfrm flipH="1">
              <a:off x="6096665" y="3116784"/>
              <a:ext cx="93421" cy="142489"/>
              <a:chOff x="5865134" y="3120178"/>
              <a:chExt cx="93421" cy="142489"/>
            </a:xfrm>
          </p:grpSpPr>
          <p:sp>
            <p:nvSpPr>
              <p:cNvPr id="105" name="圓角矩形 104"/>
              <p:cNvSpPr/>
              <p:nvPr/>
            </p:nvSpPr>
            <p:spPr>
              <a:xfrm rot="5832160">
                <a:off x="5900305" y="3085008"/>
                <a:ext cx="22833" cy="93174"/>
              </a:xfrm>
              <a:prstGeom prst="roundRect">
                <a:avLst>
                  <a:gd name="adj" fmla="val 50000"/>
                </a:avLst>
              </a:prstGeom>
              <a:solidFill>
                <a:srgbClr val="FF8F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6" name="圓角矩形 105"/>
              <p:cNvSpPr/>
              <p:nvPr/>
            </p:nvSpPr>
            <p:spPr>
              <a:xfrm rot="5832160">
                <a:off x="5900304" y="3140956"/>
                <a:ext cx="22833" cy="93174"/>
              </a:xfrm>
              <a:prstGeom prst="roundRect">
                <a:avLst>
                  <a:gd name="adj" fmla="val 50000"/>
                </a:avLst>
              </a:prstGeom>
              <a:solidFill>
                <a:srgbClr val="FF8F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7" name="圓角矩形 106"/>
              <p:cNvSpPr/>
              <p:nvPr/>
            </p:nvSpPr>
            <p:spPr>
              <a:xfrm rot="5832160">
                <a:off x="5900551" y="3204664"/>
                <a:ext cx="22833" cy="93174"/>
              </a:xfrm>
              <a:prstGeom prst="roundRect">
                <a:avLst>
                  <a:gd name="adj" fmla="val 50000"/>
                </a:avLst>
              </a:prstGeom>
              <a:solidFill>
                <a:srgbClr val="FF8F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16" name="群組 15"/>
          <p:cNvGrpSpPr/>
          <p:nvPr/>
        </p:nvGrpSpPr>
        <p:grpSpPr>
          <a:xfrm>
            <a:off x="960939" y="2964787"/>
            <a:ext cx="2646878" cy="1002764"/>
            <a:chOff x="998179" y="2960826"/>
            <a:chExt cx="2646878" cy="1002764"/>
          </a:xfrm>
        </p:grpSpPr>
        <p:sp>
          <p:nvSpPr>
            <p:cNvPr id="5" name="矩形 4"/>
            <p:cNvSpPr/>
            <p:nvPr/>
          </p:nvSpPr>
          <p:spPr>
            <a:xfrm>
              <a:off x="998179" y="3501925"/>
              <a:ext cx="2646878"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辦理進修或工作坊</a:t>
              </a:r>
              <a:endParaRPr lang="zh-TW" altLang="en-US" sz="2400" dirty="0"/>
            </a:p>
          </p:txBody>
        </p:sp>
        <p:sp>
          <p:nvSpPr>
            <p:cNvPr id="95" name="圓角矩形 94"/>
            <p:cNvSpPr/>
            <p:nvPr/>
          </p:nvSpPr>
          <p:spPr>
            <a:xfrm>
              <a:off x="1095903" y="2960826"/>
              <a:ext cx="798047" cy="466499"/>
            </a:xfrm>
            <a:prstGeom prst="roundRect">
              <a:avLst/>
            </a:prstGeom>
            <a:solidFill>
              <a:srgbClr val="92D0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110" name="群組 109"/>
            <p:cNvGrpSpPr/>
            <p:nvPr/>
          </p:nvGrpSpPr>
          <p:grpSpPr>
            <a:xfrm rot="5400000">
              <a:off x="1415692" y="2963910"/>
              <a:ext cx="217009" cy="474814"/>
              <a:chOff x="-2988840" y="3140968"/>
              <a:chExt cx="1008112" cy="1656185"/>
            </a:xfrm>
          </p:grpSpPr>
          <p:grpSp>
            <p:nvGrpSpPr>
              <p:cNvPr id="112" name="群組 111"/>
              <p:cNvGrpSpPr/>
              <p:nvPr/>
            </p:nvGrpSpPr>
            <p:grpSpPr>
              <a:xfrm>
                <a:off x="-2988840" y="3140968"/>
                <a:ext cx="1008112" cy="1656185"/>
                <a:chOff x="-2916832" y="3140968"/>
                <a:chExt cx="1008112" cy="1656185"/>
              </a:xfrm>
            </p:grpSpPr>
            <p:sp>
              <p:nvSpPr>
                <p:cNvPr id="116" name="圓角化同側角落矩形 115"/>
                <p:cNvSpPr/>
                <p:nvPr/>
              </p:nvSpPr>
              <p:spPr>
                <a:xfrm>
                  <a:off x="-2916832" y="3356995"/>
                  <a:ext cx="1008112" cy="1440158"/>
                </a:xfrm>
                <a:prstGeom prst="round2SameRect">
                  <a:avLst>
                    <a:gd name="adj1" fmla="val 8436"/>
                    <a:gd name="adj2" fmla="val 0"/>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17" name="圓角化同側角落矩形 116"/>
                <p:cNvSpPr/>
                <p:nvPr/>
              </p:nvSpPr>
              <p:spPr>
                <a:xfrm>
                  <a:off x="-2738195" y="3140968"/>
                  <a:ext cx="638708" cy="344758"/>
                </a:xfrm>
                <a:prstGeom prst="round2Same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113" name="矩形 112"/>
              <p:cNvSpPr/>
              <p:nvPr/>
            </p:nvSpPr>
            <p:spPr>
              <a:xfrm>
                <a:off x="-2806723" y="3573014"/>
                <a:ext cx="638708" cy="216023"/>
              </a:xfrm>
              <a:prstGeom prst="rect">
                <a:avLst/>
              </a:prstGeom>
              <a:solidFill>
                <a:srgbClr val="92D05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14" name="矩形 113"/>
              <p:cNvSpPr/>
              <p:nvPr/>
            </p:nvSpPr>
            <p:spPr>
              <a:xfrm>
                <a:off x="-2806723" y="3928742"/>
                <a:ext cx="638708" cy="216023"/>
              </a:xfrm>
              <a:prstGeom prst="rect">
                <a:avLst/>
              </a:prstGeom>
              <a:solidFill>
                <a:srgbClr val="92D05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15" name="矩形 114"/>
              <p:cNvSpPr/>
              <p:nvPr/>
            </p:nvSpPr>
            <p:spPr>
              <a:xfrm>
                <a:off x="-2806723" y="4313783"/>
                <a:ext cx="638708" cy="216023"/>
              </a:xfrm>
              <a:prstGeom prst="rect">
                <a:avLst/>
              </a:prstGeom>
              <a:solidFill>
                <a:srgbClr val="92D050"/>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3130045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900"/>
                                        <p:tgtEl>
                                          <p:spTgt spid="16"/>
                                        </p:tgtEl>
                                      </p:cBhvr>
                                    </p:animEffect>
                                  </p:childTnLst>
                                </p:cTn>
                              </p:par>
                            </p:childTnLst>
                          </p:cTn>
                        </p:par>
                        <p:par>
                          <p:cTn id="13" fill="hold">
                            <p:stCondLst>
                              <p:cond delay="9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900"/>
                                        <p:tgtEl>
                                          <p:spTgt spid="17"/>
                                        </p:tgtEl>
                                      </p:cBhvr>
                                    </p:animEffect>
                                  </p:childTnLst>
                                </p:cTn>
                              </p:par>
                            </p:childTnLst>
                          </p:cTn>
                        </p:par>
                        <p:par>
                          <p:cTn id="17" fill="hold">
                            <p:stCondLst>
                              <p:cond delay="18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par>
                          <p:cTn id="21" fill="hold">
                            <p:stCondLst>
                              <p:cond delay="2800"/>
                            </p:stCondLst>
                            <p:childTnLst>
                              <p:par>
                                <p:cTn id="22" presetID="10" presetClass="entr" presetSubtype="0" fill="hold" nodeType="afterEffect">
                                  <p:stCondLst>
                                    <p:cond delay="10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1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圓角矩形 224"/>
          <p:cNvSpPr/>
          <p:nvPr/>
        </p:nvSpPr>
        <p:spPr>
          <a:xfrm>
            <a:off x="8656995" y="0"/>
            <a:ext cx="501915" cy="6858000"/>
          </a:xfrm>
          <a:prstGeom prst="roundRect">
            <a:avLst>
              <a:gd name="adj" fmla="val 0"/>
            </a:avLst>
          </a:prstGeom>
          <a:solidFill>
            <a:srgbClr val="F4EDF9"/>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0" name="圓角矩形 49"/>
          <p:cNvSpPr/>
          <p:nvPr/>
        </p:nvSpPr>
        <p:spPr>
          <a:xfrm>
            <a:off x="-5310" y="1214868"/>
            <a:ext cx="3353174" cy="5643132"/>
          </a:xfrm>
          <a:prstGeom prst="roundRect">
            <a:avLst>
              <a:gd name="adj" fmla="val 0"/>
            </a:avLst>
          </a:prstGeom>
          <a:solidFill>
            <a:srgbClr val="F4EDF9"/>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矩形 1"/>
          <p:cNvSpPr/>
          <p:nvPr/>
        </p:nvSpPr>
        <p:spPr>
          <a:xfrm>
            <a:off x="3636480" y="1751685"/>
            <a:ext cx="4890144" cy="2169825"/>
          </a:xfrm>
          <a:prstGeom prst="rect">
            <a:avLst/>
          </a:prstGeom>
        </p:spPr>
        <p:txBody>
          <a:bodyPr wrap="square">
            <a:spAutoFit/>
          </a:bodyPr>
          <a:lstStyle/>
          <a:p>
            <a:pPr marL="0" indent="0" eaLnBrk="1" fontAlgn="auto" hangingPunct="1">
              <a:spcAft>
                <a:spcPts val="600"/>
              </a:spcAft>
              <a:buNone/>
              <a:defRPr/>
            </a:pPr>
            <a:r>
              <a:rPr lang="zh-TW" altLang="en-US" sz="2600" dirty="0">
                <a:latin typeface="微軟正黑體" panose="020B0604030504040204" pitchFamily="34" charset="-120"/>
                <a:ea typeface="微軟正黑體" panose="020B0604030504040204" pitchFamily="34" charset="-120"/>
              </a:rPr>
              <a:t>新課綱正在中央、地方及學校準備下展開，需要「行政、研究、配套」三合一支持。</a:t>
            </a:r>
          </a:p>
          <a:p>
            <a:pPr marL="0" indent="0" eaLnBrk="1" fontAlgn="auto" hangingPunct="1">
              <a:spcAft>
                <a:spcPts val="600"/>
              </a:spcAft>
              <a:buNone/>
              <a:defRPr/>
            </a:pPr>
            <a:r>
              <a:rPr lang="zh-TW" altLang="en-US" sz="2600" dirty="0">
                <a:latin typeface="微軟正黑體" panose="020B0604030504040204" pitchFamily="34" charset="-120"/>
                <a:ea typeface="微軟正黑體" panose="020B0604030504040204" pitchFamily="34" charset="-120"/>
              </a:rPr>
              <a:t>新課綱的實踐，需要「學校、教師、學生」 一起來參與</a:t>
            </a:r>
            <a:r>
              <a:rPr lang="en-US" altLang="zh-TW" sz="2600" dirty="0">
                <a:latin typeface="微軟正黑體" panose="020B0604030504040204" pitchFamily="34" charset="-120"/>
                <a:ea typeface="微軟正黑體" panose="020B0604030504040204" pitchFamily="34" charset="-120"/>
              </a:rPr>
              <a:t>〜</a:t>
            </a:r>
          </a:p>
        </p:txBody>
      </p:sp>
      <p:pic>
        <p:nvPicPr>
          <p:cNvPr id="62" name="Picture 2" descr="C:\Users\win7\Desktop\2016082900556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80" y="4342621"/>
            <a:ext cx="3624274" cy="2325945"/>
          </a:xfrm>
          <a:prstGeom prst="roundRect">
            <a:avLst>
              <a:gd name="adj" fmla="val 1691"/>
            </a:avLst>
          </a:prstGeom>
          <a:solidFill>
            <a:srgbClr val="FFFFFF">
              <a:shade val="85000"/>
            </a:srgbClr>
          </a:solidFill>
          <a:ln>
            <a:noFill/>
          </a:ln>
          <a:effectLst/>
        </p:spPr>
      </p:pic>
      <p:pic>
        <p:nvPicPr>
          <p:cNvPr id="63" name="Picture 2" descr="C:\Users\win7\Desktop\photo.jpg"/>
          <p:cNvPicPr>
            <a:picLocks noChangeAspect="1" noChangeArrowheads="1"/>
          </p:cNvPicPr>
          <p:nvPr/>
        </p:nvPicPr>
        <p:blipFill>
          <a:blip r:embed="rId4" cstate="email">
            <a:lum contrast="10000"/>
            <a:extLst>
              <a:ext uri="{28A0092B-C50C-407E-A947-70E740481C1C}">
                <a14:useLocalDpi xmlns:a14="http://schemas.microsoft.com/office/drawing/2010/main" val="0"/>
              </a:ext>
            </a:extLst>
          </a:blip>
          <a:srcRect/>
          <a:stretch>
            <a:fillRect/>
          </a:stretch>
        </p:blipFill>
        <p:spPr bwMode="auto">
          <a:xfrm>
            <a:off x="454430" y="5119742"/>
            <a:ext cx="2475631" cy="1391958"/>
          </a:xfrm>
          <a:prstGeom prst="roundRect">
            <a:avLst>
              <a:gd name="adj" fmla="val 5397"/>
            </a:avLst>
          </a:prstGeom>
          <a:solidFill>
            <a:srgbClr val="FFFFFF">
              <a:shade val="85000"/>
            </a:srgbClr>
          </a:solidFill>
          <a:ln>
            <a:noFill/>
          </a:ln>
          <a:effectLst/>
        </p:spPr>
      </p:pic>
      <p:graphicFrame>
        <p:nvGraphicFramePr>
          <p:cNvPr id="64" name="表格 63"/>
          <p:cNvGraphicFramePr>
            <a:graphicFrameLocks noGrp="1"/>
          </p:cNvGraphicFramePr>
          <p:nvPr>
            <p:extLst>
              <p:ext uri="{D42A27DB-BD31-4B8C-83A1-F6EECF244321}">
                <p14:modId xmlns:p14="http://schemas.microsoft.com/office/powerpoint/2010/main" val="3567156972"/>
              </p:ext>
            </p:extLst>
          </p:nvPr>
        </p:nvGraphicFramePr>
        <p:xfrm>
          <a:off x="1657662" y="5153479"/>
          <a:ext cx="1236593" cy="158843"/>
        </p:xfrm>
        <a:graphic>
          <a:graphicData uri="http://schemas.openxmlformats.org/drawingml/2006/table">
            <a:tbl>
              <a:tblPr/>
              <a:tblGrid>
                <a:gridCol w="1236593">
                  <a:extLst>
                    <a:ext uri="{9D8B030D-6E8A-4147-A177-3AD203B41FA5}">
                      <a16:colId xmlns="" xmlns:a16="http://schemas.microsoft.com/office/drawing/2014/main" val="20000"/>
                    </a:ext>
                  </a:extLst>
                </a:gridCol>
              </a:tblGrid>
              <a:tr h="158843">
                <a:tc>
                  <a:txBody>
                    <a:bodyPr/>
                    <a:lstStyle/>
                    <a:p>
                      <a:pPr algn="r" fontAlgn="t"/>
                      <a:r>
                        <a:rPr kumimoji="1" lang="zh-TW" altLang="en-US" sz="900" b="0" kern="1200">
                          <a:solidFill>
                            <a:schemeClr val="bg1"/>
                          </a:solidFill>
                          <a:effectLst/>
                          <a:latin typeface="微軟正黑體" panose="020B0604030504040204" pitchFamily="34" charset="-120"/>
                          <a:ea typeface="微軟正黑體" panose="020B0604030504040204" pitchFamily="34" charset="-120"/>
                          <a:cs typeface="+mn-cs"/>
                        </a:rPr>
                        <a:t>宜蘭縣</a:t>
                      </a:r>
                      <a:r>
                        <a:rPr kumimoji="1" lang="zh-TW" altLang="en-US" sz="900" b="0" kern="1200" dirty="0">
                          <a:solidFill>
                            <a:schemeClr val="bg1"/>
                          </a:solidFill>
                          <a:effectLst/>
                          <a:latin typeface="微軟正黑體" panose="020B0604030504040204" pitchFamily="34" charset="-120"/>
                          <a:ea typeface="微軟正黑體" panose="020B0604030504040204" pitchFamily="34" charset="-120"/>
                          <a:cs typeface="+mn-cs"/>
                        </a:rPr>
                        <a:t>內城中小學 </a:t>
                      </a:r>
                    </a:p>
                  </a:txBody>
                  <a:tcPr marL="0" marR="0" marT="0" marB="0">
                    <a:lnL>
                      <a:noFill/>
                    </a:lnL>
                    <a:lnR>
                      <a:noFill/>
                    </a:lnR>
                    <a:lnT>
                      <a:noFill/>
                    </a:lnT>
                    <a:lnB>
                      <a:noFill/>
                    </a:lnB>
                    <a:noFill/>
                  </a:tcPr>
                </a:tc>
                <a:extLst>
                  <a:ext uri="{0D108BD9-81ED-4DB2-BD59-A6C34878D82A}">
                    <a16:rowId xmlns="" xmlns:a16="http://schemas.microsoft.com/office/drawing/2014/main" val="10000"/>
                  </a:ext>
                </a:extLst>
              </a:tr>
            </a:tbl>
          </a:graphicData>
        </a:graphic>
      </p:graphicFrame>
      <p:grpSp>
        <p:nvGrpSpPr>
          <p:cNvPr id="7" name="群組 6"/>
          <p:cNvGrpSpPr/>
          <p:nvPr/>
        </p:nvGrpSpPr>
        <p:grpSpPr>
          <a:xfrm>
            <a:off x="454431" y="3277472"/>
            <a:ext cx="2485363" cy="1663696"/>
            <a:chOff x="454431" y="3277472"/>
            <a:chExt cx="2485363" cy="1663696"/>
          </a:xfrm>
        </p:grpSpPr>
        <p:pic>
          <p:nvPicPr>
            <p:cNvPr id="65" name="Shape 464"/>
            <p:cNvPicPr preferRelativeResize="0"/>
            <p:nvPr/>
          </p:nvPicPr>
          <p:blipFill rotWithShape="1">
            <a:blip r:embed="rId5">
              <a:extLst>
                <a:ext uri="{28A0092B-C50C-407E-A947-70E740481C1C}">
                  <a14:useLocalDpi xmlns:a14="http://schemas.microsoft.com/office/drawing/2010/main" val="0"/>
                </a:ext>
              </a:extLst>
            </a:blip>
            <a:srcRect t="1442"/>
            <a:stretch/>
          </p:blipFill>
          <p:spPr>
            <a:xfrm>
              <a:off x="454431" y="3277472"/>
              <a:ext cx="2475631" cy="1663696"/>
            </a:xfrm>
            <a:prstGeom prst="roundRect">
              <a:avLst>
                <a:gd name="adj" fmla="val 4683"/>
              </a:avLst>
            </a:prstGeom>
            <a:solidFill>
              <a:srgbClr val="FFFFFF">
                <a:shade val="85000"/>
              </a:srgbClr>
            </a:solidFill>
            <a:ln>
              <a:noFill/>
            </a:ln>
            <a:effectLst/>
          </p:spPr>
        </p:pic>
        <p:sp>
          <p:nvSpPr>
            <p:cNvPr id="68" name="矩形 67"/>
            <p:cNvSpPr/>
            <p:nvPr/>
          </p:nvSpPr>
          <p:spPr>
            <a:xfrm>
              <a:off x="1632836" y="4690769"/>
              <a:ext cx="1306958" cy="246221"/>
            </a:xfrm>
            <a:prstGeom prst="rect">
              <a:avLst/>
            </a:prstGeom>
          </p:spPr>
          <p:txBody>
            <a:bodyPr wrap="square">
              <a:spAutoFit/>
            </a:bodyPr>
            <a:lstStyle/>
            <a:p>
              <a:pPr algn="r" fontAlgn="auto">
                <a:spcBef>
                  <a:spcPts val="0"/>
                </a:spcBef>
                <a:spcAft>
                  <a:spcPts val="0"/>
                </a:spcAft>
                <a:defRPr/>
              </a:pPr>
              <a:r>
                <a:rPr lang="zh-TW" altLang="en-US" sz="1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開平餐飲學校</a:t>
              </a:r>
              <a:endParaRPr lang="zh-TW" altLang="en-US" sz="1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6" name="群組 5"/>
          <p:cNvGrpSpPr/>
          <p:nvPr/>
        </p:nvGrpSpPr>
        <p:grpSpPr>
          <a:xfrm>
            <a:off x="448010" y="1550838"/>
            <a:ext cx="2519538" cy="1526831"/>
            <a:chOff x="448010" y="1550838"/>
            <a:chExt cx="2519538" cy="1526831"/>
          </a:xfrm>
        </p:grpSpPr>
        <p:pic>
          <p:nvPicPr>
            <p:cNvPr id="67" name="Shape 463"/>
            <p:cNvPicPr preferRelativeResize="0"/>
            <p:nvPr/>
          </p:nvPicPr>
          <p:blipFill rotWithShape="1">
            <a:blip r:embed="rId6" cstate="email">
              <a:alphaModFix/>
              <a:extLst>
                <a:ext uri="{28A0092B-C50C-407E-A947-70E740481C1C}">
                  <a14:useLocalDpi xmlns:a14="http://schemas.microsoft.com/office/drawing/2010/main" val="0"/>
                </a:ext>
              </a:extLst>
            </a:blip>
            <a:srcRect l="9281" t="4220" b="12465"/>
            <a:stretch/>
          </p:blipFill>
          <p:spPr>
            <a:xfrm>
              <a:off x="448010" y="1550838"/>
              <a:ext cx="2475632" cy="1518122"/>
            </a:xfrm>
            <a:prstGeom prst="roundRect">
              <a:avLst>
                <a:gd name="adj" fmla="val 4648"/>
              </a:avLst>
            </a:prstGeom>
            <a:solidFill>
              <a:srgbClr val="FFFFFF">
                <a:shade val="85000"/>
              </a:srgbClr>
            </a:solidFill>
            <a:ln>
              <a:noFill/>
            </a:ln>
            <a:effectLst/>
          </p:spPr>
        </p:pic>
        <p:sp>
          <p:nvSpPr>
            <p:cNvPr id="69" name="矩形 68"/>
            <p:cNvSpPr/>
            <p:nvPr/>
          </p:nvSpPr>
          <p:spPr>
            <a:xfrm>
              <a:off x="1116942" y="2831448"/>
              <a:ext cx="1850606" cy="246221"/>
            </a:xfrm>
            <a:prstGeom prst="rect">
              <a:avLst/>
            </a:prstGeom>
          </p:spPr>
          <p:txBody>
            <a:bodyPr wrap="square">
              <a:spAutoFit/>
            </a:bodyPr>
            <a:lstStyle/>
            <a:p>
              <a:pPr algn="r" fontAlgn="auto">
                <a:spcBef>
                  <a:spcPts val="0"/>
                </a:spcBef>
                <a:spcAft>
                  <a:spcPts val="0"/>
                </a:spcAft>
                <a:defRPr/>
              </a:pPr>
              <a:r>
                <a:rPr lang="zh-TW" altLang="en-US" sz="1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新竹市光武國民中學</a:t>
              </a:r>
              <a:endParaRPr lang="zh-TW" altLang="en-US" sz="1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3" name="群組 2"/>
          <p:cNvGrpSpPr/>
          <p:nvPr/>
        </p:nvGrpSpPr>
        <p:grpSpPr>
          <a:xfrm>
            <a:off x="7173399" y="4333096"/>
            <a:ext cx="1895499" cy="2351923"/>
            <a:chOff x="-3011227" y="2859772"/>
            <a:chExt cx="1843492" cy="2204606"/>
          </a:xfrm>
        </p:grpSpPr>
        <p:pic>
          <p:nvPicPr>
            <p:cNvPr id="66" name="圖片 65"/>
            <p:cNvPicPr>
              <a:picLocks noChangeAspect="1"/>
            </p:cNvPicPr>
            <p:nvPr/>
          </p:nvPicPr>
          <p:blipFill>
            <a:blip r:embed="rId7">
              <a:lum contrast="20000"/>
              <a:extLst>
                <a:ext uri="{28A0092B-C50C-407E-A947-70E740481C1C}">
                  <a14:useLocalDpi xmlns:a14="http://schemas.microsoft.com/office/drawing/2010/main" val="0"/>
                </a:ext>
              </a:extLst>
            </a:blip>
            <a:stretch>
              <a:fillRect/>
            </a:stretch>
          </p:blipFill>
          <p:spPr>
            <a:xfrm>
              <a:off x="-3011227" y="2859772"/>
              <a:ext cx="1787817" cy="2189928"/>
            </a:xfrm>
            <a:prstGeom prst="roundRect">
              <a:avLst>
                <a:gd name="adj" fmla="val 1659"/>
              </a:avLst>
            </a:prstGeom>
            <a:solidFill>
              <a:srgbClr val="FFFFFF">
                <a:shade val="85000"/>
              </a:srgbClr>
            </a:solidFill>
            <a:ln>
              <a:noFill/>
            </a:ln>
            <a:effectLst/>
          </p:spPr>
        </p:pic>
        <p:sp>
          <p:nvSpPr>
            <p:cNvPr id="70" name="矩形 69"/>
            <p:cNvSpPr/>
            <p:nvPr/>
          </p:nvSpPr>
          <p:spPr>
            <a:xfrm>
              <a:off x="-2506563" y="4818157"/>
              <a:ext cx="1338828" cy="246221"/>
            </a:xfrm>
            <a:prstGeom prst="rect">
              <a:avLst/>
            </a:prstGeom>
          </p:spPr>
          <p:txBody>
            <a:bodyPr wrap="none">
              <a:spAutoFit/>
            </a:bodyPr>
            <a:lstStyle/>
            <a:p>
              <a:r>
                <a:rPr kumimoji="0" lang="zh-TW" altLang="en-US" sz="1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嘉義市民生國民中學</a:t>
              </a:r>
              <a:endParaRPr lang="zh-TW" altLang="en-US"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
        <p:nvSpPr>
          <p:cNvPr id="71" name="矩形 70"/>
          <p:cNvSpPr/>
          <p:nvPr/>
        </p:nvSpPr>
        <p:spPr>
          <a:xfrm>
            <a:off x="3517032" y="6422345"/>
            <a:ext cx="2195302" cy="246221"/>
          </a:xfrm>
          <a:prstGeom prst="rect">
            <a:avLst/>
          </a:prstGeom>
        </p:spPr>
        <p:txBody>
          <a:bodyPr wrap="square">
            <a:spAutoFit/>
          </a:bodyPr>
          <a:lstStyle/>
          <a:p>
            <a:pPr>
              <a:buSzPct val="25000"/>
            </a:pPr>
            <a:r>
              <a:rPr lang="zh-TW" altLang="en-US"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屏東縣</a:t>
            </a:r>
            <a:r>
              <a:rPr lang="en-US" altLang="zh-TW"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長榮百合國</a:t>
            </a:r>
            <a:r>
              <a:rPr lang="zh-TW" altLang="en-US"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民</a:t>
            </a:r>
            <a:r>
              <a:rPr lang="en-US" altLang="zh-TW"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小</a:t>
            </a:r>
            <a:r>
              <a:rPr lang="zh-TW" altLang="en-US"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rPr>
              <a:t>學</a:t>
            </a:r>
            <a:endParaRPr lang="en-US" altLang="zh-TW" sz="100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alibri" pitchFamily="34" charset="0"/>
              <a:sym typeface="Calibri" pitchFamily="34" charset="0"/>
            </a:endParaRPr>
          </a:p>
        </p:txBody>
      </p:sp>
      <p:sp>
        <p:nvSpPr>
          <p:cNvPr id="72" name="圓角矩形 71"/>
          <p:cNvSpPr/>
          <p:nvPr/>
        </p:nvSpPr>
        <p:spPr>
          <a:xfrm>
            <a:off x="-5309" y="1166706"/>
            <a:ext cx="3353174" cy="209751"/>
          </a:xfrm>
          <a:prstGeom prst="roundRect">
            <a:avLst>
              <a:gd name="adj" fmla="val 0"/>
            </a:avLst>
          </a:prstGeom>
          <a:solidFill>
            <a:srgbClr val="8A3CC4"/>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73" name="群組 72"/>
          <p:cNvGrpSpPr/>
          <p:nvPr/>
        </p:nvGrpSpPr>
        <p:grpSpPr>
          <a:xfrm>
            <a:off x="603801" y="741397"/>
            <a:ext cx="730788" cy="507432"/>
            <a:chOff x="4187222" y="395028"/>
            <a:chExt cx="1944212" cy="1349989"/>
          </a:xfrm>
          <a:solidFill>
            <a:srgbClr val="7030A0"/>
          </a:solidFill>
        </p:grpSpPr>
        <p:sp>
          <p:nvSpPr>
            <p:cNvPr id="74" name="流程圖: 決策 21"/>
            <p:cNvSpPr/>
            <p:nvPr/>
          </p:nvSpPr>
          <p:spPr>
            <a:xfrm rot="2095244" flipH="1">
              <a:off x="4187222" y="395028"/>
              <a:ext cx="1158068"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矩形 5"/>
            <p:cNvSpPr/>
            <p:nvPr/>
          </p:nvSpPr>
          <p:spPr>
            <a:xfrm>
              <a:off x="4969136" y="937243"/>
              <a:ext cx="391765"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6" name="流程圖: 決策 21"/>
            <p:cNvSpPr/>
            <p:nvPr/>
          </p:nvSpPr>
          <p:spPr>
            <a:xfrm rot="19504756">
              <a:off x="4973366" y="416787"/>
              <a:ext cx="1158068"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 name="群組 3"/>
          <p:cNvGrpSpPr/>
          <p:nvPr/>
        </p:nvGrpSpPr>
        <p:grpSpPr>
          <a:xfrm>
            <a:off x="5052837" y="504500"/>
            <a:ext cx="2160240" cy="1271480"/>
            <a:chOff x="5052837" y="504500"/>
            <a:chExt cx="2160240" cy="1271480"/>
          </a:xfrm>
        </p:grpSpPr>
        <p:sp>
          <p:nvSpPr>
            <p:cNvPr id="195" name="標題 1"/>
            <p:cNvSpPr txBox="1">
              <a:spLocks/>
            </p:cNvSpPr>
            <p:nvPr/>
          </p:nvSpPr>
          <p:spPr bwMode="auto">
            <a:xfrm>
              <a:off x="5052837" y="632980"/>
              <a:ext cx="2160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eaLnBrk="1" hangingPunct="1"/>
              <a:r>
                <a:rPr kumimoji="0" lang="zh-TW" altLang="en-US" sz="4000" b="1">
                  <a:solidFill>
                    <a:srgbClr val="7030A0"/>
                  </a:solidFill>
                </a:rPr>
                <a:t>結  語</a:t>
              </a:r>
            </a:p>
          </p:txBody>
        </p:sp>
        <p:grpSp>
          <p:nvGrpSpPr>
            <p:cNvPr id="196" name="群組 195"/>
            <p:cNvGrpSpPr/>
            <p:nvPr/>
          </p:nvGrpSpPr>
          <p:grpSpPr>
            <a:xfrm>
              <a:off x="5568023" y="504500"/>
              <a:ext cx="1080120" cy="418113"/>
              <a:chOff x="2283209" y="3379847"/>
              <a:chExt cx="4055758" cy="1569978"/>
            </a:xfrm>
          </p:grpSpPr>
          <p:grpSp>
            <p:nvGrpSpPr>
              <p:cNvPr id="197" name="群組 196"/>
              <p:cNvGrpSpPr/>
              <p:nvPr/>
            </p:nvGrpSpPr>
            <p:grpSpPr>
              <a:xfrm>
                <a:off x="2283209" y="3517883"/>
                <a:ext cx="1199987" cy="1431942"/>
                <a:chOff x="1643973" y="2801738"/>
                <a:chExt cx="2786609" cy="3325253"/>
              </a:xfrm>
              <a:solidFill>
                <a:srgbClr val="C00000"/>
              </a:solidFill>
            </p:grpSpPr>
            <p:sp>
              <p:nvSpPr>
                <p:cNvPr id="219" name="流程圖: 接點 218"/>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0" name="圓角矩形 219"/>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220"/>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2" name="圓角矩形 221"/>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3"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4"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98" name="群組 197"/>
              <p:cNvGrpSpPr/>
              <p:nvPr/>
            </p:nvGrpSpPr>
            <p:grpSpPr>
              <a:xfrm>
                <a:off x="3348389" y="3517883"/>
                <a:ext cx="1199987" cy="1431942"/>
                <a:chOff x="4402968" y="2809913"/>
                <a:chExt cx="2786609" cy="3325253"/>
              </a:xfrm>
              <a:solidFill>
                <a:schemeClr val="accent6">
                  <a:lumMod val="75000"/>
                </a:schemeClr>
              </a:solidFill>
            </p:grpSpPr>
            <p:sp>
              <p:nvSpPr>
                <p:cNvPr id="213" name="流程圖: 接點 212"/>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4" name="圓角矩形 213"/>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5" name="圓角矩形 214"/>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99" name="群組 198"/>
              <p:cNvGrpSpPr/>
              <p:nvPr/>
            </p:nvGrpSpPr>
            <p:grpSpPr>
              <a:xfrm>
                <a:off x="5653793" y="3396738"/>
                <a:ext cx="685174" cy="1553087"/>
                <a:chOff x="9890871" y="2661512"/>
                <a:chExt cx="1591112" cy="3606576"/>
              </a:xfrm>
              <a:solidFill>
                <a:srgbClr val="88BE3F"/>
              </a:solidFill>
            </p:grpSpPr>
            <p:sp>
              <p:nvSpPr>
                <p:cNvPr id="207" name="流程圖: 接點 206"/>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209"/>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1"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2"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00" name="群組 199"/>
              <p:cNvGrpSpPr/>
              <p:nvPr/>
            </p:nvGrpSpPr>
            <p:grpSpPr>
              <a:xfrm>
                <a:off x="4692528" y="3379847"/>
                <a:ext cx="919798" cy="1569978"/>
                <a:chOff x="7780203" y="2597447"/>
                <a:chExt cx="2135954" cy="3645801"/>
              </a:xfrm>
              <a:solidFill>
                <a:srgbClr val="00B0F0"/>
              </a:solidFill>
            </p:grpSpPr>
            <p:sp>
              <p:nvSpPr>
                <p:cNvPr id="201" name="流程圖: 接點 200"/>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2" name="圓角矩形 201"/>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3" name="圓角矩形 202"/>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4" name="圓角矩形 203"/>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5"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6"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66</a:t>
            </a:fld>
            <a:endParaRPr lang="zh-TW" altLang="en-US"/>
          </a:p>
        </p:txBody>
      </p:sp>
    </p:spTree>
    <p:extLst>
      <p:ext uri="{BB962C8B-B14F-4D97-AF65-F5344CB8AC3E}">
        <p14:creationId xmlns:p14="http://schemas.microsoft.com/office/powerpoint/2010/main" val="297604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9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extLst>
              <a:ext uri="{28A0092B-C50C-407E-A947-70E740481C1C}">
                <a14:useLocalDpi xmlns:a14="http://schemas.microsoft.com/office/drawing/2010/main" val="0"/>
              </a:ext>
            </a:extLst>
          </a:blip>
          <a:srcRect t="41551" b="16814"/>
          <a:stretch/>
        </p:blipFill>
        <p:spPr>
          <a:xfrm>
            <a:off x="0" y="5013990"/>
            <a:ext cx="9144000" cy="2304256"/>
          </a:xfrm>
          <a:prstGeom prst="rect">
            <a:avLst/>
          </a:prstGeom>
        </p:spPr>
      </p:pic>
      <p:grpSp>
        <p:nvGrpSpPr>
          <p:cNvPr id="56" name="群組 55"/>
          <p:cNvGrpSpPr/>
          <p:nvPr/>
        </p:nvGrpSpPr>
        <p:grpSpPr>
          <a:xfrm>
            <a:off x="1240954" y="1698053"/>
            <a:ext cx="1854008" cy="2212384"/>
            <a:chOff x="1643973" y="2801738"/>
            <a:chExt cx="2786609" cy="3325253"/>
          </a:xfrm>
          <a:solidFill>
            <a:srgbClr val="C00000"/>
          </a:solidFill>
        </p:grpSpPr>
        <p:sp>
          <p:nvSpPr>
            <p:cNvPr id="78" name="流程圖: 接點 77"/>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79"/>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0"/>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7" name="群組 56"/>
          <p:cNvGrpSpPr/>
          <p:nvPr/>
        </p:nvGrpSpPr>
        <p:grpSpPr>
          <a:xfrm>
            <a:off x="2886682" y="1698053"/>
            <a:ext cx="1854008" cy="2212384"/>
            <a:chOff x="4402968" y="2809913"/>
            <a:chExt cx="2786609" cy="3325253"/>
          </a:xfrm>
          <a:solidFill>
            <a:schemeClr val="accent6">
              <a:lumMod val="75000"/>
            </a:schemeClr>
          </a:solidFill>
        </p:grpSpPr>
        <p:sp>
          <p:nvSpPr>
            <p:cNvPr id="72" name="流程圖: 接點 71"/>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圓角矩形 72"/>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圓角矩形 73"/>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圓角矩形 74"/>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6"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8" name="群組 57"/>
          <p:cNvGrpSpPr/>
          <p:nvPr/>
        </p:nvGrpSpPr>
        <p:grpSpPr>
          <a:xfrm>
            <a:off x="6448584" y="1510881"/>
            <a:ext cx="1058610" cy="2399556"/>
            <a:chOff x="9890871" y="2661512"/>
            <a:chExt cx="1591112" cy="3606576"/>
          </a:xfrm>
          <a:solidFill>
            <a:srgbClr val="88BE3F"/>
          </a:solid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9" name="群組 58"/>
          <p:cNvGrpSpPr/>
          <p:nvPr/>
        </p:nvGrpSpPr>
        <p:grpSpPr>
          <a:xfrm>
            <a:off x="4963408" y="1484784"/>
            <a:ext cx="1421109" cy="2425653"/>
            <a:chOff x="7780203" y="2597447"/>
            <a:chExt cx="2135954" cy="3645801"/>
          </a:xfrm>
          <a:solidFill>
            <a:srgbClr val="00B0F0"/>
          </a:solidFill>
        </p:grpSpPr>
        <p:sp>
          <p:nvSpPr>
            <p:cNvPr id="60" name="流程圖: 接點 59"/>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1" name="圓角矩形 60"/>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圓角矩形 62"/>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1" name="文字方塊 40"/>
          <p:cNvSpPr txBox="1"/>
          <p:nvPr/>
        </p:nvSpPr>
        <p:spPr>
          <a:xfrm>
            <a:off x="1403648" y="4052467"/>
            <a:ext cx="6511719" cy="1200329"/>
          </a:xfrm>
          <a:prstGeom prst="rect">
            <a:avLst/>
          </a:prstGeom>
          <a:noFill/>
        </p:spPr>
        <p:txBody>
          <a:bodyPr wrap="none" rtlCol="0">
            <a:spAutoFit/>
          </a:bodyPr>
          <a:lstStyle/>
          <a:p>
            <a:r>
              <a:rPr lang="zh-TW" altLang="en-US" sz="7200" b="1">
                <a:solidFill>
                  <a:srgbClr val="7B1FA2"/>
                </a:solidFill>
                <a:latin typeface="微軟正黑體" panose="020B0604030504040204" pitchFamily="34" charset="-120"/>
                <a:ea typeface="微軟正黑體" panose="020B0604030504040204" pitchFamily="34" charset="-120"/>
              </a:rPr>
              <a:t>簡報結束</a:t>
            </a:r>
            <a:r>
              <a:rPr lang="en-US" altLang="zh-TW" sz="7200" b="1">
                <a:solidFill>
                  <a:srgbClr val="7B1FA2"/>
                </a:solidFill>
                <a:latin typeface="微軟正黑體" panose="020B0604030504040204" pitchFamily="34" charset="-120"/>
                <a:ea typeface="微軟正黑體" panose="020B0604030504040204" pitchFamily="34" charset="-120"/>
              </a:rPr>
              <a:t>-Q&amp;A</a:t>
            </a:r>
            <a:endParaRPr lang="zh-TW" altLang="en-US" sz="7200" b="1">
              <a:solidFill>
                <a:srgbClr val="7B1FA2"/>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67</a:t>
            </a:fld>
            <a:endParaRPr lang="zh-TW" altLang="en-US"/>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68" y="32315"/>
            <a:ext cx="1671948" cy="1693202"/>
          </a:xfrm>
          <a:prstGeom prst="rect">
            <a:avLst/>
          </a:prstGeom>
        </p:spPr>
      </p:pic>
    </p:spTree>
    <p:extLst>
      <p:ext uri="{BB962C8B-B14F-4D97-AF65-F5344CB8AC3E}">
        <p14:creationId xmlns:p14="http://schemas.microsoft.com/office/powerpoint/2010/main" val="38650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900"/>
                                        <p:tgtEl>
                                          <p:spTgt spid="41"/>
                                        </p:tgtEl>
                                      </p:cBhvr>
                                    </p:animEffect>
                                  </p:childTnLst>
                                </p:cTn>
                              </p:par>
                            </p:childTnLst>
                          </p:cTn>
                        </p:par>
                        <p:par>
                          <p:cTn id="8" fill="hold">
                            <p:stCondLst>
                              <p:cond delay="9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9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2400"/>
                            </p:stCondLst>
                            <p:childTnLst>
                              <p:par>
                                <p:cTn id="21" presetID="10"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 y="0"/>
            <a:ext cx="9144001" cy="6858000"/>
          </a:xfrm>
          <a:prstGeom prst="roundRect">
            <a:avLst>
              <a:gd name="adj" fmla="val 0"/>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300" name="Shape 1049"/>
          <p:cNvSpPr>
            <a:spLocks noGrp="1"/>
          </p:cNvSpPr>
          <p:nvPr>
            <p:ph sz="quarter" idx="4294967295"/>
          </p:nvPr>
        </p:nvSpPr>
        <p:spPr>
          <a:xfrm>
            <a:off x="251520" y="319001"/>
            <a:ext cx="8497888" cy="3494141"/>
          </a:xfrm>
        </p:spPr>
        <p:txBody>
          <a:bodyPr lIns="91425" tIns="45700" rIns="91425" bIns="45700"/>
          <a:lstStyle/>
          <a:p>
            <a:pPr eaLnBrk="1" hangingPunct="1">
              <a:lnSpc>
                <a:spcPct val="150000"/>
              </a:lnSpc>
              <a:spcBef>
                <a:spcPct val="0"/>
              </a:spcBef>
              <a:buClr>
                <a:srgbClr val="002060"/>
              </a:buClr>
              <a:buSzPct val="25000"/>
              <a:buFont typeface="Arial" pitchFamily="34" charset="0"/>
              <a:buNone/>
              <a:defRPr/>
            </a:pPr>
            <a:r>
              <a:rPr lang="en-US" altLang="zh-TW" b="1">
                <a:solidFill>
                  <a:srgbClr val="0033CC"/>
                </a:solidFill>
                <a:cs typeface="Arial" pitchFamily="34" charset="0"/>
                <a:sym typeface="Arial" pitchFamily="34" charset="0"/>
              </a:rPr>
              <a:t>        </a:t>
            </a:r>
            <a:r>
              <a:rPr lang="zh-TW" altLang="en-US" b="1">
                <a:solidFill>
                  <a:srgbClr val="0033CC"/>
                </a:solidFill>
                <a:cs typeface="Arial" pitchFamily="34" charset="0"/>
                <a:sym typeface="Arial" pitchFamily="34" charset="0"/>
              </a:rPr>
              <a:t> </a:t>
            </a:r>
            <a:r>
              <a:rPr lang="en-US" altLang="zh-TW" b="1">
                <a:solidFill>
                  <a:srgbClr val="0033CC"/>
                </a:solidFill>
                <a:cs typeface="Arial" pitchFamily="34" charset="0"/>
                <a:sym typeface="Arial" pitchFamily="34" charset="0"/>
              </a:rPr>
              <a:t>討論與實作議題</a:t>
            </a:r>
            <a:r>
              <a:rPr lang="en-US" altLang="zh-TW" b="1" dirty="0">
                <a:solidFill>
                  <a:srgbClr val="0033CC"/>
                </a:solidFill>
                <a:cs typeface="Arial" pitchFamily="34" charset="0"/>
                <a:sym typeface="Arial" pitchFamily="34" charset="0"/>
              </a:rPr>
              <a:t>-1</a:t>
            </a:r>
          </a:p>
          <a:p>
            <a:pPr marL="0" indent="0" algn="just" eaLnBrk="1" hangingPunct="1">
              <a:spcBef>
                <a:spcPts val="725"/>
              </a:spcBef>
              <a:spcAft>
                <a:spcPts val="1200"/>
              </a:spcAft>
              <a:buClr>
                <a:srgbClr val="000000"/>
              </a:buClr>
              <a:buSzPct val="25000"/>
              <a:buFont typeface="Arial" pitchFamily="34" charset="0"/>
              <a:buNone/>
              <a:defRPr/>
            </a:pPr>
            <a:r>
              <a:rPr lang="zh-TW" altLang="en-US" sz="2400" b="1">
                <a:solidFill>
                  <a:srgbClr val="000000"/>
                </a:solidFill>
                <a:cs typeface="Arial" pitchFamily="34" charset="0"/>
                <a:sym typeface="Arial" pitchFamily="34" charset="0"/>
              </a:rPr>
              <a:t>    </a:t>
            </a:r>
            <a:r>
              <a:rPr lang="en-US" altLang="zh-TW" sz="2400" b="1">
                <a:solidFill>
                  <a:srgbClr val="000000"/>
                </a:solidFill>
                <a:cs typeface="Arial" pitchFamily="34" charset="0"/>
                <a:sym typeface="Arial" pitchFamily="34" charset="0"/>
              </a:rPr>
              <a:t>從學校既有的基礎與利基出發</a:t>
            </a:r>
            <a:r>
              <a:rPr lang="en-US" altLang="zh-TW" sz="2400" b="1" dirty="0">
                <a:solidFill>
                  <a:srgbClr val="000000"/>
                </a:solidFill>
                <a:cs typeface="Arial" pitchFamily="34" charset="0"/>
                <a:sym typeface="Arial" pitchFamily="34" charset="0"/>
              </a:rPr>
              <a:t>，</a:t>
            </a:r>
            <a:endParaRPr lang="en-US" altLang="zh-TW" sz="2400" b="1" dirty="0">
              <a:cs typeface="Arial" pitchFamily="34" charset="0"/>
              <a:sym typeface="Arial" pitchFamily="34" charset="0"/>
            </a:endParaRPr>
          </a:p>
          <a:p>
            <a:pPr eaLnBrk="1" fontAlgn="auto" hangingPunct="1">
              <a:lnSpc>
                <a:spcPts val="4000"/>
              </a:lnSpc>
              <a:spcBef>
                <a:spcPts val="600"/>
              </a:spcBef>
              <a:spcAft>
                <a:spcPts val="0"/>
              </a:spcAft>
              <a:buSzPct val="100000"/>
              <a:buFont typeface="Wingdings" panose="05000000000000000000" pitchFamily="2" charset="2"/>
              <a:buChar char="l"/>
              <a:defRPr/>
            </a:pPr>
            <a:r>
              <a:rPr lang="zh-TW" altLang="en-US" sz="2800">
                <a:solidFill>
                  <a:schemeClr val="dk1"/>
                </a:solidFill>
                <a:cs typeface="Arial"/>
                <a:sym typeface="Arial"/>
              </a:rPr>
              <a:t>面對</a:t>
            </a:r>
            <a:r>
              <a:rPr lang="en-US" altLang="zh-TW" sz="2800">
                <a:solidFill>
                  <a:schemeClr val="dk1"/>
                </a:solidFill>
                <a:cs typeface="Arial"/>
                <a:sym typeface="Arial"/>
              </a:rPr>
              <a:t>12</a:t>
            </a:r>
            <a:r>
              <a:rPr lang="zh-TW" altLang="en-US" sz="2800">
                <a:solidFill>
                  <a:schemeClr val="dk1"/>
                </a:solidFill>
                <a:cs typeface="Arial"/>
                <a:sym typeface="Arial"/>
              </a:rPr>
              <a:t>年國教新課綱，學校課程及教學可能造成的影響是什麼？需做哪些調整與因應？</a:t>
            </a:r>
          </a:p>
          <a:p>
            <a:pPr eaLnBrk="1" fontAlgn="auto" hangingPunct="1">
              <a:lnSpc>
                <a:spcPts val="4000"/>
              </a:lnSpc>
              <a:spcBef>
                <a:spcPts val="600"/>
              </a:spcBef>
              <a:spcAft>
                <a:spcPts val="0"/>
              </a:spcAft>
              <a:buSzPct val="100000"/>
              <a:buFont typeface="Wingdings" panose="05000000000000000000" pitchFamily="2" charset="2"/>
              <a:buChar char="l"/>
              <a:defRPr/>
            </a:pPr>
            <a:r>
              <a:rPr lang="en-US" altLang="zh-TW" sz="2800">
                <a:solidFill>
                  <a:schemeClr val="dk1"/>
                </a:solidFill>
                <a:cs typeface="Arial"/>
                <a:sym typeface="Arial"/>
              </a:rPr>
              <a:t>12</a:t>
            </a:r>
            <a:r>
              <a:rPr lang="zh-TW" altLang="en-US" sz="2800">
                <a:solidFill>
                  <a:schemeClr val="dk1"/>
                </a:solidFill>
                <a:cs typeface="Arial"/>
                <a:sym typeface="Arial"/>
              </a:rPr>
              <a:t>年國教新課綱有哪些可以運用或轉化的空間，讓它更可以實踐我們對教育的想望？</a:t>
            </a:r>
            <a:endParaRPr lang="en-US" altLang="zh-TW" sz="2800" dirty="0">
              <a:cs typeface="Arial" pitchFamily="34" charset="0"/>
              <a:sym typeface="Arial" pitchFamily="34" charset="0"/>
            </a:endParaRPr>
          </a:p>
          <a:p>
            <a:pPr eaLnBrk="1" hangingPunct="1">
              <a:lnSpc>
                <a:spcPts val="4000"/>
              </a:lnSpc>
              <a:spcBef>
                <a:spcPts val="600"/>
              </a:spcBef>
              <a:buClr>
                <a:srgbClr val="000000"/>
              </a:buClr>
              <a:buSzPct val="25000"/>
              <a:buFont typeface="Wingdings" pitchFamily="2" charset="2"/>
              <a:buChar char="l"/>
              <a:defRPr/>
            </a:pPr>
            <a:endParaRPr lang="en-US" altLang="zh-TW" sz="2800" b="1" dirty="0">
              <a:solidFill>
                <a:srgbClr val="000000"/>
              </a:solidFill>
              <a:cs typeface="Arial" pitchFamily="34" charset="0"/>
              <a:sym typeface="Arial" pitchFamily="34" charset="0"/>
            </a:endParaRPr>
          </a:p>
        </p:txBody>
      </p:sp>
      <p:sp>
        <p:nvSpPr>
          <p:cNvPr id="18" name="圓角矩形 17"/>
          <p:cNvSpPr/>
          <p:nvPr/>
        </p:nvSpPr>
        <p:spPr>
          <a:xfrm>
            <a:off x="-1" y="4005064"/>
            <a:ext cx="9144001" cy="2850513"/>
          </a:xfrm>
          <a:prstGeom prst="roundRect">
            <a:avLst>
              <a:gd name="adj"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462144" y="4556699"/>
            <a:ext cx="2576036" cy="720080"/>
          </a:xfrm>
          <a:prstGeom prst="roundRect">
            <a:avLst/>
          </a:prstGeom>
          <a:solidFill>
            <a:srgbClr val="D91B60"/>
          </a:solidFill>
          <a:ln w="38100" cap="rnd">
            <a:noFill/>
          </a:ln>
        </p:spPr>
        <p:txBody>
          <a:bodyPr rtlCol="0" anchor="ctr"/>
          <a:lstStyle/>
          <a:p>
            <a:pPr algn="ctr"/>
            <a: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t>領域學習</a:t>
            </a:r>
          </a:p>
        </p:txBody>
      </p:sp>
      <p:sp>
        <p:nvSpPr>
          <p:cNvPr id="20" name="圓角矩形 19"/>
          <p:cNvSpPr/>
          <p:nvPr/>
        </p:nvSpPr>
        <p:spPr>
          <a:xfrm>
            <a:off x="3242040" y="4556699"/>
            <a:ext cx="2576036" cy="720080"/>
          </a:xfrm>
          <a:prstGeom prst="roundRect">
            <a:avLst/>
          </a:prstGeom>
          <a:solidFill>
            <a:srgbClr val="9B25AF"/>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統整性主題</a:t>
            </a:r>
            <a: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t>/</a:t>
            </a: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專題</a:t>
            </a:r>
            <a: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t>/</a:t>
            </a:r>
            <a:b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b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議題探究課程</a:t>
            </a:r>
          </a:p>
        </p:txBody>
      </p:sp>
      <p:sp>
        <p:nvSpPr>
          <p:cNvPr id="21" name="圓角矩形 20"/>
          <p:cNvSpPr/>
          <p:nvPr/>
        </p:nvSpPr>
        <p:spPr>
          <a:xfrm>
            <a:off x="6021936" y="4556699"/>
            <a:ext cx="2576036" cy="720080"/>
          </a:xfrm>
          <a:prstGeom prst="roundRect">
            <a:avLst/>
          </a:prstGeom>
          <a:solidFill>
            <a:srgbClr val="9B25AF"/>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特殊需求領域課程</a:t>
            </a:r>
          </a:p>
        </p:txBody>
      </p:sp>
      <p:sp>
        <p:nvSpPr>
          <p:cNvPr id="22" name="圓角矩形 21"/>
          <p:cNvSpPr/>
          <p:nvPr/>
        </p:nvSpPr>
        <p:spPr>
          <a:xfrm>
            <a:off x="477383" y="5589240"/>
            <a:ext cx="2576036" cy="720080"/>
          </a:xfrm>
          <a:prstGeom prst="roundRect">
            <a:avLst/>
          </a:prstGeom>
          <a:solidFill>
            <a:srgbClr val="D91B60"/>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跨領域</a:t>
            </a:r>
            <a: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t>/</a:t>
            </a: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科目課程</a:t>
            </a:r>
          </a:p>
        </p:txBody>
      </p:sp>
      <p:sp>
        <p:nvSpPr>
          <p:cNvPr id="23" name="圓角矩形 22"/>
          <p:cNvSpPr/>
          <p:nvPr/>
        </p:nvSpPr>
        <p:spPr>
          <a:xfrm>
            <a:off x="3257279" y="5589240"/>
            <a:ext cx="2576036" cy="720080"/>
          </a:xfrm>
          <a:prstGeom prst="roundRect">
            <a:avLst/>
          </a:prstGeom>
          <a:solidFill>
            <a:srgbClr val="9B25AF"/>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社團活動與技藝課程</a:t>
            </a:r>
          </a:p>
        </p:txBody>
      </p:sp>
      <p:sp>
        <p:nvSpPr>
          <p:cNvPr id="24" name="圓角矩形 23"/>
          <p:cNvSpPr/>
          <p:nvPr/>
        </p:nvSpPr>
        <p:spPr>
          <a:xfrm>
            <a:off x="6037175" y="5589240"/>
            <a:ext cx="2576036" cy="720080"/>
          </a:xfrm>
          <a:prstGeom prst="roundRect">
            <a:avLst/>
          </a:prstGeom>
          <a:solidFill>
            <a:srgbClr val="9B25AF"/>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其他類課程</a:t>
            </a:r>
          </a:p>
        </p:txBody>
      </p:sp>
      <p:grpSp>
        <p:nvGrpSpPr>
          <p:cNvPr id="4" name="群組 3"/>
          <p:cNvGrpSpPr/>
          <p:nvPr/>
        </p:nvGrpSpPr>
        <p:grpSpPr>
          <a:xfrm>
            <a:off x="7204147" y="578544"/>
            <a:ext cx="1314822" cy="508966"/>
            <a:chOff x="1240954" y="1484784"/>
            <a:chExt cx="6266240" cy="2425653"/>
          </a:xfrm>
        </p:grpSpPr>
        <p:grpSp>
          <p:nvGrpSpPr>
            <p:cNvPr id="29" name="群組 28"/>
            <p:cNvGrpSpPr/>
            <p:nvPr/>
          </p:nvGrpSpPr>
          <p:grpSpPr>
            <a:xfrm>
              <a:off x="1240954" y="1698053"/>
              <a:ext cx="1854008" cy="2212384"/>
              <a:chOff x="1643973" y="2801738"/>
              <a:chExt cx="2786609" cy="3325253"/>
            </a:xfrm>
            <a:solidFill>
              <a:srgbClr val="C00000"/>
            </a:solidFill>
          </p:grpSpPr>
          <p:sp>
            <p:nvSpPr>
              <p:cNvPr id="30" name="流程圖: 接點 29"/>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圓角矩形 30"/>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3" name="圓角矩形 32"/>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4"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36" name="群組 35"/>
            <p:cNvGrpSpPr/>
            <p:nvPr/>
          </p:nvGrpSpPr>
          <p:grpSpPr>
            <a:xfrm>
              <a:off x="2886682" y="1698053"/>
              <a:ext cx="1854008" cy="2212384"/>
              <a:chOff x="4402968" y="2809913"/>
              <a:chExt cx="2786609" cy="3325253"/>
            </a:xfrm>
            <a:solidFill>
              <a:schemeClr val="accent6">
                <a:lumMod val="75000"/>
              </a:schemeClr>
            </a:solidFill>
          </p:grpSpPr>
          <p:sp>
            <p:nvSpPr>
              <p:cNvPr id="37" name="流程圖: 接點 36"/>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37"/>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9" name="圓角矩形 38"/>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6448584" y="1510881"/>
              <a:ext cx="1058610" cy="2399556"/>
              <a:chOff x="9890871" y="2661512"/>
              <a:chExt cx="1591112" cy="3606576"/>
            </a:xfrm>
            <a:solidFill>
              <a:srgbClr val="88BE3F"/>
            </a:solidFill>
          </p:grpSpPr>
          <p:sp>
            <p:nvSpPr>
              <p:cNvPr id="44" name="流程圖: 接點 43"/>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5" name="圓角矩形 44"/>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圓角矩形 46"/>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9"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963408" y="1484784"/>
              <a:ext cx="1421109" cy="2425653"/>
              <a:chOff x="7780203" y="2597447"/>
              <a:chExt cx="2135954" cy="3645801"/>
            </a:xfrm>
            <a:solidFill>
              <a:srgbClr val="00B0F0"/>
            </a:solidFill>
          </p:grpSpPr>
          <p:sp>
            <p:nvSpPr>
              <p:cNvPr id="51" name="流程圖: 接點 50"/>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圓角矩形 51"/>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圓角矩形 52"/>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圓角矩形 53"/>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pic>
        <p:nvPicPr>
          <p:cNvPr id="58" name="圖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96" y="16624"/>
            <a:ext cx="1187625" cy="1202724"/>
          </a:xfrm>
          <a:prstGeom prst="rect">
            <a:avLst/>
          </a:prstGeom>
        </p:spPr>
      </p:pic>
      <p:grpSp>
        <p:nvGrpSpPr>
          <p:cNvPr id="59" name="群組 58"/>
          <p:cNvGrpSpPr/>
          <p:nvPr/>
        </p:nvGrpSpPr>
        <p:grpSpPr>
          <a:xfrm>
            <a:off x="7891693" y="3569640"/>
            <a:ext cx="730788" cy="507432"/>
            <a:chOff x="4187222" y="395028"/>
            <a:chExt cx="1944212" cy="1349989"/>
          </a:xfrm>
          <a:solidFill>
            <a:srgbClr val="4CAF50"/>
          </a:solidFill>
        </p:grpSpPr>
        <p:sp>
          <p:nvSpPr>
            <p:cNvPr id="6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63" name="圓角矩形 62"/>
          <p:cNvSpPr/>
          <p:nvPr/>
        </p:nvSpPr>
        <p:spPr>
          <a:xfrm>
            <a:off x="-1" y="6669360"/>
            <a:ext cx="9144001" cy="206178"/>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4097960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300">
                                            <p:txEl>
                                              <p:pRg st="0" end="0"/>
                                            </p:txEl>
                                          </p:spTgt>
                                        </p:tgtEl>
                                        <p:attrNameLst>
                                          <p:attrName>style.visibility</p:attrName>
                                        </p:attrNameLst>
                                      </p:cBhvr>
                                      <p:to>
                                        <p:strVal val="visible"/>
                                      </p:to>
                                    </p:set>
                                    <p:animEffect transition="in" filter="fade">
                                      <p:cBhvr>
                                        <p:cTn id="7" dur="500"/>
                                        <p:tgtEl>
                                          <p:spTgt spid="140300">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0300">
                                            <p:txEl>
                                              <p:pRg st="1" end="1"/>
                                            </p:txEl>
                                          </p:spTgt>
                                        </p:tgtEl>
                                        <p:attrNameLst>
                                          <p:attrName>style.visibility</p:attrName>
                                        </p:attrNameLst>
                                      </p:cBhvr>
                                      <p:to>
                                        <p:strVal val="visible"/>
                                      </p:to>
                                    </p:set>
                                    <p:animEffect transition="in" filter="fade">
                                      <p:cBhvr>
                                        <p:cTn id="11" dur="500"/>
                                        <p:tgtEl>
                                          <p:spTgt spid="140300">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0300">
                                            <p:txEl>
                                              <p:pRg st="2" end="2"/>
                                            </p:txEl>
                                          </p:spTgt>
                                        </p:tgtEl>
                                        <p:attrNameLst>
                                          <p:attrName>style.visibility</p:attrName>
                                        </p:attrNameLst>
                                      </p:cBhvr>
                                      <p:to>
                                        <p:strVal val="visible"/>
                                      </p:to>
                                    </p:set>
                                    <p:animEffect transition="in" filter="fade">
                                      <p:cBhvr>
                                        <p:cTn id="15" dur="500"/>
                                        <p:tgtEl>
                                          <p:spTgt spid="140300">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0300">
                                            <p:txEl>
                                              <p:pRg st="3" end="3"/>
                                            </p:txEl>
                                          </p:spTgt>
                                        </p:tgtEl>
                                        <p:attrNameLst>
                                          <p:attrName>style.visibility</p:attrName>
                                        </p:attrNameLst>
                                      </p:cBhvr>
                                      <p:to>
                                        <p:strVal val="visible"/>
                                      </p:to>
                                    </p:set>
                                    <p:animEffect transition="in" filter="fade">
                                      <p:cBhvr>
                                        <p:cTn id="19" dur="500"/>
                                        <p:tgtEl>
                                          <p:spTgt spid="140300">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build="p"/>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群組 32"/>
          <p:cNvGrpSpPr/>
          <p:nvPr/>
        </p:nvGrpSpPr>
        <p:grpSpPr>
          <a:xfrm>
            <a:off x="0" y="2703278"/>
            <a:ext cx="9144000" cy="4166436"/>
            <a:chOff x="0" y="2703278"/>
            <a:chExt cx="9144000" cy="4166436"/>
          </a:xfrm>
        </p:grpSpPr>
        <p:sp>
          <p:nvSpPr>
            <p:cNvPr id="136" name="矩形 135"/>
            <p:cNvSpPr/>
            <p:nvPr/>
          </p:nvSpPr>
          <p:spPr>
            <a:xfrm>
              <a:off x="0" y="2703278"/>
              <a:ext cx="9144000" cy="415472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37" name="群組 136"/>
            <p:cNvGrpSpPr/>
            <p:nvPr/>
          </p:nvGrpSpPr>
          <p:grpSpPr>
            <a:xfrm>
              <a:off x="25685" y="6292047"/>
              <a:ext cx="9031035" cy="577667"/>
              <a:chOff x="25685" y="6268343"/>
              <a:chExt cx="9031035" cy="601371"/>
            </a:xfrm>
            <a:solidFill>
              <a:srgbClr val="C8195D"/>
            </a:solidFill>
          </p:grpSpPr>
          <p:grpSp>
            <p:nvGrpSpPr>
              <p:cNvPr id="138" name="群組 137"/>
              <p:cNvGrpSpPr/>
              <p:nvPr/>
            </p:nvGrpSpPr>
            <p:grpSpPr>
              <a:xfrm>
                <a:off x="4621601" y="6268343"/>
                <a:ext cx="4435119" cy="601371"/>
                <a:chOff x="-5484118" y="5157192"/>
                <a:chExt cx="4435119" cy="608869"/>
              </a:xfrm>
              <a:grpFill/>
            </p:grpSpPr>
            <p:grpSp>
              <p:nvGrpSpPr>
                <p:cNvPr id="179" name="群組 178"/>
                <p:cNvGrpSpPr/>
                <p:nvPr/>
              </p:nvGrpSpPr>
              <p:grpSpPr>
                <a:xfrm>
                  <a:off x="-3193926" y="5157192"/>
                  <a:ext cx="2144927" cy="586573"/>
                  <a:chOff x="-3218928" y="3252179"/>
                  <a:chExt cx="2144927" cy="586573"/>
                </a:xfrm>
                <a:grpFill/>
              </p:grpSpPr>
              <p:sp>
                <p:nvSpPr>
                  <p:cNvPr id="195" name="流程圖: 接點 194"/>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6" name="流程圖: 接點 195"/>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7" name="流程圖: 接點 196"/>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8" name="流程圖: 接點 197"/>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9" name="流程圖: 接點 198"/>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0" name="流程圖: 接點 199"/>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1" name="流程圖: 接點 200"/>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2" name="流程圖: 接點 201"/>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3" name="流程圖: 接點 202"/>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4" name="流程圖: 接點 203"/>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5" name="流程圖: 接點 204"/>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6" name="流程圖: 接點 205"/>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流程圖: 接點 206"/>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流程圖: 接點 207"/>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80" name="群組 179"/>
                <p:cNvGrpSpPr/>
                <p:nvPr/>
              </p:nvGrpSpPr>
              <p:grpSpPr>
                <a:xfrm>
                  <a:off x="-5484118" y="5179488"/>
                  <a:ext cx="2144927" cy="586573"/>
                  <a:chOff x="-5077072" y="3404579"/>
                  <a:chExt cx="2144927" cy="586573"/>
                </a:xfrm>
                <a:grpFill/>
              </p:grpSpPr>
              <p:sp>
                <p:nvSpPr>
                  <p:cNvPr id="181" name="流程圖: 接點 180"/>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2" name="流程圖: 接點 181"/>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3" name="流程圖: 接點 182"/>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4" name="流程圖: 接點 183"/>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5" name="流程圖: 接點 184"/>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6" name="流程圖: 接點 185"/>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7" name="流程圖: 接點 186"/>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8" name="流程圖: 接點 187"/>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89" name="流程圖: 接點 188"/>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0" name="流程圖: 接點 189"/>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1" name="流程圖: 接點 190"/>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2" name="流程圖: 接點 191"/>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3" name="流程圖: 接點 192"/>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4" name="流程圖: 接點 193"/>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42" name="群組 141"/>
              <p:cNvGrpSpPr/>
              <p:nvPr/>
            </p:nvGrpSpPr>
            <p:grpSpPr>
              <a:xfrm>
                <a:off x="25685" y="6268343"/>
                <a:ext cx="4435119" cy="601371"/>
                <a:chOff x="-5484118" y="5157192"/>
                <a:chExt cx="4435119" cy="608869"/>
              </a:xfrm>
              <a:grpFill/>
            </p:grpSpPr>
            <p:grpSp>
              <p:nvGrpSpPr>
                <p:cNvPr id="149" name="群組 148"/>
                <p:cNvGrpSpPr/>
                <p:nvPr/>
              </p:nvGrpSpPr>
              <p:grpSpPr>
                <a:xfrm>
                  <a:off x="-3193926" y="5157192"/>
                  <a:ext cx="2144927" cy="586573"/>
                  <a:chOff x="-3218928" y="3252179"/>
                  <a:chExt cx="2144927" cy="586573"/>
                </a:xfrm>
                <a:grpFill/>
              </p:grpSpPr>
              <p:sp>
                <p:nvSpPr>
                  <p:cNvPr id="165" name="流程圖: 接點 164"/>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5" name="流程圖: 接點 174"/>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流程圖: 接點 175"/>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7" name="流程圖: 接點 176"/>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8" name="流程圖: 接點 177"/>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50" name="群組 149"/>
                <p:cNvGrpSpPr/>
                <p:nvPr/>
              </p:nvGrpSpPr>
              <p:grpSpPr>
                <a:xfrm>
                  <a:off x="-5484118" y="5179488"/>
                  <a:ext cx="2144927" cy="586573"/>
                  <a:chOff x="-5077072" y="3404579"/>
                  <a:chExt cx="2144927" cy="586573"/>
                </a:xfrm>
                <a:grpFill/>
              </p:grpSpPr>
              <p:sp>
                <p:nvSpPr>
                  <p:cNvPr id="151" name="流程圖: 接點 150"/>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1" name="流程圖: 接點 160"/>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43" name="流程圖: 接點 142"/>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7" name="流程圖: 接點 146"/>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34" name="群組 33"/>
          <p:cNvGrpSpPr/>
          <p:nvPr/>
        </p:nvGrpSpPr>
        <p:grpSpPr>
          <a:xfrm>
            <a:off x="5581883" y="2257180"/>
            <a:ext cx="730788" cy="507432"/>
            <a:chOff x="4187222" y="395028"/>
            <a:chExt cx="1944212" cy="1349989"/>
          </a:xfrm>
          <a:solidFill>
            <a:srgbClr val="4CAF50"/>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38" name="群組 37"/>
          <p:cNvGrpSpPr/>
          <p:nvPr/>
        </p:nvGrpSpPr>
        <p:grpSpPr>
          <a:xfrm>
            <a:off x="690928" y="2995549"/>
            <a:ext cx="8006934" cy="3085289"/>
            <a:chOff x="690928" y="2995549"/>
            <a:chExt cx="8006934" cy="3085289"/>
          </a:xfrm>
        </p:grpSpPr>
        <p:sp>
          <p:nvSpPr>
            <p:cNvPr id="19" name="圓角矩形 18"/>
            <p:cNvSpPr/>
            <p:nvPr/>
          </p:nvSpPr>
          <p:spPr>
            <a:xfrm>
              <a:off x="698467" y="4635569"/>
              <a:ext cx="1662442"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39" name="圓角矩形 38"/>
            <p:cNvSpPr/>
            <p:nvPr/>
          </p:nvSpPr>
          <p:spPr>
            <a:xfrm>
              <a:off x="1251927" y="5510705"/>
              <a:ext cx="1461123"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6111710" y="5570060"/>
              <a:ext cx="2048082"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1" name="圓角矩形 40"/>
            <p:cNvSpPr/>
            <p:nvPr/>
          </p:nvSpPr>
          <p:spPr>
            <a:xfrm>
              <a:off x="2884769" y="4966009"/>
              <a:ext cx="1687231"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2" name="圓角矩形 41"/>
            <p:cNvSpPr/>
            <p:nvPr/>
          </p:nvSpPr>
          <p:spPr>
            <a:xfrm>
              <a:off x="7179478" y="4617369"/>
              <a:ext cx="1488208"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3" name="圓角矩形 42"/>
            <p:cNvSpPr/>
            <p:nvPr/>
          </p:nvSpPr>
          <p:spPr>
            <a:xfrm>
              <a:off x="6320842" y="3947789"/>
              <a:ext cx="1491518"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4" name="圓角矩形 43"/>
            <p:cNvSpPr/>
            <p:nvPr/>
          </p:nvSpPr>
          <p:spPr>
            <a:xfrm>
              <a:off x="1075581" y="2995549"/>
              <a:ext cx="1686408"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a:off x="5095860" y="4946711"/>
              <a:ext cx="1648400" cy="479524"/>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48" name="圓角矩形 47"/>
            <p:cNvSpPr/>
            <p:nvPr/>
          </p:nvSpPr>
          <p:spPr>
            <a:xfrm>
              <a:off x="1523405" y="3824114"/>
              <a:ext cx="1450432"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52" name="圓角矩形 51"/>
            <p:cNvSpPr/>
            <p:nvPr/>
          </p:nvSpPr>
          <p:spPr>
            <a:xfrm>
              <a:off x="4330093" y="5564944"/>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sp>
          <p:nvSpPr>
            <p:cNvPr id="54" name="圓角矩形 53"/>
            <p:cNvSpPr/>
            <p:nvPr/>
          </p:nvSpPr>
          <p:spPr>
            <a:xfrm>
              <a:off x="4728265" y="2997622"/>
              <a:ext cx="1953226"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1E88E5"/>
                </a:solidFill>
                <a:latin typeface="微軟正黑體" panose="020B0604030504040204" pitchFamily="34" charset="-120"/>
                <a:ea typeface="微軟正黑體" panose="020B0604030504040204" pitchFamily="34" charset="-120"/>
              </a:endParaRPr>
            </a:p>
          </p:txBody>
        </p:sp>
        <p:grpSp>
          <p:nvGrpSpPr>
            <p:cNvPr id="32783" name="群組 32782"/>
            <p:cNvGrpSpPr/>
            <p:nvPr/>
          </p:nvGrpSpPr>
          <p:grpSpPr>
            <a:xfrm>
              <a:off x="3693730" y="4196377"/>
              <a:ext cx="2031325" cy="510778"/>
              <a:chOff x="3693730" y="3967396"/>
              <a:chExt cx="2031325" cy="510778"/>
            </a:xfrm>
          </p:grpSpPr>
          <p:sp>
            <p:nvSpPr>
              <p:cNvPr id="45" name="圓角矩形 44"/>
              <p:cNvSpPr/>
              <p:nvPr/>
            </p:nvSpPr>
            <p:spPr>
              <a:xfrm>
                <a:off x="3704375" y="3967396"/>
                <a:ext cx="1956706"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3" name="矩形 2"/>
              <p:cNvSpPr/>
              <p:nvPr/>
            </p:nvSpPr>
            <p:spPr>
              <a:xfrm>
                <a:off x="3693730" y="4011628"/>
                <a:ext cx="2031325"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4" name="矩形 3"/>
            <p:cNvSpPr/>
            <p:nvPr/>
          </p:nvSpPr>
          <p:spPr>
            <a:xfrm>
              <a:off x="5059542" y="4961863"/>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批判式思考</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nvGrpSpPr>
            <p:cNvPr id="32781" name="群組 32780"/>
            <p:cNvGrpSpPr/>
            <p:nvPr/>
          </p:nvGrpSpPr>
          <p:grpSpPr>
            <a:xfrm>
              <a:off x="7287339" y="3069638"/>
              <a:ext cx="947223" cy="510778"/>
              <a:chOff x="4050733" y="4181336"/>
              <a:chExt cx="947223" cy="510778"/>
            </a:xfrm>
          </p:grpSpPr>
          <p:sp>
            <p:nvSpPr>
              <p:cNvPr id="47" name="圓角矩形 46"/>
              <p:cNvSpPr/>
              <p:nvPr/>
            </p:nvSpPr>
            <p:spPr>
              <a:xfrm>
                <a:off x="4050733" y="4181336"/>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5" name="矩形 4"/>
              <p:cNvSpPr/>
              <p:nvPr/>
            </p:nvSpPr>
            <p:spPr>
              <a:xfrm>
                <a:off x="4131821" y="4226262"/>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創新</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6" name="矩形 5"/>
            <p:cNvSpPr/>
            <p:nvPr/>
          </p:nvSpPr>
          <p:spPr>
            <a:xfrm>
              <a:off x="1490871" y="3856379"/>
              <a:ext cx="1415772" cy="452753"/>
            </a:xfrm>
            <a:prstGeom prst="rect">
              <a:avLst/>
            </a:prstGeom>
          </p:spPr>
          <p:txBody>
            <a:bodyPr wrap="none">
              <a:spAutoFit/>
            </a:bodyPr>
            <a:lstStyle/>
            <a:p>
              <a:pPr>
                <a:lnSpc>
                  <a:spcPts val="3000"/>
                </a:lnSpc>
                <a:spcBef>
                  <a:spcPts val="0"/>
                </a:spcBef>
                <a:defRPr/>
              </a:pPr>
              <a:r>
                <a:rPr lang="zh-TW" altLang="en-US" sz="2400" b="1" dirty="0">
                  <a:solidFill>
                    <a:srgbClr val="C2185B"/>
                  </a:solidFill>
                  <a:latin typeface="Times New Roman" panose="02020603050405020304" pitchFamily="18" charset="0"/>
                  <a:ea typeface="微軟正黑體" pitchFamily="34" charset="-120"/>
                  <a:cs typeface="Times New Roman" panose="02020603050405020304" pitchFamily="18" charset="0"/>
                </a:rPr>
                <a:t>人際經營</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7" name="矩形 6"/>
            <p:cNvSpPr/>
            <p:nvPr/>
          </p:nvSpPr>
          <p:spPr>
            <a:xfrm>
              <a:off x="6396588" y="4002490"/>
              <a:ext cx="141577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協同合作</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8" name="矩形 7"/>
            <p:cNvSpPr/>
            <p:nvPr/>
          </p:nvSpPr>
          <p:spPr>
            <a:xfrm>
              <a:off x="1051803" y="2995990"/>
              <a:ext cx="174118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情緒智力</a:t>
              </a:r>
              <a:r>
                <a:rPr lang="en-US" altLang="zh-TW" sz="2400" b="1">
                  <a:solidFill>
                    <a:srgbClr val="C2185B"/>
                  </a:solidFill>
                  <a:latin typeface="Times New Roman" panose="02020603050405020304" pitchFamily="18" charset="0"/>
                  <a:ea typeface="微軟正黑體" pitchFamily="34" charset="-120"/>
                  <a:cs typeface="Times New Roman" panose="02020603050405020304" pitchFamily="18" charset="0"/>
                </a:rPr>
                <a:t>EI</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4" name="矩形 13"/>
            <p:cNvSpPr/>
            <p:nvPr/>
          </p:nvSpPr>
          <p:spPr>
            <a:xfrm>
              <a:off x="2848451" y="4992471"/>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判斷與決策</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5" name="矩形 14"/>
            <p:cNvSpPr/>
            <p:nvPr/>
          </p:nvSpPr>
          <p:spPr>
            <a:xfrm>
              <a:off x="6166715" y="5581036"/>
              <a:ext cx="2031325"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nvGrpSpPr>
            <p:cNvPr id="32782" name="群組 32781"/>
            <p:cNvGrpSpPr/>
            <p:nvPr/>
          </p:nvGrpSpPr>
          <p:grpSpPr>
            <a:xfrm>
              <a:off x="3496926" y="3238578"/>
              <a:ext cx="947223" cy="510778"/>
              <a:chOff x="4140011" y="2606046"/>
              <a:chExt cx="947223" cy="510778"/>
            </a:xfrm>
          </p:grpSpPr>
          <p:sp>
            <p:nvSpPr>
              <p:cNvPr id="53" name="圓角矩形 52"/>
              <p:cNvSpPr/>
              <p:nvPr/>
            </p:nvSpPr>
            <p:spPr>
              <a:xfrm>
                <a:off x="4140011" y="2606046"/>
                <a:ext cx="947223" cy="510778"/>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rgbClr val="C2185B"/>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4211960" y="2636912"/>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協商</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17" name="矩形 16"/>
            <p:cNvSpPr/>
            <p:nvPr/>
          </p:nvSpPr>
          <p:spPr>
            <a:xfrm>
              <a:off x="690928" y="4650034"/>
              <a:ext cx="172354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認知靈活性</a:t>
              </a:r>
              <a:endParaRPr lang="en-US" altLang="zh-TW" sz="2400" b="1">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21" name="矩形 20"/>
            <p:cNvSpPr/>
            <p:nvPr/>
          </p:nvSpPr>
          <p:spPr>
            <a:xfrm>
              <a:off x="4413560" y="5581036"/>
              <a:ext cx="800219"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自信</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sp>
          <p:nvSpPr>
            <p:cNvPr id="18" name="矩形 17"/>
            <p:cNvSpPr/>
            <p:nvPr/>
          </p:nvSpPr>
          <p:spPr>
            <a:xfrm>
              <a:off x="4704501" y="3031656"/>
              <a:ext cx="2031325" cy="461665"/>
            </a:xfrm>
            <a:prstGeom prst="rect">
              <a:avLst/>
            </a:prstGeom>
          </p:spPr>
          <p:txBody>
            <a:bodyPr wrap="none">
              <a:spAutoFit/>
            </a:bodyPr>
            <a:lstStyle/>
            <a:p>
              <a:r>
                <a:rPr lang="zh-TW" altLang="en-US" sz="2400" b="1">
                  <a:solidFill>
                    <a:srgbClr val="C2185B"/>
                  </a:solidFill>
                  <a:latin typeface="微軟正黑體" panose="020B0604030504040204" pitchFamily="34" charset="-120"/>
                  <a:ea typeface="微軟正黑體" panose="020B0604030504040204" pitchFamily="34" charset="-120"/>
                </a:rPr>
                <a:t>文化的理解力</a:t>
              </a:r>
            </a:p>
          </p:txBody>
        </p:sp>
        <p:sp>
          <p:nvSpPr>
            <p:cNvPr id="23" name="矩形 22"/>
            <p:cNvSpPr/>
            <p:nvPr/>
          </p:nvSpPr>
          <p:spPr>
            <a:xfrm>
              <a:off x="7282090" y="4639376"/>
              <a:ext cx="1415772" cy="461665"/>
            </a:xfrm>
            <a:prstGeom prst="rect">
              <a:avLst/>
            </a:prstGeom>
          </p:spPr>
          <p:txBody>
            <a:bodyPr wrap="none">
              <a:spAutoFit/>
            </a:bodyPr>
            <a:lstStyle/>
            <a:p>
              <a:r>
                <a:rPr lang="zh-TW" altLang="en-US" sz="2400" b="1">
                  <a:solidFill>
                    <a:srgbClr val="C2185B"/>
                  </a:solidFill>
                  <a:latin typeface="微軟正黑體" panose="020B0604030504040204" pitchFamily="34" charset="-120"/>
                  <a:ea typeface="微軟正黑體" panose="020B0604030504040204" pitchFamily="34" charset="-120"/>
                </a:rPr>
                <a:t>數位能力</a:t>
              </a:r>
            </a:p>
          </p:txBody>
        </p:sp>
        <p:sp>
          <p:nvSpPr>
            <p:cNvPr id="24" name="矩形 23"/>
            <p:cNvSpPr/>
            <p:nvPr/>
          </p:nvSpPr>
          <p:spPr>
            <a:xfrm>
              <a:off x="1251927" y="5542580"/>
              <a:ext cx="1415772" cy="452753"/>
            </a:xfrm>
            <a:prstGeom prst="rect">
              <a:avLst/>
            </a:prstGeom>
          </p:spPr>
          <p:txBody>
            <a:bodyPr wrap="none">
              <a:spAutoFit/>
            </a:bodyPr>
            <a:lstStyle/>
            <a:p>
              <a:pPr>
                <a:lnSpc>
                  <a:spcPts val="3000"/>
                </a:lnSpc>
                <a:spcBef>
                  <a:spcPts val="0"/>
                </a:spcBef>
                <a:defRPr/>
              </a:pPr>
              <a:r>
                <a:rPr lang="zh-TW" altLang="en-US" sz="2400" b="1">
                  <a:solidFill>
                    <a:srgbClr val="C2185B"/>
                  </a:solidFill>
                  <a:latin typeface="Times New Roman" panose="02020603050405020304" pitchFamily="18" charset="0"/>
                  <a:ea typeface="微軟正黑體" pitchFamily="34" charset="-120"/>
                  <a:cs typeface="Times New Roman" panose="02020603050405020304" pitchFamily="18" charset="0"/>
                </a:rPr>
                <a:t>終身學習</a:t>
              </a:r>
              <a:endParaRPr lang="en-US" altLang="zh-TW" sz="2400" b="1" dirty="0">
                <a:solidFill>
                  <a:srgbClr val="C2185B"/>
                </a:solidFill>
                <a:latin typeface="Times New Roman" panose="02020603050405020304" pitchFamily="18" charset="0"/>
                <a:ea typeface="微軟正黑體" pitchFamily="34" charset="-120"/>
                <a:cs typeface="Times New Roman" panose="02020603050405020304" pitchFamily="18" charset="0"/>
              </a:endParaRPr>
            </a:p>
          </p:txBody>
        </p:sp>
      </p:grpSp>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6</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6" name="文字方塊 1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1-1-5</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148" name="矩形 147"/>
          <p:cNvSpPr/>
          <p:nvPr/>
        </p:nvSpPr>
        <p:spPr>
          <a:xfrm>
            <a:off x="766762" y="1351591"/>
            <a:ext cx="8377237" cy="461665"/>
          </a:xfrm>
          <a:prstGeom prst="rect">
            <a:avLst/>
          </a:prstGeom>
        </p:spPr>
        <p:txBody>
          <a:bodyPr wrap="square">
            <a:spAutoFit/>
          </a:bodyPr>
          <a:lstStyle/>
          <a:p>
            <a:pPr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五</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160106" y="1314640"/>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385282" y="1526701"/>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spTree>
    <p:extLst>
      <p:ext uri="{BB962C8B-B14F-4D97-AF65-F5344CB8AC3E}">
        <p14:creationId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500"/>
                                        <p:tgtEl>
                                          <p:spTgt spid="34"/>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800"/>
                                        <p:tgtEl>
                                          <p:spTgt spid="38"/>
                                        </p:tgtEl>
                                      </p:cBhvr>
                                    </p:animEffect>
                                  </p:childTnLst>
                                </p:cTn>
                              </p:par>
                            </p:childTnLst>
                          </p:cTn>
                        </p:par>
                        <p:par>
                          <p:cTn id="16" fill="hold">
                            <p:stCondLst>
                              <p:cond delay="38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43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圓角矩形 37"/>
          <p:cNvSpPr/>
          <p:nvPr/>
        </p:nvSpPr>
        <p:spPr>
          <a:xfrm>
            <a:off x="-1" y="0"/>
            <a:ext cx="9144001" cy="6858000"/>
          </a:xfrm>
          <a:prstGeom prst="roundRect">
            <a:avLst>
              <a:gd name="adj" fmla="val 0"/>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8" name="圖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 y="0"/>
            <a:ext cx="1274267" cy="1290466"/>
          </a:xfrm>
          <a:prstGeom prst="rect">
            <a:avLst/>
          </a:prstGeom>
        </p:spPr>
      </p:pic>
      <p:sp>
        <p:nvSpPr>
          <p:cNvPr id="25" name="圓角矩形 24"/>
          <p:cNvSpPr/>
          <p:nvPr/>
        </p:nvSpPr>
        <p:spPr>
          <a:xfrm>
            <a:off x="-1" y="4005064"/>
            <a:ext cx="9144001" cy="2850513"/>
          </a:xfrm>
          <a:prstGeom prst="roundRect">
            <a:avLst>
              <a:gd name="adj"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1" name="Shape 1061"/>
          <p:cNvSpPr txBox="1">
            <a:spLocks noGrp="1"/>
          </p:cNvSpPr>
          <p:nvPr>
            <p:ph idx="4294967295"/>
          </p:nvPr>
        </p:nvSpPr>
        <p:spPr>
          <a:xfrm>
            <a:off x="265135" y="332656"/>
            <a:ext cx="8645525" cy="3669985"/>
          </a:xfrm>
        </p:spPr>
        <p:txBody>
          <a:bodyPr lIns="91425" tIns="45700" rIns="91425" bIns="45700" rtlCol="0">
            <a:noAutofit/>
          </a:bodyPr>
          <a:lstStyle/>
          <a:p>
            <a:pPr marL="0" indent="0" eaLnBrk="1" fontAlgn="auto" hangingPunct="1">
              <a:lnSpc>
                <a:spcPct val="150000"/>
              </a:lnSpc>
              <a:spcBef>
                <a:spcPts val="0"/>
              </a:spcBef>
              <a:spcAft>
                <a:spcPts val="0"/>
              </a:spcAft>
              <a:buClr>
                <a:srgbClr val="E36C09"/>
              </a:buClr>
              <a:buSzPct val="25000"/>
              <a:buFont typeface="Arial"/>
              <a:buNone/>
              <a:defRPr/>
            </a:pPr>
            <a:r>
              <a:rPr lang="en-US" b="1" dirty="0">
                <a:solidFill>
                  <a:srgbClr val="0033CC"/>
                </a:solidFill>
                <a:cs typeface="Arial"/>
                <a:sym typeface="Arial"/>
              </a:rPr>
              <a:t>        </a:t>
            </a:r>
            <a:r>
              <a:rPr lang="zh-TW" altLang="en-US" b="1" dirty="0">
                <a:solidFill>
                  <a:srgbClr val="0033CC"/>
                </a:solidFill>
                <a:cs typeface="Arial"/>
                <a:sym typeface="Arial"/>
              </a:rPr>
              <a:t> </a:t>
            </a:r>
            <a:r>
              <a:rPr lang="en-US" b="1" dirty="0">
                <a:solidFill>
                  <a:srgbClr val="0033CC"/>
                </a:solidFill>
                <a:cs typeface="Arial"/>
                <a:sym typeface="Arial"/>
              </a:rPr>
              <a:t>討論與實作議題-2</a:t>
            </a:r>
          </a:p>
          <a:p>
            <a:pPr marL="0" indent="0" eaLnBrk="1" fontAlgn="auto" hangingPunct="1">
              <a:lnSpc>
                <a:spcPct val="150000"/>
              </a:lnSpc>
              <a:spcBef>
                <a:spcPts val="600"/>
              </a:spcBef>
              <a:spcAft>
                <a:spcPts val="0"/>
              </a:spcAft>
              <a:buClr>
                <a:srgbClr val="E36C09"/>
              </a:buClr>
              <a:buSzPct val="25000"/>
              <a:buFont typeface="Arial"/>
              <a:buNone/>
              <a:defRPr/>
            </a:pPr>
            <a:r>
              <a:rPr lang="en-US" sz="2400" b="1" dirty="0">
                <a:solidFill>
                  <a:schemeClr val="dk1"/>
                </a:solidFill>
                <a:cs typeface="Arial"/>
                <a:sym typeface="Arial"/>
              </a:rPr>
              <a:t>運用</a:t>
            </a:r>
            <a:r>
              <a:rPr lang="en-US" sz="2400" b="1" dirty="0">
                <a:cs typeface="Arial"/>
                <a:sym typeface="Arial"/>
              </a:rPr>
              <a:t>12</a:t>
            </a:r>
            <a:r>
              <a:rPr lang="zh-TW" altLang="en-US" sz="2400" b="1" dirty="0">
                <a:cs typeface="Arial"/>
                <a:sym typeface="Arial"/>
              </a:rPr>
              <a:t>年國教新</a:t>
            </a:r>
            <a:r>
              <a:rPr lang="en-US" sz="2400" b="1" dirty="0" err="1">
                <a:solidFill>
                  <a:schemeClr val="dk1"/>
                </a:solidFill>
                <a:cs typeface="Arial"/>
                <a:sym typeface="Arial"/>
              </a:rPr>
              <a:t>課綱的課程類型，結合學校既有的基礎與利基</a:t>
            </a:r>
            <a:endParaRPr lang="en-US" sz="2400" b="1" dirty="0">
              <a:solidFill>
                <a:schemeClr val="dk1"/>
              </a:solidFill>
              <a:cs typeface="Arial"/>
              <a:sym typeface="Arial"/>
            </a:endParaRPr>
          </a:p>
          <a:p>
            <a:pPr eaLnBrk="1" fontAlgn="auto" hangingPunct="1">
              <a:lnSpc>
                <a:spcPct val="150000"/>
              </a:lnSpc>
              <a:spcBef>
                <a:spcPts val="600"/>
              </a:spcBef>
              <a:spcAft>
                <a:spcPts val="0"/>
              </a:spcAft>
              <a:buSzPct val="100000"/>
              <a:buFont typeface="Wingdings" panose="05000000000000000000" pitchFamily="2" charset="2"/>
              <a:buChar char="l"/>
              <a:defRPr/>
            </a:pPr>
            <a:r>
              <a:rPr lang="en-US" altLang="zh-TW" sz="2800" dirty="0" err="1">
                <a:solidFill>
                  <a:schemeClr val="dk1"/>
                </a:solidFill>
                <a:cs typeface="Arial"/>
                <a:sym typeface="Arial"/>
              </a:rPr>
              <a:t>怎樣將它們組合</a:t>
            </a:r>
            <a:r>
              <a:rPr lang="en-US" altLang="zh-TW" sz="2800" dirty="0">
                <a:solidFill>
                  <a:schemeClr val="dk1"/>
                </a:solidFill>
                <a:cs typeface="Arial"/>
                <a:sym typeface="Arial"/>
              </a:rPr>
              <a:t>？</a:t>
            </a:r>
            <a:r>
              <a:rPr lang="en-US" altLang="zh-TW" sz="2800" dirty="0" err="1">
                <a:solidFill>
                  <a:schemeClr val="dk1"/>
                </a:solidFill>
                <a:cs typeface="Arial"/>
                <a:sym typeface="Arial"/>
              </a:rPr>
              <a:t>彼此的關係或層次</a:t>
            </a:r>
            <a:r>
              <a:rPr lang="en-US" altLang="zh-TW" sz="2800" dirty="0">
                <a:solidFill>
                  <a:schemeClr val="dk1"/>
                </a:solidFill>
                <a:cs typeface="Arial"/>
                <a:sym typeface="Arial"/>
              </a:rPr>
              <a:t>？</a:t>
            </a:r>
          </a:p>
          <a:p>
            <a:pPr eaLnBrk="1" fontAlgn="auto" hangingPunct="1">
              <a:lnSpc>
                <a:spcPct val="150000"/>
              </a:lnSpc>
              <a:spcBef>
                <a:spcPts val="600"/>
              </a:spcBef>
              <a:spcAft>
                <a:spcPts val="0"/>
              </a:spcAft>
              <a:buSzPct val="100000"/>
              <a:buFont typeface="Wingdings" panose="05000000000000000000" pitchFamily="2" charset="2"/>
              <a:buChar char="l"/>
              <a:defRPr/>
            </a:pPr>
            <a:r>
              <a:rPr lang="en-US" altLang="zh-TW" sz="2800" dirty="0" err="1">
                <a:solidFill>
                  <a:schemeClr val="dk1"/>
                </a:solidFill>
                <a:cs typeface="Arial"/>
                <a:sym typeface="Arial"/>
              </a:rPr>
              <a:t>節數安排及重點內涵</a:t>
            </a:r>
            <a:r>
              <a:rPr lang="en-US" altLang="zh-TW" sz="2800" dirty="0">
                <a:solidFill>
                  <a:schemeClr val="dk1"/>
                </a:solidFill>
                <a:cs typeface="Arial"/>
                <a:sym typeface="Arial"/>
              </a:rPr>
              <a:t>？</a:t>
            </a:r>
          </a:p>
          <a:p>
            <a:pPr eaLnBrk="1" fontAlgn="auto" hangingPunct="1">
              <a:lnSpc>
                <a:spcPct val="150000"/>
              </a:lnSpc>
              <a:spcBef>
                <a:spcPts val="600"/>
              </a:spcBef>
              <a:spcAft>
                <a:spcPts val="0"/>
              </a:spcAft>
              <a:buSzPct val="100000"/>
              <a:buFont typeface="Wingdings" panose="05000000000000000000" pitchFamily="2" charset="2"/>
              <a:buChar char="l"/>
              <a:defRPr/>
            </a:pPr>
            <a:r>
              <a:rPr lang="en-US" altLang="zh-TW" sz="2800" dirty="0" err="1">
                <a:solidFill>
                  <a:schemeClr val="dk1"/>
                </a:solidFill>
                <a:cs typeface="Arial"/>
                <a:sym typeface="Arial"/>
              </a:rPr>
              <a:t>透過這樣安排，想達成什麼</a:t>
            </a:r>
            <a:r>
              <a:rPr lang="en-US" altLang="zh-TW" sz="2800" dirty="0">
                <a:solidFill>
                  <a:schemeClr val="dk1"/>
                </a:solidFill>
                <a:cs typeface="Arial"/>
                <a:sym typeface="Arial"/>
              </a:rPr>
              <a:t>？</a:t>
            </a:r>
          </a:p>
        </p:txBody>
      </p:sp>
      <p:sp>
        <p:nvSpPr>
          <p:cNvPr id="3" name="圓角矩形 2"/>
          <p:cNvSpPr/>
          <p:nvPr/>
        </p:nvSpPr>
        <p:spPr>
          <a:xfrm>
            <a:off x="462144" y="4221088"/>
            <a:ext cx="2576036" cy="720080"/>
          </a:xfrm>
          <a:prstGeom prst="roundRect">
            <a:avLst/>
          </a:prstGeom>
          <a:solidFill>
            <a:srgbClr val="D91B60"/>
          </a:solidFill>
          <a:ln w="38100" cap="rnd">
            <a:noFill/>
          </a:ln>
        </p:spPr>
        <p:txBody>
          <a:bodyPr rtlCol="0" anchor="ctr"/>
          <a:lstStyle/>
          <a:p>
            <a:pPr algn="ctr"/>
            <a: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t>領域學習</a:t>
            </a:r>
          </a:p>
        </p:txBody>
      </p:sp>
      <p:sp>
        <p:nvSpPr>
          <p:cNvPr id="27" name="圓角矩形 26"/>
          <p:cNvSpPr/>
          <p:nvPr/>
        </p:nvSpPr>
        <p:spPr>
          <a:xfrm>
            <a:off x="3242040" y="4221088"/>
            <a:ext cx="2576036" cy="720080"/>
          </a:xfrm>
          <a:prstGeom prst="roundRect">
            <a:avLst/>
          </a:prstGeom>
          <a:solidFill>
            <a:srgbClr val="9B25AF"/>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統整性主題</a:t>
            </a:r>
            <a: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t>/</a:t>
            </a: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專題</a:t>
            </a:r>
            <a: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t>/</a:t>
            </a:r>
            <a:b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b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議題探究課程</a:t>
            </a:r>
          </a:p>
        </p:txBody>
      </p:sp>
      <p:sp>
        <p:nvSpPr>
          <p:cNvPr id="28" name="圓角矩形 27"/>
          <p:cNvSpPr/>
          <p:nvPr/>
        </p:nvSpPr>
        <p:spPr>
          <a:xfrm>
            <a:off x="6021936" y="4221088"/>
            <a:ext cx="2576036" cy="720080"/>
          </a:xfrm>
          <a:prstGeom prst="roundRect">
            <a:avLst/>
          </a:prstGeom>
          <a:solidFill>
            <a:srgbClr val="9B25AF"/>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特殊需求領域課程</a:t>
            </a:r>
          </a:p>
        </p:txBody>
      </p:sp>
      <p:sp>
        <p:nvSpPr>
          <p:cNvPr id="29" name="圓角矩形 28"/>
          <p:cNvSpPr/>
          <p:nvPr/>
        </p:nvSpPr>
        <p:spPr>
          <a:xfrm>
            <a:off x="477383" y="5037605"/>
            <a:ext cx="2576036" cy="720080"/>
          </a:xfrm>
          <a:prstGeom prst="roundRect">
            <a:avLst/>
          </a:prstGeom>
          <a:solidFill>
            <a:srgbClr val="D91B60"/>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跨領域</a:t>
            </a:r>
            <a:r>
              <a:rPr lang="en-US" altLang="zh-TW" sz="2000" b="1">
                <a:solidFill>
                  <a:schemeClr val="bg1"/>
                </a:solidFill>
                <a:latin typeface="微軟正黑體" panose="020B0604030504040204" pitchFamily="34" charset="-120"/>
                <a:ea typeface="微軟正黑體" panose="020B0604030504040204" pitchFamily="34" charset="-120"/>
                <a:cs typeface="Arial"/>
                <a:sym typeface="Arial"/>
              </a:rPr>
              <a:t>/</a:t>
            </a: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科目課程</a:t>
            </a:r>
          </a:p>
        </p:txBody>
      </p:sp>
      <p:sp>
        <p:nvSpPr>
          <p:cNvPr id="30" name="圓角矩形 29"/>
          <p:cNvSpPr/>
          <p:nvPr/>
        </p:nvSpPr>
        <p:spPr>
          <a:xfrm>
            <a:off x="3257279" y="5037605"/>
            <a:ext cx="2576036" cy="720080"/>
          </a:xfrm>
          <a:prstGeom prst="roundRect">
            <a:avLst/>
          </a:prstGeom>
          <a:solidFill>
            <a:srgbClr val="9B25AF"/>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社團活動與技藝課程</a:t>
            </a:r>
          </a:p>
        </p:txBody>
      </p:sp>
      <p:sp>
        <p:nvSpPr>
          <p:cNvPr id="31" name="圓角矩形 30"/>
          <p:cNvSpPr/>
          <p:nvPr/>
        </p:nvSpPr>
        <p:spPr>
          <a:xfrm>
            <a:off x="6037175" y="5037605"/>
            <a:ext cx="2576036" cy="720080"/>
          </a:xfrm>
          <a:prstGeom prst="roundRect">
            <a:avLst/>
          </a:prstGeom>
          <a:solidFill>
            <a:srgbClr val="9B25AF"/>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其他類課程</a:t>
            </a:r>
          </a:p>
        </p:txBody>
      </p:sp>
      <p:grpSp>
        <p:nvGrpSpPr>
          <p:cNvPr id="39" name="群組 38"/>
          <p:cNvGrpSpPr/>
          <p:nvPr/>
        </p:nvGrpSpPr>
        <p:grpSpPr>
          <a:xfrm>
            <a:off x="7204147" y="578544"/>
            <a:ext cx="1314822" cy="508966"/>
            <a:chOff x="1240954" y="1484784"/>
            <a:chExt cx="6266240" cy="2425653"/>
          </a:xfrm>
        </p:grpSpPr>
        <p:grpSp>
          <p:nvGrpSpPr>
            <p:cNvPr id="40" name="群組 39"/>
            <p:cNvGrpSpPr/>
            <p:nvPr/>
          </p:nvGrpSpPr>
          <p:grpSpPr>
            <a:xfrm>
              <a:off x="1240954" y="1698053"/>
              <a:ext cx="1854008" cy="2212384"/>
              <a:chOff x="1643973" y="2801738"/>
              <a:chExt cx="2786609" cy="3325253"/>
            </a:xfrm>
            <a:solidFill>
              <a:srgbClr val="C00000"/>
            </a:solidFill>
          </p:grpSpPr>
          <p:sp>
            <p:nvSpPr>
              <p:cNvPr id="62" name="流程圖: 接點 61"/>
              <p:cNvSpPr/>
              <p:nvPr/>
            </p:nvSpPr>
            <p:spPr>
              <a:xfrm>
                <a:off x="2703082" y="2801738"/>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圓角矩形 62"/>
              <p:cNvSpPr/>
              <p:nvPr/>
            </p:nvSpPr>
            <p:spPr>
              <a:xfrm>
                <a:off x="2622872" y="3514571"/>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圓角矩形 63"/>
              <p:cNvSpPr/>
              <p:nvPr/>
            </p:nvSpPr>
            <p:spPr>
              <a:xfrm>
                <a:off x="3055810" y="4405417"/>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圓角矩形 64"/>
              <p:cNvSpPr/>
              <p:nvPr/>
            </p:nvSpPr>
            <p:spPr>
              <a:xfrm>
                <a:off x="2638237" y="4405416"/>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圓角矩形 8"/>
              <p:cNvSpPr/>
              <p:nvPr/>
            </p:nvSpPr>
            <p:spPr>
              <a:xfrm rot="3013210" flipH="1">
                <a:off x="2102653" y="3232190"/>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8"/>
              <p:cNvSpPr/>
              <p:nvPr/>
            </p:nvSpPr>
            <p:spPr>
              <a:xfrm rot="18586790">
                <a:off x="3543517" y="3234214"/>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1" name="群組 40"/>
            <p:cNvGrpSpPr/>
            <p:nvPr/>
          </p:nvGrpSpPr>
          <p:grpSpPr>
            <a:xfrm>
              <a:off x="2886682" y="1698053"/>
              <a:ext cx="1854008" cy="2212384"/>
              <a:chOff x="4402968" y="2809913"/>
              <a:chExt cx="2786609" cy="3325253"/>
            </a:xfrm>
            <a:solidFill>
              <a:schemeClr val="accent6">
                <a:lumMod val="75000"/>
              </a:schemeClr>
            </a:solidFill>
          </p:grpSpPr>
          <p:sp>
            <p:nvSpPr>
              <p:cNvPr id="56" name="流程圖: 接點 55"/>
              <p:cNvSpPr/>
              <p:nvPr/>
            </p:nvSpPr>
            <p:spPr>
              <a:xfrm>
                <a:off x="5462077" y="2809913"/>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圓角矩形 56"/>
              <p:cNvSpPr/>
              <p:nvPr/>
            </p:nvSpPr>
            <p:spPr>
              <a:xfrm>
                <a:off x="5381867" y="3522746"/>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圓角矩形 57"/>
              <p:cNvSpPr/>
              <p:nvPr/>
            </p:nvSpPr>
            <p:spPr>
              <a:xfrm>
                <a:off x="5814805" y="4413592"/>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圓角矩形 58"/>
              <p:cNvSpPr/>
              <p:nvPr/>
            </p:nvSpPr>
            <p:spPr>
              <a:xfrm>
                <a:off x="5397232" y="4413591"/>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0" name="圓角矩形 8"/>
              <p:cNvSpPr/>
              <p:nvPr/>
            </p:nvSpPr>
            <p:spPr>
              <a:xfrm rot="18586790" flipH="1" flipV="1">
                <a:off x="4861648" y="270319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1" name="圓角矩形 8"/>
              <p:cNvSpPr/>
              <p:nvPr/>
            </p:nvSpPr>
            <p:spPr>
              <a:xfrm rot="3013210" flipV="1">
                <a:off x="6302512" y="2705219"/>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2" name="群組 41"/>
            <p:cNvGrpSpPr/>
            <p:nvPr/>
          </p:nvGrpSpPr>
          <p:grpSpPr>
            <a:xfrm>
              <a:off x="6448584" y="1510881"/>
              <a:ext cx="1058610" cy="2399556"/>
              <a:chOff x="9890871" y="2661512"/>
              <a:chExt cx="1591112" cy="3606576"/>
            </a:xfrm>
            <a:solidFill>
              <a:srgbClr val="88BE3F"/>
            </a:solidFill>
          </p:grpSpPr>
          <p:sp>
            <p:nvSpPr>
              <p:cNvPr id="50" name="流程圖: 接點 49"/>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1" name="圓角矩形 50"/>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圓角矩形 5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圓角矩形 52"/>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4"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5"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4963408" y="1484784"/>
              <a:ext cx="1421109" cy="2425653"/>
              <a:chOff x="7780203" y="2597447"/>
              <a:chExt cx="2135954" cy="3645801"/>
            </a:xfrm>
            <a:solidFill>
              <a:srgbClr val="00B0F0"/>
            </a:solidFill>
          </p:grpSpPr>
          <p:sp>
            <p:nvSpPr>
              <p:cNvPr id="44" name="流程圖: 接點 43"/>
              <p:cNvSpPr/>
              <p:nvPr/>
            </p:nvSpPr>
            <p:spPr>
              <a:xfrm>
                <a:off x="8159889" y="291799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5" name="圓角矩形 44"/>
              <p:cNvSpPr/>
              <p:nvPr/>
            </p:nvSpPr>
            <p:spPr>
              <a:xfrm>
                <a:off x="8079679" y="363082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a:off x="8512617" y="452167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圓角矩形 46"/>
              <p:cNvSpPr/>
              <p:nvPr/>
            </p:nvSpPr>
            <p:spPr>
              <a:xfrm>
                <a:off x="8095044" y="452167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8"/>
              <p:cNvSpPr/>
              <p:nvPr/>
            </p:nvSpPr>
            <p:spPr>
              <a:xfrm rot="4496340" flipV="1">
                <a:off x="9029092" y="302338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9" name="圓角矩形 8"/>
              <p:cNvSpPr/>
              <p:nvPr/>
            </p:nvSpPr>
            <p:spPr>
              <a:xfrm rot="20960152" flipH="1" flipV="1">
                <a:off x="7780203" y="2597447"/>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69" name="群組 68"/>
          <p:cNvGrpSpPr/>
          <p:nvPr/>
        </p:nvGrpSpPr>
        <p:grpSpPr>
          <a:xfrm>
            <a:off x="7891693" y="3569640"/>
            <a:ext cx="730788" cy="507432"/>
            <a:chOff x="4187222" y="395028"/>
            <a:chExt cx="1944212" cy="1349989"/>
          </a:xfrm>
          <a:solidFill>
            <a:srgbClr val="4CAF50"/>
          </a:solidFill>
        </p:grpSpPr>
        <p:sp>
          <p:nvSpPr>
            <p:cNvPr id="7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74" name="圓角矩形 73"/>
          <p:cNvSpPr/>
          <p:nvPr/>
        </p:nvSpPr>
        <p:spPr>
          <a:xfrm>
            <a:off x="-1" y="6669360"/>
            <a:ext cx="9144001" cy="206178"/>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477383" y="5901701"/>
            <a:ext cx="1319848" cy="720080"/>
          </a:xfrm>
          <a:prstGeom prst="roundRect">
            <a:avLst/>
          </a:prstGeom>
          <a:solidFill>
            <a:srgbClr val="43A047"/>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部定課程</a:t>
            </a:r>
          </a:p>
        </p:txBody>
      </p:sp>
      <p:sp>
        <p:nvSpPr>
          <p:cNvPr id="33" name="圓角矩形 32"/>
          <p:cNvSpPr/>
          <p:nvPr/>
        </p:nvSpPr>
        <p:spPr>
          <a:xfrm>
            <a:off x="1884000" y="5901701"/>
            <a:ext cx="1319848" cy="720080"/>
          </a:xfrm>
          <a:prstGeom prst="roundRect">
            <a:avLst/>
          </a:prstGeom>
          <a:solidFill>
            <a:srgbClr val="43A047"/>
          </a:solidFill>
          <a:ln w="38100" cap="rnd">
            <a:noFill/>
          </a:ln>
        </p:spPr>
        <p:txBody>
          <a:bodyPr rtlCol="0" anchor="ct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Arial"/>
                <a:sym typeface="Arial"/>
              </a:rPr>
              <a:t>校訂課程</a:t>
            </a:r>
          </a:p>
        </p:txBody>
      </p:sp>
      <p:sp>
        <p:nvSpPr>
          <p:cNvPr id="34" name="圓角矩形 33"/>
          <p:cNvSpPr/>
          <p:nvPr/>
        </p:nvSpPr>
        <p:spPr>
          <a:xfrm>
            <a:off x="5909944" y="5901701"/>
            <a:ext cx="1319848" cy="720080"/>
          </a:xfrm>
          <a:prstGeom prst="roundRect">
            <a:avLst/>
          </a:prstGeom>
          <a:solidFill>
            <a:srgbClr val="1E88E5"/>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團體活動</a:t>
            </a:r>
          </a:p>
        </p:txBody>
      </p:sp>
      <p:sp>
        <p:nvSpPr>
          <p:cNvPr id="35" name="圓角矩形 34"/>
          <p:cNvSpPr/>
          <p:nvPr/>
        </p:nvSpPr>
        <p:spPr>
          <a:xfrm>
            <a:off x="7304416" y="5901701"/>
            <a:ext cx="1319848" cy="720080"/>
          </a:xfrm>
          <a:prstGeom prst="roundRect">
            <a:avLst/>
          </a:prstGeom>
          <a:solidFill>
            <a:srgbClr val="1E88E5"/>
          </a:solidFill>
          <a:ln w="38100" cap="rnd">
            <a:noFill/>
          </a:ln>
        </p:spPr>
        <p:txBody>
          <a:bodyPr rtlCol="0" anchor="ctr"/>
          <a:lstStyle/>
          <a:p>
            <a:pPr algn="ctr"/>
            <a:r>
              <a:rPr lang="zh-TW" altLang="en-US" sz="2000" b="1">
                <a:solidFill>
                  <a:schemeClr val="bg1"/>
                </a:solidFill>
                <a:latin typeface="微軟正黑體" panose="020B0604030504040204" pitchFamily="34" charset="-120"/>
                <a:ea typeface="微軟正黑體" panose="020B0604030504040204" pitchFamily="34" charset="-120"/>
                <a:cs typeface="Arial"/>
                <a:sym typeface="Arial"/>
              </a:rPr>
              <a:t>彈性學習</a:t>
            </a:r>
          </a:p>
        </p:txBody>
      </p:sp>
    </p:spTree>
    <p:extLst>
      <p:ext uri="{BB962C8B-B14F-4D97-AF65-F5344CB8AC3E}">
        <p14:creationId xmlns:p14="http://schemas.microsoft.com/office/powerpoint/2010/main" val="211765056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61">
                                            <p:txEl>
                                              <p:pRg st="0" end="0"/>
                                            </p:txEl>
                                          </p:spTgt>
                                        </p:tgtEl>
                                        <p:attrNameLst>
                                          <p:attrName>style.visibility</p:attrName>
                                        </p:attrNameLst>
                                      </p:cBhvr>
                                      <p:to>
                                        <p:strVal val="visible"/>
                                      </p:to>
                                    </p:set>
                                    <p:animEffect transition="in" filter="fade">
                                      <p:cBhvr>
                                        <p:cTn id="7" dur="500"/>
                                        <p:tgtEl>
                                          <p:spTgt spid="1061">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61">
                                            <p:txEl>
                                              <p:pRg st="1" end="1"/>
                                            </p:txEl>
                                          </p:spTgt>
                                        </p:tgtEl>
                                        <p:attrNameLst>
                                          <p:attrName>style.visibility</p:attrName>
                                        </p:attrNameLst>
                                      </p:cBhvr>
                                      <p:to>
                                        <p:strVal val="visible"/>
                                      </p:to>
                                    </p:set>
                                    <p:animEffect transition="in" filter="fade">
                                      <p:cBhvr>
                                        <p:cTn id="11" dur="500"/>
                                        <p:tgtEl>
                                          <p:spTgt spid="1061">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61">
                                            <p:txEl>
                                              <p:pRg st="2" end="2"/>
                                            </p:txEl>
                                          </p:spTgt>
                                        </p:tgtEl>
                                        <p:attrNameLst>
                                          <p:attrName>style.visibility</p:attrName>
                                        </p:attrNameLst>
                                      </p:cBhvr>
                                      <p:to>
                                        <p:strVal val="visible"/>
                                      </p:to>
                                    </p:set>
                                    <p:animEffect transition="in" filter="fade">
                                      <p:cBhvr>
                                        <p:cTn id="15" dur="500"/>
                                        <p:tgtEl>
                                          <p:spTgt spid="1061">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61">
                                            <p:txEl>
                                              <p:pRg st="3" end="3"/>
                                            </p:txEl>
                                          </p:spTgt>
                                        </p:tgtEl>
                                        <p:attrNameLst>
                                          <p:attrName>style.visibility</p:attrName>
                                        </p:attrNameLst>
                                      </p:cBhvr>
                                      <p:to>
                                        <p:strVal val="visible"/>
                                      </p:to>
                                    </p:set>
                                    <p:animEffect transition="in" filter="fade">
                                      <p:cBhvr>
                                        <p:cTn id="19" dur="500"/>
                                        <p:tgtEl>
                                          <p:spTgt spid="1061">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61">
                                            <p:txEl>
                                              <p:pRg st="4" end="4"/>
                                            </p:txEl>
                                          </p:spTgt>
                                        </p:tgtEl>
                                        <p:attrNameLst>
                                          <p:attrName>style.visibility</p:attrName>
                                        </p:attrNameLst>
                                      </p:cBhvr>
                                      <p:to>
                                        <p:strVal val="visible"/>
                                      </p:to>
                                    </p:set>
                                    <p:animEffect transition="in" filter="fade">
                                      <p:cBhvr>
                                        <p:cTn id="23" dur="500"/>
                                        <p:tgtEl>
                                          <p:spTgt spid="106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build="p"/>
      <p:bldP spid="3"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7</a:t>
            </a:fld>
            <a:endParaRPr lang="zh-TW" altLang="en-US"/>
          </a:p>
        </p:txBody>
      </p:sp>
      <p:sp>
        <p:nvSpPr>
          <p:cNvPr id="127" name="文字方塊 12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51" name="文字方塊 5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1-3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566</TotalTime>
  <Words>12535</Words>
  <Application>Microsoft Office PowerPoint</Application>
  <PresentationFormat>如螢幕大小 (4:3)</PresentationFormat>
  <Paragraphs>1372</Paragraphs>
  <Slides>70</Slides>
  <Notes>70</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70</vt:i4>
      </vt:variant>
    </vt:vector>
  </HeadingPairs>
  <TitlesOfParts>
    <vt:vector size="82" baseType="lpstr">
      <vt:lpstr>Noto Sans CJK JP Regular</vt:lpstr>
      <vt:lpstr>Microsoft JhengHei</vt:lpstr>
      <vt:lpstr>Microsoft JhengHei</vt:lpstr>
      <vt:lpstr>新細明體</vt:lpstr>
      <vt:lpstr>標楷體</vt:lpstr>
      <vt:lpstr>Arial</vt:lpstr>
      <vt:lpstr>Arial Black</vt:lpstr>
      <vt:lpstr>Calibri</vt:lpstr>
      <vt:lpstr>Times New Roman</vt:lpstr>
      <vt:lpstr>Wingdings</vt:lpstr>
      <vt:lpstr>Office 佈景主題</vt:lpstr>
      <vt:lpstr>文件</vt:lpstr>
      <vt:lpstr>PowerPoint 簡報</vt:lpstr>
      <vt:lpstr>PowerPoint 簡報</vt:lpstr>
      <vt:lpstr>一、為何要研修新課綱？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70</cp:revision>
  <cp:lastPrinted>2020-12-11T07:46:45Z</cp:lastPrinted>
  <dcterms:modified xsi:type="dcterms:W3CDTF">2020-12-11T07:48:04Z</dcterms:modified>
</cp:coreProperties>
</file>