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7"/>
  </p:notesMasterIdLst>
  <p:handoutMasterIdLst>
    <p:handoutMasterId r:id="rId148"/>
  </p:handoutMasterIdLst>
  <p:sldIdLst>
    <p:sldId id="529" r:id="rId2"/>
    <p:sldId id="830" r:id="rId3"/>
    <p:sldId id="844" r:id="rId4"/>
    <p:sldId id="934" r:id="rId5"/>
    <p:sldId id="972" r:id="rId6"/>
    <p:sldId id="973" r:id="rId7"/>
    <p:sldId id="839" r:id="rId8"/>
    <p:sldId id="819" r:id="rId9"/>
    <p:sldId id="653" r:id="rId10"/>
    <p:sldId id="654" r:id="rId11"/>
    <p:sldId id="655" r:id="rId12"/>
    <p:sldId id="686" r:id="rId13"/>
    <p:sldId id="687" r:id="rId14"/>
    <p:sldId id="806" r:id="rId15"/>
    <p:sldId id="848" r:id="rId16"/>
    <p:sldId id="936" r:id="rId17"/>
    <p:sldId id="974" r:id="rId18"/>
    <p:sldId id="985" r:id="rId19"/>
    <p:sldId id="445" r:id="rId20"/>
    <p:sldId id="803" r:id="rId21"/>
    <p:sldId id="807" r:id="rId22"/>
    <p:sldId id="333" r:id="rId23"/>
    <p:sldId id="334" r:id="rId24"/>
    <p:sldId id="812" r:id="rId25"/>
    <p:sldId id="752" r:id="rId26"/>
    <p:sldId id="690" r:id="rId27"/>
    <p:sldId id="505" r:id="rId28"/>
    <p:sldId id="344" r:id="rId29"/>
    <p:sldId id="506" r:id="rId30"/>
    <p:sldId id="813" r:id="rId31"/>
    <p:sldId id="814" r:id="rId32"/>
    <p:sldId id="815" r:id="rId33"/>
    <p:sldId id="816" r:id="rId34"/>
    <p:sldId id="753" r:id="rId35"/>
    <p:sldId id="754" r:id="rId36"/>
    <p:sldId id="755" r:id="rId37"/>
    <p:sldId id="347" r:id="rId38"/>
    <p:sldId id="756" r:id="rId39"/>
    <p:sldId id="496" r:id="rId40"/>
    <p:sldId id="905" r:id="rId41"/>
    <p:sldId id="994" r:id="rId42"/>
    <p:sldId id="995" r:id="rId43"/>
    <p:sldId id="695" r:id="rId44"/>
    <p:sldId id="922" r:id="rId45"/>
    <p:sldId id="697" r:id="rId46"/>
    <p:sldId id="698" r:id="rId47"/>
    <p:sldId id="699" r:id="rId48"/>
    <p:sldId id="694" r:id="rId49"/>
    <p:sldId id="696" r:id="rId50"/>
    <p:sldId id="724" r:id="rId51"/>
    <p:sldId id="725" r:id="rId52"/>
    <p:sldId id="726" r:id="rId53"/>
    <p:sldId id="727" r:id="rId54"/>
    <p:sldId id="431" r:id="rId55"/>
    <p:sldId id="757" r:id="rId56"/>
    <p:sldId id="537" r:id="rId57"/>
    <p:sldId id="849" r:id="rId58"/>
    <p:sldId id="850" r:id="rId59"/>
    <p:sldId id="851" r:id="rId60"/>
    <p:sldId id="862" r:id="rId61"/>
    <p:sldId id="852" r:id="rId62"/>
    <p:sldId id="986" r:id="rId63"/>
    <p:sldId id="987" r:id="rId64"/>
    <p:sldId id="861" r:id="rId65"/>
    <p:sldId id="863" r:id="rId66"/>
    <p:sldId id="864" r:id="rId67"/>
    <p:sldId id="865" r:id="rId68"/>
    <p:sldId id="866" r:id="rId69"/>
    <p:sldId id="867" r:id="rId70"/>
    <p:sldId id="869" r:id="rId71"/>
    <p:sldId id="871" r:id="rId72"/>
    <p:sldId id="874" r:id="rId73"/>
    <p:sldId id="875" r:id="rId74"/>
    <p:sldId id="877" r:id="rId75"/>
    <p:sldId id="988" r:id="rId76"/>
    <p:sldId id="989" r:id="rId77"/>
    <p:sldId id="996" r:id="rId78"/>
    <p:sldId id="878" r:id="rId79"/>
    <p:sldId id="879" r:id="rId80"/>
    <p:sldId id="880" r:id="rId81"/>
    <p:sldId id="881" r:id="rId82"/>
    <p:sldId id="882" r:id="rId83"/>
    <p:sldId id="887" r:id="rId84"/>
    <p:sldId id="837" r:id="rId85"/>
    <p:sldId id="836" r:id="rId86"/>
    <p:sldId id="784" r:id="rId87"/>
    <p:sldId id="954" r:id="rId88"/>
    <p:sldId id="937" r:id="rId89"/>
    <p:sldId id="983" r:id="rId90"/>
    <p:sldId id="984" r:id="rId91"/>
    <p:sldId id="938" r:id="rId92"/>
    <p:sldId id="976" r:id="rId93"/>
    <p:sldId id="977" r:id="rId94"/>
    <p:sldId id="978" r:id="rId95"/>
    <p:sldId id="979" r:id="rId96"/>
    <p:sldId id="980" r:id="rId97"/>
    <p:sldId id="981" r:id="rId98"/>
    <p:sldId id="982" r:id="rId99"/>
    <p:sldId id="946" r:id="rId100"/>
    <p:sldId id="947" r:id="rId101"/>
    <p:sldId id="948" r:id="rId102"/>
    <p:sldId id="997" r:id="rId103"/>
    <p:sldId id="786" r:id="rId104"/>
    <p:sldId id="888" r:id="rId105"/>
    <p:sldId id="789" r:id="rId106"/>
    <p:sldId id="790" r:id="rId107"/>
    <p:sldId id="897" r:id="rId108"/>
    <p:sldId id="898" r:id="rId109"/>
    <p:sldId id="791" r:id="rId110"/>
    <p:sldId id="792" r:id="rId111"/>
    <p:sldId id="794" r:id="rId112"/>
    <p:sldId id="796" r:id="rId113"/>
    <p:sldId id="797" r:id="rId114"/>
    <p:sldId id="901" r:id="rId115"/>
    <p:sldId id="798" r:id="rId116"/>
    <p:sldId id="799" r:id="rId117"/>
    <p:sldId id="800" r:id="rId118"/>
    <p:sldId id="959" r:id="rId119"/>
    <p:sldId id="962" r:id="rId120"/>
    <p:sldId id="964" r:id="rId121"/>
    <p:sldId id="927" r:id="rId122"/>
    <p:sldId id="928" r:id="rId123"/>
    <p:sldId id="929" r:id="rId124"/>
    <p:sldId id="910" r:id="rId125"/>
    <p:sldId id="912" r:id="rId126"/>
    <p:sldId id="914" r:id="rId127"/>
    <p:sldId id="915" r:id="rId128"/>
    <p:sldId id="916" r:id="rId129"/>
    <p:sldId id="917" r:id="rId130"/>
    <p:sldId id="918" r:id="rId131"/>
    <p:sldId id="919" r:id="rId132"/>
    <p:sldId id="920" r:id="rId133"/>
    <p:sldId id="921" r:id="rId134"/>
    <p:sldId id="820" r:id="rId135"/>
    <p:sldId id="975" r:id="rId136"/>
    <p:sldId id="821" r:id="rId137"/>
    <p:sldId id="822" r:id="rId138"/>
    <p:sldId id="823" r:id="rId139"/>
    <p:sldId id="825" r:id="rId140"/>
    <p:sldId id="827" r:id="rId141"/>
    <p:sldId id="829" r:id="rId142"/>
    <p:sldId id="783" r:id="rId143"/>
    <p:sldId id="634" r:id="rId144"/>
    <p:sldId id="781" r:id="rId145"/>
    <p:sldId id="899" r:id="rId146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FFCCFF"/>
    <a:srgbClr val="CCFFFF"/>
    <a:srgbClr val="99FFCC"/>
    <a:srgbClr val="FFCC99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3" autoAdjust="0"/>
    <p:restoredTop sz="93053" autoAdjust="0"/>
  </p:normalViewPr>
  <p:slideViewPr>
    <p:cSldViewPr>
      <p:cViewPr varScale="1">
        <p:scale>
          <a:sx n="85" d="100"/>
          <a:sy n="85" d="100"/>
        </p:scale>
        <p:origin x="104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563"/>
    </p:cViewPr>
  </p:sorterViewPr>
  <p:notesViewPr>
    <p:cSldViewPr>
      <p:cViewPr varScale="1">
        <p:scale>
          <a:sx n="78" d="100"/>
          <a:sy n="78" d="100"/>
        </p:scale>
        <p:origin x="-396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28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32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chemeClr val="tx1"/>
              </a:solidFill>
            </a:rPr>
            <a:t>採計</a:t>
          </a:r>
          <a:r>
            <a:rPr lang="en-US" altLang="zh-TW" sz="2000" b="1" u="sng" dirty="0">
              <a:solidFill>
                <a:schemeClr val="tx1"/>
              </a:solidFill>
            </a:rPr>
            <a:t>35</a:t>
          </a:r>
          <a:r>
            <a:rPr lang="zh-TW" altLang="en-US" sz="2000" b="1" u="sng" dirty="0">
              <a:solidFill>
                <a:schemeClr val="tx1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dirty="0">
              <a:solidFill>
                <a:schemeClr val="tx1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AD028663-FB0C-41B5-B65E-6059DF4C53D6}" type="presOf" srcId="{33D1DF83-6FA8-491B-AE46-8C5470B6695B}" destId="{BDD9785E-5988-4D9A-BEBF-25DE815D2930}" srcOrd="0" destOrd="0" presId="urn:microsoft.com/office/officeart/2005/8/layout/vList6"/>
    <dgm:cxn modelId="{76ED44B2-4937-482D-AE66-E2A99F2F25CE}" type="presOf" srcId="{BF3883D0-7001-44C2-901B-A585C73FBE5F}" destId="{B9BF2826-A93F-484E-809F-0952285A6A23}" srcOrd="0" destOrd="0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E207F378-A0D6-4C20-BC0B-4E7E751FCCC2}" type="presOf" srcId="{FF8D0DE0-7183-4802-A472-D51DF5A0C91C}" destId="{3F539567-1F23-4E76-A758-5A862BB9EFFC}" srcOrd="0" destOrd="1" presId="urn:microsoft.com/office/officeart/2005/8/layout/vList6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02369C00-6CA1-4661-8A80-ACF9695B9077}" type="presOf" srcId="{5ACA794B-7619-4EA6-A915-1A29521C5590}" destId="{413D0A37-9639-43F8-AAA7-6563C960F0FF}" srcOrd="0" destOrd="0" presId="urn:microsoft.com/office/officeart/2005/8/layout/vList6"/>
    <dgm:cxn modelId="{D47D9837-9B03-4456-BD57-DEF6216DF6B0}" type="presOf" srcId="{82089FB6-1069-40A4-A70D-663009CAC143}" destId="{B9BF2826-A93F-484E-809F-0952285A6A23}" srcOrd="0" destOrd="1" presId="urn:microsoft.com/office/officeart/2005/8/layout/vList6"/>
    <dgm:cxn modelId="{631B61A8-E44E-4BDC-BDE8-164B7372D8AE}" type="presOf" srcId="{B625F2EB-10E5-4149-8948-148379F6CACA}" destId="{50818BBC-F477-4D9E-837A-21259D15C457}" srcOrd="0" destOrd="0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22F9D0C8-7D05-4DF6-8506-FE1A94E27170}" type="presOf" srcId="{C0BA452B-58F9-4D08-9C12-EE745668566A}" destId="{09D89B46-01BD-4CE7-8FF2-34FB9ACC1234}" srcOrd="0" destOrd="0" presId="urn:microsoft.com/office/officeart/2005/8/layout/vList6"/>
    <dgm:cxn modelId="{F5AB19F6-40B1-41F4-98C2-D99A8DD54211}" type="presOf" srcId="{19249124-F0DD-4A7E-A6ED-2EC7309F368E}" destId="{3F539567-1F23-4E76-A758-5A862BB9EFFC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FD1D7725-2D7A-4317-8DA3-AA370157CFF1}" type="presOf" srcId="{205E4696-CE36-40FB-8726-EC24909286A6}" destId="{4E63D85C-3837-4D2B-B9A0-FCAAE26FC636}" srcOrd="0" destOrd="0" presId="urn:microsoft.com/office/officeart/2005/8/layout/vList6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64E78B8-C948-42D9-9149-3310075081B3}" type="presParOf" srcId="{4E63D85C-3837-4D2B-B9A0-FCAAE26FC636}" destId="{ED551B06-B7DE-448B-B9EE-0C60CE3408D6}" srcOrd="0" destOrd="0" presId="urn:microsoft.com/office/officeart/2005/8/layout/vList6"/>
    <dgm:cxn modelId="{0CDE522B-3C70-42FB-9115-2A323B604304}" type="presParOf" srcId="{ED551B06-B7DE-448B-B9EE-0C60CE3408D6}" destId="{50818BBC-F477-4D9E-837A-21259D15C457}" srcOrd="0" destOrd="0" presId="urn:microsoft.com/office/officeart/2005/8/layout/vList6"/>
    <dgm:cxn modelId="{9F8F0649-8E7C-4BA3-AB2F-3171323D69BC}" type="presParOf" srcId="{ED551B06-B7DE-448B-B9EE-0C60CE3408D6}" destId="{3F539567-1F23-4E76-A758-5A862BB9EFFC}" srcOrd="1" destOrd="0" presId="urn:microsoft.com/office/officeart/2005/8/layout/vList6"/>
    <dgm:cxn modelId="{49C30CD7-CBF3-4A3F-91EB-8206687A0848}" type="presParOf" srcId="{4E63D85C-3837-4D2B-B9A0-FCAAE26FC636}" destId="{25541B67-E6BB-4A55-AB99-60DBC347093E}" srcOrd="1" destOrd="0" presId="urn:microsoft.com/office/officeart/2005/8/layout/vList6"/>
    <dgm:cxn modelId="{6235BB4C-8BA4-4521-98F4-D3FD770154E7}" type="presParOf" srcId="{4E63D85C-3837-4D2B-B9A0-FCAAE26FC636}" destId="{670EE82C-C216-48D5-9379-19F889DB8888}" srcOrd="2" destOrd="0" presId="urn:microsoft.com/office/officeart/2005/8/layout/vList6"/>
    <dgm:cxn modelId="{3ADAF82C-6E3B-44A8-B1C4-A74C5AD1E2D3}" type="presParOf" srcId="{670EE82C-C216-48D5-9379-19F889DB8888}" destId="{09D89B46-01BD-4CE7-8FF2-34FB9ACC1234}" srcOrd="0" destOrd="0" presId="urn:microsoft.com/office/officeart/2005/8/layout/vList6"/>
    <dgm:cxn modelId="{689B89F4-C5D5-4DF4-A5E8-273131EF3C1A}" type="presParOf" srcId="{670EE82C-C216-48D5-9379-19F889DB8888}" destId="{B9BF2826-A93F-484E-809F-0952285A6A23}" srcOrd="1" destOrd="0" presId="urn:microsoft.com/office/officeart/2005/8/layout/vList6"/>
    <dgm:cxn modelId="{9E1A9E2F-ACB6-4D5D-8B81-226D10150CBE}" type="presParOf" srcId="{4E63D85C-3837-4D2B-B9A0-FCAAE26FC636}" destId="{FC401293-0E6F-4BE0-9B3D-3779AF0E7BDB}" srcOrd="3" destOrd="0" presId="urn:microsoft.com/office/officeart/2005/8/layout/vList6"/>
    <dgm:cxn modelId="{97B721EF-ECCB-4D8E-BC82-2FB04CCBE93C}" type="presParOf" srcId="{4E63D85C-3837-4D2B-B9A0-FCAAE26FC636}" destId="{18881F29-BE38-41C9-9182-D08C73E20DEA}" srcOrd="4" destOrd="0" presId="urn:microsoft.com/office/officeart/2005/8/layout/vList6"/>
    <dgm:cxn modelId="{5DCB04C5-43E2-4194-83EC-6B750FB13394}" type="presParOf" srcId="{18881F29-BE38-41C9-9182-D08C73E20DEA}" destId="{BDD9785E-5988-4D9A-BEBF-25DE815D2930}" srcOrd="0" destOrd="0" presId="urn:microsoft.com/office/officeart/2005/8/layout/vList6"/>
    <dgm:cxn modelId="{D50CFA9C-48DF-4B71-B592-34979EECA23E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E9299D6E-B2ED-4812-B2DB-C88EB5937B9A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50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  <a:endParaRPr lang="en-US" altLang="zh-TW" sz="2800" kern="1200" dirty="0">
            <a:latin typeface="標楷體" pitchFamily="65" charset="-120"/>
            <a:ea typeface="標楷體" pitchFamily="65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4326688"/>
            <a:satOff val="2309"/>
            <a:lumOff val="-100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-76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2359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8653376"/>
            <a:satOff val="4617"/>
            <a:lumOff val="-20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800" kern="1200" dirty="0">
              <a:latin typeface="標楷體" pitchFamily="65" charset="-120"/>
              <a:ea typeface="標楷體" pitchFamily="65" charset="-120"/>
            </a:rPr>
          </a:br>
          <a:r>
            <a:rPr lang="en-US" altLang="zh-TW" sz="28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8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12980063"/>
            <a:satOff val="6926"/>
            <a:lumOff val="-3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藝才音樂班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400" kern="1200" dirty="0">
              <a:latin typeface="標楷體" pitchFamily="65" charset="-120"/>
              <a:ea typeface="標楷體" pitchFamily="65" charset="-120"/>
            </a:rPr>
          </a:b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400" kern="1200" dirty="0"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400" kern="1200" dirty="0">
              <a:latin typeface="標楷體" pitchFamily="65" charset="-120"/>
              <a:ea typeface="標楷體" pitchFamily="65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>
              <a:latin typeface="標楷體" pitchFamily="65" charset="-120"/>
              <a:ea typeface="標楷體" pitchFamily="65" charset="-120"/>
            </a:rPr>
            <a:t>110</a:t>
          </a:r>
          <a:r>
            <a:rPr lang="zh-TW" altLang="en-US" sz="2000" kern="1200" dirty="0">
              <a:latin typeface="標楷體" pitchFamily="65" charset="-120"/>
              <a:ea typeface="標楷體" pitchFamily="65" charset="-120"/>
            </a:rPr>
            <a:t>學年度桃連區特色招生甄選</a:t>
          </a:r>
        </a:p>
      </dsp:txBody>
      <dsp:txXfrm>
        <a:off x="2829986" y="1846306"/>
        <a:ext cx="2800459" cy="1075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2934" y="0"/>
          <a:ext cx="1534272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32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2934" y="217124"/>
        <a:ext cx="958920" cy="1302742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1937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90" y="84793"/>
        <a:ext cx="2122351" cy="1567404"/>
      </dsp:txXfrm>
    </dsp:sp>
    <dsp:sp modelId="{B9BF2826-A93F-484E-809F-0952285A6A23}">
      <dsp:nvSpPr>
        <dsp:cNvPr id="0" name=""/>
        <dsp:cNvSpPr/>
      </dsp:nvSpPr>
      <dsp:spPr>
        <a:xfrm>
          <a:off x="2285214" y="1910689"/>
          <a:ext cx="1542135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chemeClr val="tx1"/>
              </a:solidFill>
            </a:rPr>
            <a:t>採計</a:t>
          </a:r>
          <a:r>
            <a:rPr lang="en-US" altLang="zh-TW" sz="2000" b="1" u="sng" kern="1200" dirty="0">
              <a:solidFill>
                <a:schemeClr val="tx1"/>
              </a:solidFill>
            </a:rPr>
            <a:t>35</a:t>
          </a:r>
          <a:r>
            <a:rPr lang="zh-TW" altLang="en-US" sz="2000" b="1" u="sng" kern="1200" dirty="0">
              <a:solidFill>
                <a:schemeClr val="tx1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214" y="2127813"/>
        <a:ext cx="963834" cy="1302742"/>
      </dsp:txXfrm>
    </dsp:sp>
    <dsp:sp modelId="{09D89B46-01BD-4CE7-8FF2-34FB9ACC1234}">
      <dsp:nvSpPr>
        <dsp:cNvPr id="0" name=""/>
        <dsp:cNvSpPr/>
      </dsp:nvSpPr>
      <dsp:spPr>
        <a:xfrm>
          <a:off x="453" y="1957171"/>
          <a:ext cx="2284360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46" y="2041964"/>
        <a:ext cx="2114774" cy="1567404"/>
      </dsp:txXfrm>
    </dsp:sp>
    <dsp:sp modelId="{413D0A37-9639-43F8-AAA7-6563C960F0FF}">
      <dsp:nvSpPr>
        <dsp:cNvPr id="0" name=""/>
        <dsp:cNvSpPr/>
      </dsp:nvSpPr>
      <dsp:spPr>
        <a:xfrm>
          <a:off x="2185500" y="3821378"/>
          <a:ext cx="1541149" cy="1736990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chemeClr val="tx1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chemeClr val="tx1"/>
              </a:solidFill>
              <a:latin typeface="+mn-lt"/>
            </a:rPr>
            <a:t>分</a:t>
          </a:r>
        </a:p>
      </dsp:txBody>
      <dsp:txXfrm>
        <a:off x="2185500" y="4038502"/>
        <a:ext cx="963218" cy="1302742"/>
      </dsp:txXfrm>
    </dsp:sp>
    <dsp:sp modelId="{BDD9785E-5988-4D9A-BEBF-25DE815D2930}">
      <dsp:nvSpPr>
        <dsp:cNvPr id="0" name=""/>
        <dsp:cNvSpPr/>
      </dsp:nvSpPr>
      <dsp:spPr>
        <a:xfrm>
          <a:off x="19506" y="3821378"/>
          <a:ext cx="2281591" cy="1736990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9" y="3906171"/>
        <a:ext cx="2112005" cy="15674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3662" cy="5530199"/>
        </a:xfrm>
        <a:prstGeom prst="rightArrow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7" name="Rectangle 3">
            <a:extLst/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r>
              <a:rPr lang="en-US" altLang="zh-TW"/>
              <a:t>20130522</a:t>
            </a:r>
            <a:r>
              <a:rPr lang="zh-TW" altLang="en-US"/>
              <a:t>會議資料</a:t>
            </a:r>
            <a:endParaRPr lang="en-US" altLang="zh-TW"/>
          </a:p>
        </p:txBody>
      </p:sp>
      <p:sp>
        <p:nvSpPr>
          <p:cNvPr id="123908" name="Rectangle 4">
            <a:extLst/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3909" name="Rectangle 5">
            <a:extLst/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690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0491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/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>
            <a:extLst/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2020/11/19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>
            <a:extLst/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>
            <a:extLst/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>
            <a:extLst/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3649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6394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867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FD17D719-0DBC-45C6-9B25-46D6A1DD9FCF}" type="slidenum">
              <a:rPr lang="zh-TW" altLang="en-US" sz="1200">
                <a:latin typeface="Arial" pitchFamily="34" charset="0"/>
              </a:rPr>
              <a:pPr algn="r" defTabSz="912813"/>
              <a:t>13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68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0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9B578F30-3DA6-4D12-801A-450160911C63}" type="slidenum">
              <a:rPr lang="zh-TW" altLang="en-US" sz="1200">
                <a:latin typeface="Arial" pitchFamily="34" charset="0"/>
              </a:rPr>
              <a:pPr algn="r" defTabSz="912813"/>
              <a:t>14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3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27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2D396ED-FD39-4573-9CE0-15843B641005}" type="slidenum">
              <a:rPr lang="zh-TW" altLang="en-US" sz="1200">
                <a:latin typeface="Arial" pitchFamily="34" charset="0"/>
              </a:rPr>
              <a:pPr algn="r" defTabSz="912813"/>
              <a:t>15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0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88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17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0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34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AA9FDF1C-83A1-4CBF-832F-A99E9A2CC47B}" type="slidenum">
              <a:rPr lang="zh-TW" altLang="en-US" sz="1200">
                <a:latin typeface="Arial" pitchFamily="34" charset="0"/>
              </a:rPr>
              <a:pPr algn="r" defTabSz="912813"/>
              <a:t>18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2279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29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22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96400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23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85744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56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75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069581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64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1243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329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8112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30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7844977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534224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635643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02824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5301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394931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75335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36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932601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06248-1EF1-4611-9E7E-BF26CABB6A66}" type="slidenum">
              <a:rPr lang="zh-TW" altLang="en-US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86091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475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20608435-62CE-4773-B52B-38A30636E8FA}" type="slidenum">
              <a:rPr kumimoji="0" lang="zh-TW" altLang="en-US" sz="1200"/>
              <a:pPr algn="r" eaLnBrk="1" hangingPunct="1"/>
              <a:t>38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8002080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291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7750390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21765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3699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791439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  <p:extLst>
      <p:ext uri="{BB962C8B-B14F-4D97-AF65-F5344CB8AC3E}">
        <p14:creationId xmlns:p14="http://schemas.microsoft.com/office/powerpoint/2010/main" val="2510767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91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883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1834DC59-F89F-467A-87E3-021DE4C009C9}" type="slidenum">
              <a:rPr lang="zh-TW" altLang="en-US" sz="1200">
                <a:latin typeface="Arial" pitchFamily="34" charset="0"/>
              </a:rPr>
              <a:pPr algn="r" defTabSz="912813" eaLnBrk="1" hangingPunct="1"/>
              <a:t>103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46435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>
              <a:latin typeface="Arial" pitchFamily="34" charset="0"/>
            </a:endParaRPr>
          </a:p>
        </p:txBody>
      </p:sp>
      <p:sp>
        <p:nvSpPr>
          <p:cNvPr id="146437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1" rIns="91423" bIns="45711" anchor="b"/>
          <a:lstStyle/>
          <a:p>
            <a:pPr algn="r" defTabSz="911225" eaLnBrk="1" hangingPunct="1"/>
            <a:fld id="{2B1065ED-6C92-4F6E-B054-020D7CD153A9}" type="slidenum">
              <a:rPr lang="en-US" altLang="zh-TW" sz="1200">
                <a:latin typeface="Arial" pitchFamily="34" charset="0"/>
              </a:rPr>
              <a:pPr algn="r" defTabSz="911225" eaLnBrk="1" hangingPunct="1"/>
              <a:t>103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221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9102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個人賽：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全縣：第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區域性（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縣市以上）：第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全國：第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國際性：第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名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20000"/>
              </a:spcBef>
            </a:pPr>
            <a:r>
              <a:rPr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團體賽：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依個人賽積分折半計算。</a:t>
            </a:r>
          </a:p>
          <a:p>
            <a:r>
              <a:rPr lang="zh-TW" altLang="en-US"/>
              <a:t>特優比照第</a:t>
            </a:r>
            <a:r>
              <a:rPr lang="en-US" altLang="zh-TW"/>
              <a:t>1</a:t>
            </a:r>
            <a:r>
              <a:rPr lang="zh-TW" altLang="en-US"/>
              <a:t>名、優等比照第</a:t>
            </a:r>
            <a:r>
              <a:rPr lang="en-US" altLang="zh-TW"/>
              <a:t>2</a:t>
            </a:r>
            <a:r>
              <a:rPr lang="zh-TW" altLang="en-US"/>
              <a:t>名、甲等比照第</a:t>
            </a:r>
            <a:r>
              <a:rPr lang="en-US" altLang="zh-TW"/>
              <a:t>3</a:t>
            </a:r>
            <a:r>
              <a:rPr lang="zh-TW" altLang="en-US"/>
              <a:t>名、乙等比照第</a:t>
            </a:r>
            <a:r>
              <a:rPr lang="en-US" altLang="zh-TW"/>
              <a:t>4</a:t>
            </a:r>
            <a:r>
              <a:rPr lang="zh-TW" altLang="en-US"/>
              <a:t>名。</a:t>
            </a:r>
          </a:p>
        </p:txBody>
      </p:sp>
      <p:sp>
        <p:nvSpPr>
          <p:cNvPr id="15872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094EB6A5-F5CE-42C2-B342-4CB5B36674C5}" type="slidenum">
              <a:rPr lang="zh-TW" altLang="en-US" sz="1200">
                <a:latin typeface="Arial" pitchFamily="34" charset="0"/>
              </a:rPr>
              <a:pPr algn="r" defTabSz="946150" eaLnBrk="1" hangingPunct="1"/>
              <a:t>113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7766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z="1100">
                <a:latin typeface="Arial" pitchFamily="34" charset="0"/>
              </a:rPr>
              <a:t>摺頁資料  金雞蛋</a:t>
            </a:r>
            <a:r>
              <a:rPr lang="en-US" altLang="zh-TW" sz="1100">
                <a:latin typeface="Arial" pitchFamily="34" charset="0"/>
              </a:rPr>
              <a:t>(</a:t>
            </a:r>
            <a:r>
              <a:rPr lang="zh-TW" altLang="en-US" sz="1100">
                <a:latin typeface="Arial" pitchFamily="34" charset="0"/>
              </a:rPr>
              <a:t>精、基、待</a:t>
            </a:r>
          </a:p>
          <a:p>
            <a:pPr eaLnBrk="1" hangingPunct="1">
              <a:spcBef>
                <a:spcPct val="0"/>
              </a:spcBef>
            </a:pPr>
            <a:endParaRPr lang="en-US" altLang="zh-TW" sz="1100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會考仍在進行試模擬中，請不要隨補習班起舞</a:t>
            </a:r>
            <a:r>
              <a:rPr lang="en-US" altLang="zh-TW" sz="1100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◎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會考考國英數自社五科，題目難易適中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-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每科成績僅以精熟、基礎、待加強三級表示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無需分分計較（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80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和</a:t>
            </a: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99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分都是精熟），思考、統整應用重於反覆練習作答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TW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 ※</a:t>
            </a:r>
            <a:r>
              <a:rPr lang="zh-TW" altLang="en-US" b="1">
                <a:solidFill>
                  <a:srgbClr val="000090"/>
                </a:solidFill>
                <a:latin typeface="BiauKai"/>
                <a:ea typeface="BiauKai"/>
                <a:cs typeface="BiauKai"/>
              </a:rPr>
              <a:t>教師的啟發式教學專業更要講究</a:t>
            </a:r>
            <a:endParaRPr lang="en-US" altLang="zh-TW" b="1">
              <a:solidFill>
                <a:srgbClr val="000090"/>
              </a:solidFill>
              <a:latin typeface="BiauKai"/>
              <a:ea typeface="BiauKai"/>
              <a:cs typeface="BiauKai"/>
            </a:endParaRPr>
          </a:p>
          <a:p>
            <a:endParaRPr lang="zh-TW" altLang="en-US"/>
          </a:p>
        </p:txBody>
      </p:sp>
      <p:sp>
        <p:nvSpPr>
          <p:cNvPr id="1628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46150" eaLnBrk="1" hangingPunct="1"/>
            <a:fld id="{11EB6DDB-28E7-4CE6-813B-EB098644F616}" type="slidenum">
              <a:rPr lang="zh-TW" altLang="en-US" sz="1200">
                <a:latin typeface="Arial" pitchFamily="34" charset="0"/>
              </a:rPr>
              <a:pPr algn="r" defTabSz="946150" eaLnBrk="1" hangingPunct="1"/>
              <a:t>116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121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117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5372739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49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 dirty="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11404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143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7377909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編號版面配置區 6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19" tIns="44159" rIns="88319" bIns="44159" anchor="b"/>
          <a:lstStyle/>
          <a:p>
            <a:pPr algn="r" eaLnBrk="1" hangingPunct="1"/>
            <a:fld id="{549133A7-DADE-478E-A5FE-1407FF3DFE57}" type="slidenum">
              <a:rPr lang="zh-TW" altLang="en-US" sz="1200">
                <a:latin typeface="Arial" pitchFamily="34" charset="0"/>
              </a:rPr>
              <a:pPr algn="r" eaLnBrk="1" hangingPunct="1"/>
              <a:t>144</a:t>
            </a:fld>
            <a:endParaRPr lang="en-US" altLang="zh-TW" sz="1200">
              <a:latin typeface="Arial" pitchFamily="34" charset="0"/>
            </a:endParaRPr>
          </a:p>
        </p:txBody>
      </p:sp>
      <p:sp>
        <p:nvSpPr>
          <p:cNvPr id="193539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3540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193541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03" tIns="44102" rIns="88203" bIns="44102" anchor="b"/>
          <a:lstStyle/>
          <a:p>
            <a:pPr algn="r" defTabSz="912813" eaLnBrk="1" hangingPunct="1"/>
            <a:fld id="{A63B1124-1833-4DB8-BF9B-2C3A73440A50}" type="slidenum">
              <a:rPr lang="en-US" altLang="zh-TW" sz="1200">
                <a:latin typeface="Arial" pitchFamily="34" charset="0"/>
              </a:rPr>
              <a:pPr algn="r" defTabSz="912813" eaLnBrk="1" hangingPunct="1"/>
              <a:t>144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90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804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513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45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6DA0FA14-5320-4F7A-8A74-CCEDCA5E6E46}" type="slidenum">
              <a:rPr lang="zh-TW" altLang="en-US" sz="1200">
                <a:latin typeface="Arial" pitchFamily="34" charset="0"/>
              </a:rPr>
              <a:pPr algn="r" defTabSz="912813"/>
              <a:t>11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49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引導家長若孩子的性向、興趣明確，可多給予支持與協助。若不明確，可配合學校課程與活動，多跟孩子討論或多給予試探的機會。</a:t>
            </a:r>
          </a:p>
        </p:txBody>
      </p:sp>
      <p:sp>
        <p:nvSpPr>
          <p:cNvPr id="2662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117BB977-6948-4E47-9EF3-B424D203A7A2}" type="slidenum">
              <a:rPr lang="zh-TW" altLang="en-US" sz="1200">
                <a:latin typeface="Arial" pitchFamily="34" charset="0"/>
              </a:rPr>
              <a:pPr algn="r" defTabSz="912813"/>
              <a:t>12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0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9F936-24D8-4568-894A-8E0C1C9378BA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FEA3-968D-49B8-9388-B0C2573D53A8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89A7-B72C-4CBD-BC61-DC94BDED97BD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D267-5BEB-4CE2-B649-62A5FA1F918A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CCC1-393F-40AB-820A-929276F2FDDC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73E8-41AF-49B4-918E-64D12F1D53BB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5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DC95-E653-4C3C-A249-9F537CCE2818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77A6-4730-4244-B54E-ADF4AFE4915E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8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63C5-EA8A-4373-B85A-3C2B7D317D9B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4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39A1-5212-46F7-B07C-8A0F5A0111C5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3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4F85C-4055-46BD-A099-66CBC74EC842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53110-98B5-40FF-BD1D-A09D7D5047F3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6" name="頁尾版面配置區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日期版面配置區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2B5C98-BED2-4FF0-AFC1-EEF688675CD8}" type="datetimeFigureOut">
              <a:rPr lang="zh-TW" altLang="en-US"/>
              <a:pPr>
                <a:defRPr/>
              </a:pPr>
              <a:t>2020/11/19</a:t>
            </a:fld>
            <a:endParaRPr lang="zh-TW" altLang="en-US"/>
          </a:p>
        </p:txBody>
      </p:sp>
      <p:sp>
        <p:nvSpPr>
          <p:cNvPr id="9" name="頁尾版面配置區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400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4.xml"/><Relationship Id="rId13" Type="http://schemas.openxmlformats.org/officeDocument/2006/relationships/slide" Target="slide134.xml"/><Relationship Id="rId3" Type="http://schemas.openxmlformats.org/officeDocument/2006/relationships/image" Target="../media/image6.png"/><Relationship Id="rId7" Type="http://schemas.openxmlformats.org/officeDocument/2006/relationships/slide" Target="slide57.xml"/><Relationship Id="rId12" Type="http://schemas.openxmlformats.org/officeDocument/2006/relationships/slide" Target="slide1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118.xml"/><Relationship Id="rId5" Type="http://schemas.openxmlformats.org/officeDocument/2006/relationships/slide" Target="slide7.xml"/><Relationship Id="rId10" Type="http://schemas.openxmlformats.org/officeDocument/2006/relationships/slide" Target="slide86.xml"/><Relationship Id="rId4" Type="http://schemas.openxmlformats.org/officeDocument/2006/relationships/slide" Target="slide3.xml"/><Relationship Id="rId9" Type="http://schemas.openxmlformats.org/officeDocument/2006/relationships/slide" Target="slide91.xml"/><Relationship Id="rId14" Type="http://schemas.openxmlformats.org/officeDocument/2006/relationships/slide" Target="slide1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fl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png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0.png"/><Relationship Id="rId4" Type="http://schemas.openxmlformats.org/officeDocument/2006/relationships/hyperlink" Target="%E6%A9%9F%E6%A2%B0%E7%BE%A4.MP4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63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576263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2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3539656" y="3419723"/>
            <a:ext cx="54006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主講人</a:t>
            </a:r>
            <a:r>
              <a:rPr lang="zh-TW" altLang="en-US" dirty="0" smtClean="0"/>
              <a:t>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朱元隆校長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    大園國際高中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3706911" y="4581128"/>
            <a:ext cx="54006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時間：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6" grpId="0"/>
      <p:bldP spid="6" grpId="1" build="allAtOnce"/>
      <p:bldP spid="7" grpId="0"/>
      <p:bldP spid="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10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433058"/>
              </p:ext>
            </p:extLst>
          </p:nvPr>
        </p:nvGraphicFramePr>
        <p:xfrm>
          <a:off x="395288" y="1060450"/>
          <a:ext cx="8353425" cy="5200703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/>
          </p:cNvPr>
          <p:cNvGraphicFramePr>
            <a:graphicFrameLocks noGrp="1"/>
          </p:cNvGraphicFramePr>
          <p:nvPr/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>
            <a:extLst/>
          </p:cNvPr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>
            <a:extLst/>
          </p:cNvPr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</p:spTree>
  </p:cSld>
  <p:clrMapOvr>
    <a:masterClrMapping/>
  </p:clrMapOvr>
  <p:transition spd="slow" advClick="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B861931-15AA-4E42-9472-B375789E5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FF0000"/>
                </a:solidFill>
              </a:rPr>
              <a:t>110</a:t>
            </a:r>
            <a:r>
              <a:rPr lang="zh-TW" altLang="en-US" b="1" dirty="0">
                <a:solidFill>
                  <a:srgbClr val="FF0000"/>
                </a:solidFill>
              </a:rPr>
              <a:t>學年度新設市高</a:t>
            </a:r>
            <a:r>
              <a:rPr lang="en-US" altLang="zh-TW" b="1" dirty="0">
                <a:solidFill>
                  <a:srgbClr val="FF0000"/>
                </a:solidFill>
              </a:rPr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羅浮高中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CB84DE8-8C25-41FA-82F5-F348808783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招生科別：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zh-TW" dirty="0"/>
              <a:t>餐飲管理科</a:t>
            </a:r>
            <a:r>
              <a:rPr lang="en-US" altLang="zh-TW" dirty="0"/>
              <a:t>1</a:t>
            </a:r>
            <a:r>
              <a:rPr lang="zh-TW" altLang="en-US" dirty="0"/>
              <a:t>班</a:t>
            </a:r>
            <a:r>
              <a:rPr lang="en-US" altLang="zh-TW" dirty="0"/>
              <a:t>25</a:t>
            </a:r>
            <a:r>
              <a:rPr lang="zh-TW" altLang="zh-TW" dirty="0"/>
              <a:t>人</a:t>
            </a:r>
            <a:endParaRPr lang="en-US" altLang="zh-TW" dirty="0"/>
          </a:p>
          <a:p>
            <a:r>
              <a:rPr lang="en-US" altLang="zh-TW" dirty="0"/>
              <a:t> </a:t>
            </a:r>
            <a:r>
              <a:rPr lang="zh-TW" altLang="zh-TW" dirty="0"/>
              <a:t>觀光事業科</a:t>
            </a:r>
            <a:r>
              <a:rPr lang="en-US" altLang="zh-TW" dirty="0"/>
              <a:t>2</a:t>
            </a:r>
            <a:r>
              <a:rPr lang="zh-TW" altLang="en-US" dirty="0"/>
              <a:t>班</a:t>
            </a:r>
            <a:r>
              <a:rPr lang="en-US" altLang="zh-TW" dirty="0"/>
              <a:t>50</a:t>
            </a:r>
            <a:r>
              <a:rPr lang="zh-TW" altLang="zh-TW" dirty="0"/>
              <a:t>人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262E156-3566-42E5-8F2B-E0E8C9A1F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rgbClr val="FF0000"/>
                </a:solidFill>
              </a:rPr>
              <a:t>招生管道：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dirty="0"/>
              <a:t>技優甄審</a:t>
            </a:r>
            <a:endParaRPr lang="en-US" altLang="zh-TW" dirty="0"/>
          </a:p>
          <a:p>
            <a:r>
              <a:rPr lang="zh-TW" altLang="en-US" dirty="0"/>
              <a:t>直升入學</a:t>
            </a:r>
            <a:r>
              <a:rPr lang="en-US" altLang="zh-TW" dirty="0"/>
              <a:t>(</a:t>
            </a:r>
            <a:r>
              <a:rPr lang="zh-TW" altLang="en-US" dirty="0"/>
              <a:t>介壽國中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免試入學志願選填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(</a:t>
            </a:r>
            <a:r>
              <a:rPr lang="zh-TW" altLang="en-US" dirty="0"/>
              <a:t>優先免試入學名額優先配置於大溪區、復興區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全國獨招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4FEE3B-EA0A-46DF-9BA1-CFD2BD4A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2336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/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未超過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八角星形 14">
            <a:extLst/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/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二、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zh-TW" altLang="zh-TW" b="1">
                <a:latin typeface="微軟正黑體" pitchFamily="34" charset="-120"/>
                <a:ea typeface="微軟正黑體" pitchFamily="34" charset="-120"/>
              </a:rPr>
              <a:t>學校招生名額</a:t>
            </a:r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八角星形 16">
            <a:extLst/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45414" name="矩形 31"/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適性入學方式</a:t>
            </a:r>
            <a:r>
              <a:rPr lang="en-US" altLang="zh-TW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</a:t>
            </a:r>
            <a:r>
              <a:rPr lang="zh-TW" altLang="en-US" sz="40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免試入學</a:t>
            </a:r>
            <a:endParaRPr lang="zh-TW" altLang="zh-TW" sz="4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/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3?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/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r>
              <a:rPr lang="en-US" altLang="zh-TW" sz="3600">
                <a:latin typeface="微軟正黑體" pitchFamily="34" charset="-120"/>
                <a:ea typeface="微軟正黑體" pitchFamily="34" charset="-120"/>
              </a:rPr>
              <a:t>－</a:t>
            </a:r>
            <a:r>
              <a:rPr lang="zh-TW" altLang="en-US" sz="3600">
                <a:latin typeface="微軟正黑體" pitchFamily="34" charset="-120"/>
                <a:ea typeface="微軟正黑體" pitchFamily="34" charset="-120"/>
              </a:rPr>
              <a:t>無入學門檻或條件</a:t>
            </a:r>
            <a:endParaRPr lang="en-US" altLang="zh-TW" sz="36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5417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9387A0B-A8F2-476D-8569-71729DEFF14B}"/>
              </a:ext>
            </a:extLst>
          </p:cNvPr>
          <p:cNvSpPr txBox="1"/>
          <p:nvPr/>
        </p:nvSpPr>
        <p:spPr>
          <a:xfrm>
            <a:off x="6607837" y="5232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群組 5"/>
          <p:cNvGrpSpPr>
            <a:grpSpLocks/>
          </p:cNvGrpSpPr>
          <p:nvPr/>
        </p:nvGrpSpPr>
        <p:grpSpPr bwMode="auto">
          <a:xfrm>
            <a:off x="785813" y="822325"/>
            <a:ext cx="7286625" cy="5711825"/>
            <a:chOff x="2005584" y="822960"/>
            <a:chExt cx="7516368" cy="5709752"/>
          </a:xfrm>
        </p:grpSpPr>
        <p:sp>
          <p:nvSpPr>
            <p:cNvPr id="9" name="文字方塊 8">
              <a:extLst/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/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/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/>
            </p:cNvPr>
            <p:cNvSpPr txBox="1"/>
            <p:nvPr/>
          </p:nvSpPr>
          <p:spPr>
            <a:xfrm>
              <a:off x="6048358" y="5103503"/>
              <a:ext cx="3456954" cy="140647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/>
          </p:cNvPr>
          <p:cNvSpPr>
            <a:spLocks noChangeArrowheads="1"/>
          </p:cNvSpPr>
          <p:nvPr/>
        </p:nvSpPr>
        <p:spPr bwMode="auto">
          <a:xfrm>
            <a:off x="681826" y="-1902"/>
            <a:ext cx="8462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免試比序說明</a:t>
            </a:r>
            <a:endParaRPr kumimoji="0" lang="en-US" altLang="zh-TW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9"/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latin typeface="Arial" pitchFamily="34" charset="0"/>
                <a:ea typeface="標楷體" pitchFamily="65" charset="-120"/>
              </a:rPr>
              <a:t>符合國民中學成績評量準則畢業資格者。</a:t>
            </a:r>
          </a:p>
        </p:txBody>
      </p:sp>
      <p:sp>
        <p:nvSpPr>
          <p:cNvPr id="148483" name="AutoShape 11"/>
          <p:cNvSpPr>
            <a:spLocks noChangeArrowheads="1"/>
          </p:cNvSpPr>
          <p:nvPr/>
        </p:nvSpPr>
        <p:spPr bwMode="auto">
          <a:xfrm>
            <a:off x="684213" y="2276475"/>
            <a:ext cx="8135937" cy="4465638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 w="9525" algn="ctr">
            <a:noFill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tIns="180000"/>
          <a:lstStyle/>
          <a:p>
            <a:pPr eaLnBrk="1" hangingPunct="1"/>
            <a:r>
              <a:rPr lang="zh-TW" altLang="en-US" sz="2800">
                <a:latin typeface="Arial" pitchFamily="34" charset="0"/>
                <a:ea typeface="標楷體" pitchFamily="65" charset="-120"/>
                <a:cs typeface="新細明體" pitchFamily="18" charset="-120"/>
              </a:rPr>
              <a:t>一、</a:t>
            </a:r>
            <a:r>
              <a:rPr lang="en-US" altLang="zh-TW" sz="2800">
                <a:ea typeface="微軟正黑體" pitchFamily="34" charset="-120"/>
                <a:cs typeface="新細明體" pitchFamily="18" charset="-120"/>
              </a:rPr>
              <a:t> 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學生實際出席日數（不含公、喪、病假），須達六學期總出席日數之三分之二以上。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二、學生日常生活表現六學期成績依教師輔導與管教學生之相關規定，辦理功過相抵、獎懲實施、懲罰存記及改過銷過等事項，且依規定程序審核通過註銷後，其記錄未達三大過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三小過等同一大過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者。</a:t>
            </a:r>
            <a:r>
              <a:rPr lang="zh-TW" altLang="en-US" sz="2800">
                <a:ea typeface="微軟正黑體" pitchFamily="34" charset="-120"/>
                <a:cs typeface="新細明體" pitchFamily="18" charset="-120"/>
              </a:rPr>
              <a:t> </a:t>
            </a:r>
          </a:p>
          <a:p>
            <a:pPr eaLnBrk="1" hangingPunct="1"/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三、學生學習領域畢業成績至少四大領域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含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成績達丙等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六十分</a:t>
            </a:r>
            <a:r>
              <a:rPr lang="en-US" altLang="zh-TW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r>
              <a:rPr lang="zh-TW" altLang="en-US" sz="280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以上者。</a:t>
            </a:r>
            <a:endParaRPr lang="zh-TW" altLang="en-US" sz="2800">
              <a:latin typeface="Arial" pitchFamily="34" charset="0"/>
              <a:ea typeface="標楷體" pitchFamily="65" charset="-120"/>
              <a:cs typeface="新細明體" pitchFamily="18" charset="-120"/>
            </a:endParaRPr>
          </a:p>
        </p:txBody>
      </p:sp>
      <p:grpSp>
        <p:nvGrpSpPr>
          <p:cNvPr id="148484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8485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89475" y="228421"/>
            <a:ext cx="357190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0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4950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468313" y="1844675"/>
            <a:ext cx="828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志願序計分方式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131888" y="132556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志願序別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分，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…16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志願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 marL="228600" indent="-228600"/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總積分完全相同，需進行超額比序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，比序至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「志願序積分」</a:t>
            </a:r>
            <a:r>
              <a:rPr lang="zh-TW" altLang="en-US" sz="2600">
                <a:latin typeface="標楷體" pitchFamily="65" charset="-120"/>
                <a:ea typeface="標楷體" pitchFamily="65" charset="-120"/>
              </a:rPr>
              <a:t>項目時，</a:t>
            </a:r>
            <a:r>
              <a:rPr lang="zh-TW" altLang="en-US" sz="26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82703" name="Group 47">
            <a:extLst/>
          </p:cNvPr>
          <p:cNvGraphicFramePr>
            <a:graphicFrameLocks noGrp="1"/>
          </p:cNvGraphicFramePr>
          <p:nvPr/>
        </p:nvGraphicFramePr>
        <p:xfrm>
          <a:off x="323850" y="3933825"/>
          <a:ext cx="8612188" cy="2359026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志願順序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校、科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普通科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F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應外科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志願積分</a:t>
                      </a: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7" marR="91437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同群科志願跨校連續選填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257300" y="1268413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>
                <a:ea typeface="標楷體" pitchFamily="65" charset="-120"/>
              </a:rPr>
              <a:t>舉例：</a:t>
            </a:r>
          </a:p>
          <a:p>
            <a:pPr marL="228600" indent="-228600"/>
            <a:r>
              <a:rPr lang="zh-TW" altLang="en-US">
                <a:ea typeface="標楷體" pitchFamily="65" charset="-120"/>
              </a:rPr>
              <a:t>甲生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endParaRPr lang="en-US" altLang="zh-TW">
              <a:ea typeface="標楷體" pitchFamily="65" charset="-120"/>
            </a:endParaRPr>
          </a:p>
          <a:p>
            <a:pPr marL="228600" indent="-228600"/>
            <a:r>
              <a:rPr lang="zh-TW" altLang="en-US">
                <a:ea typeface="標楷體" pitchFamily="65" charset="-120"/>
              </a:rPr>
              <a:t>乙生</a:t>
            </a:r>
            <a:endParaRPr lang="en-US" altLang="zh-TW">
              <a:ea typeface="標楷體" pitchFamily="65" charset="-120"/>
            </a:endParaRPr>
          </a:p>
          <a:p>
            <a:pPr marL="228600" indent="-228600"/>
            <a:endParaRPr lang="zh-TW" altLang="en-US">
              <a:ea typeface="標楷體" pitchFamily="65" charset="-120"/>
            </a:endParaRPr>
          </a:p>
        </p:txBody>
      </p:sp>
      <p:sp>
        <p:nvSpPr>
          <p:cNvPr id="151556" name="投影片編號版面配置區 3"/>
          <p:cNvSpPr txBox="1">
            <a:spLocks noGrp="1"/>
          </p:cNvSpPr>
          <p:nvPr/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F4EF2E-EA40-43E6-B6E6-FAA1152817DF}" type="slidenum">
              <a:rPr kumimoji="0" lang="en-US" altLang="zh-TW" sz="1200">
                <a:solidFill>
                  <a:srgbClr val="898989"/>
                </a:solidFill>
              </a:rPr>
              <a:pPr algn="r" eaLnBrk="1" hangingPunct="1"/>
              <a:t>108</a:t>
            </a:fld>
            <a:endParaRPr kumimoji="0" lang="en-US" altLang="zh-TW" sz="1200">
              <a:solidFill>
                <a:srgbClr val="898989"/>
              </a:solidFill>
            </a:endParaRPr>
          </a:p>
        </p:txBody>
      </p:sp>
      <p:graphicFrame>
        <p:nvGraphicFramePr>
          <p:cNvPr id="583771" name="Group 91">
            <a:extLst/>
          </p:cNvPr>
          <p:cNvGraphicFramePr>
            <a:graphicFrameLocks noGrp="1"/>
          </p:cNvGraphicFramePr>
          <p:nvPr/>
        </p:nvGraphicFramePr>
        <p:xfrm>
          <a:off x="1979613" y="1989138"/>
          <a:ext cx="6192837" cy="1981201"/>
        </p:xfrm>
        <a:graphic>
          <a:graphicData uri="http://schemas.openxmlformats.org/drawingml/2006/table">
            <a:tbl>
              <a:tblPr/>
              <a:tblGrid>
                <a:gridCol w="852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3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志願順序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2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3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4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5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6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7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校、科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A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B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C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D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普通科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E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園藝科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F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造園科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志願積分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微軟正黑體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/>
          </p:cNvPr>
          <p:cNvGraphicFramePr>
            <a:graphicFrameLocks noGrp="1"/>
          </p:cNvGraphicFramePr>
          <p:nvPr/>
        </p:nvGraphicFramePr>
        <p:xfrm>
          <a:off x="1979613" y="4292600"/>
          <a:ext cx="6840537" cy="2286000"/>
        </p:xfrm>
        <a:graphic>
          <a:graphicData uri="http://schemas.openxmlformats.org/drawingml/2006/table">
            <a:tbl>
              <a:tblPr/>
              <a:tblGrid>
                <a:gridCol w="93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96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志願順序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校、科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A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國貿科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商經科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B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C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資處科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校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普通科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志願積分</a:t>
                      </a: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L="91424" marR="914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/>
          </p:cNvPr>
          <p:cNvSpPr/>
          <p:nvPr/>
        </p:nvSpPr>
        <p:spPr>
          <a:xfrm>
            <a:off x="284321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8" name="框架 7">
            <a:extLst/>
          </p:cNvPr>
          <p:cNvSpPr/>
          <p:nvPr/>
        </p:nvSpPr>
        <p:spPr>
          <a:xfrm>
            <a:off x="3563938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9" name="框架 8">
            <a:extLst/>
          </p:cNvPr>
          <p:cNvSpPr/>
          <p:nvPr/>
        </p:nvSpPr>
        <p:spPr>
          <a:xfrm>
            <a:off x="4356100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0" name="框架 9">
            <a:extLst/>
          </p:cNvPr>
          <p:cNvSpPr/>
          <p:nvPr/>
        </p:nvSpPr>
        <p:spPr>
          <a:xfrm>
            <a:off x="5148263" y="33575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1" name="框架 10">
            <a:extLst/>
          </p:cNvPr>
          <p:cNvSpPr/>
          <p:nvPr/>
        </p:nvSpPr>
        <p:spPr>
          <a:xfrm>
            <a:off x="5940425" y="3357563"/>
            <a:ext cx="216693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2" name="框架 11">
            <a:extLst/>
          </p:cNvPr>
          <p:cNvSpPr/>
          <p:nvPr/>
        </p:nvSpPr>
        <p:spPr>
          <a:xfrm>
            <a:off x="2916238" y="5876925"/>
            <a:ext cx="417671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3" name="框架 12">
            <a:extLst/>
          </p:cNvPr>
          <p:cNvSpPr/>
          <p:nvPr/>
        </p:nvSpPr>
        <p:spPr>
          <a:xfrm>
            <a:off x="7235825" y="5949950"/>
            <a:ext cx="649288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  <p:sp>
        <p:nvSpPr>
          <p:cNvPr id="14" name="框架 13">
            <a:extLst/>
          </p:cNvPr>
          <p:cNvSpPr/>
          <p:nvPr/>
        </p:nvSpPr>
        <p:spPr>
          <a:xfrm>
            <a:off x="8027988" y="5949950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>
            <a:extLst/>
          </p:cNvPr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>
            <a:extLst/>
          </p:cNvPr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>
            <a:extLst/>
          </p:cNvPr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>
            <a:extLst/>
          </p:cNvPr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/>
          </p:cNvPr>
          <p:cNvSpPr/>
          <p:nvPr/>
        </p:nvSpPr>
        <p:spPr bwMode="auto">
          <a:xfrm>
            <a:off x="680363" y="1480425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>
                <a:latin typeface="標楷體" pitchFamily="65" charset="-120"/>
                <a:ea typeface="標楷體" pitchFamily="65" charset="-120"/>
              </a:rPr>
              <a:t>.. </a:t>
            </a: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latin typeface="標楷體" pitchFamily="65" charset="-120"/>
                <a:ea typeface="標楷體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>
                <a:ea typeface="標楷體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「不知道自己想做甚麼？」不是新鮮問題。每個世代要進入社會的年輕人，遲早都要自問：「我的能力和興趣是甚麼？我想要做甚麼工作？」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zh-TW" altLang="en-US" sz="2200">
                <a:ea typeface="標楷體" pitchFamily="65" charset="-120"/>
              </a:rPr>
              <a:t>最應該探索自我的時間就是在</a:t>
            </a:r>
            <a:r>
              <a:rPr lang="en-US" altLang="zh-TW" sz="2200">
                <a:ea typeface="標楷體" pitchFamily="65" charset="-120"/>
              </a:rPr>
              <a:t>『</a:t>
            </a:r>
            <a:r>
              <a:rPr lang="zh-TW" altLang="en-US" sz="2200">
                <a:solidFill>
                  <a:srgbClr val="FF0000"/>
                </a:solidFill>
                <a:ea typeface="標楷體" pitchFamily="65" charset="-120"/>
              </a:rPr>
              <a:t>國、高中階段</a:t>
            </a:r>
            <a:r>
              <a:rPr lang="en-US" altLang="zh-TW" sz="2200">
                <a:ea typeface="標楷體" pitchFamily="65" charset="-120"/>
              </a:rPr>
              <a:t>』</a:t>
            </a:r>
            <a:r>
              <a:rPr lang="zh-TW" altLang="en-US" sz="2200">
                <a:ea typeface="標楷體" pitchFamily="65" charset="-120"/>
              </a:rPr>
              <a:t>。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endParaRPr lang="zh-TW" altLang="en-US" sz="2200">
              <a:ea typeface="標楷體" pitchFamily="65" charset="-120"/>
            </a:endParaRPr>
          </a:p>
        </p:txBody>
      </p:sp>
      <p:sp>
        <p:nvSpPr>
          <p:cNvPr id="23557" name="文字方塊 1"/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資料來源：你就是改變的起點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嚴長壽</a:t>
            </a:r>
            <a:r>
              <a:rPr lang="en-US" altLang="zh-TW" sz="200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2014)</a:t>
            </a:r>
            <a:endParaRPr lang="zh-TW" altLang="en-US" sz="200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3558" name="AutoShape 10"/>
          <p:cNvGrpSpPr>
            <a:grpSpLocks/>
          </p:cNvGrpSpPr>
          <p:nvPr/>
        </p:nvGrpSpPr>
        <p:grpSpPr bwMode="auto">
          <a:xfrm>
            <a:off x="1476375" y="476250"/>
            <a:ext cx="6696075" cy="982663"/>
            <a:chOff x="1144" y="614"/>
            <a:chExt cx="3518" cy="619"/>
          </a:xfrm>
        </p:grpSpPr>
        <p:pic>
          <p:nvPicPr>
            <p:cNvPr id="23559" name="AutoShape 1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8"/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標楷體" pitchFamily="65" charset="-120"/>
                </a:rPr>
                <a:t>培養就業生存力</a:t>
              </a:r>
              <a:r>
                <a:rPr lang="zh-TW" altLang="en-US" b="1">
                  <a:ea typeface="標楷體" pitchFamily="65" charset="-120"/>
                </a:rPr>
                <a:t>，探索自我不嫌早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/>
          </p:cNvPr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>
              <a:extLst/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>
              <a:extLst/>
            </p:cNvPr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>
            <a:extLst/>
          </p:cNvPr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5655" name="Text Box 25"/>
          <p:cNvSpPr txBox="1">
            <a:spLocks noChangeArrowheads="1"/>
          </p:cNvSpPr>
          <p:nvPr/>
        </p:nvSpPr>
        <p:spPr bwMode="auto">
          <a:xfrm>
            <a:off x="1116013" y="1643063"/>
            <a:ext cx="662622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1938" indent="-261938" eaLnBrk="1" hangingPunct="1">
              <a:lnSpc>
                <a:spcPct val="75000"/>
              </a:lnSpc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基本條件為國中健體、藝文、綜合領域五學期平均成績達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60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分以上者各得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grpSp>
        <p:nvGrpSpPr>
          <p:cNvPr id="155657" name="群組 4"/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5658" name="群組 7"/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/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/>
          </p:cNvPr>
          <p:cNvSpPr>
            <a:spLocks noChangeArrowheads="1"/>
          </p:cNvSpPr>
          <p:nvPr/>
        </p:nvSpPr>
        <p:spPr bwMode="auto">
          <a:xfrm>
            <a:off x="1116013" y="4143375"/>
            <a:ext cx="66960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eaLnBrk="1" hangingPunct="1"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4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6675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/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擔任班級內幹部、自治市幹部及社團幹部任滿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學期，經考核表現優良者得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7699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7703" name="Text Box 12"/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限中央部會、教育主管機關主辦或委託辦理者。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同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學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年度同項比賽擇優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次採計；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>
                <a:latin typeface="標楷體" pitchFamily="65" charset="-120"/>
                <a:ea typeface="標楷體" pitchFamily="65" charset="-120"/>
              </a:rPr>
            </a:br>
            <a:r>
              <a:rPr lang="zh-TW" altLang="en-US">
                <a:latin typeface="標楷體" pitchFamily="65" charset="-120"/>
                <a:ea typeface="標楷體" pitchFamily="65" charset="-120"/>
              </a:rPr>
              <a:t>同一事蹟、同一獎項不得重複採記積分。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endParaRPr lang="zh-TW" altLang="en-US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2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團體賽：依個人賽積分折半計算。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59747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9751" name="矩形 11"/>
          <p:cNvSpPr>
            <a:spLocks noChangeArrowheads="1"/>
          </p:cNvSpPr>
          <p:nvPr/>
        </p:nvSpPr>
        <p:spPr bwMode="auto">
          <a:xfrm>
            <a:off x="1143000" y="1500188"/>
            <a:ext cx="6572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各單項包括肌耐力、柔軟度、瞬發力、心肺耐力等，單項門檻達標準者得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pic>
        <p:nvPicPr>
          <p:cNvPr id="159752" name="Picture 3" descr="一分鐘仰臥起坐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Picture 2" descr="坐姿體前彎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Picture 4" descr="800公尺跑走照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2" descr="立定跳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群組 4"/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/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/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60771" name="群組 7"/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/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/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/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0775" name="矩形 11"/>
          <p:cNvSpPr>
            <a:spLocks noChangeArrowheads="1"/>
          </p:cNvSpPr>
          <p:nvPr/>
        </p:nvSpPr>
        <p:spPr bwMode="auto">
          <a:xfrm>
            <a:off x="785813" y="2178050"/>
            <a:ext cx="7500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原住民族語言能力認證：原住民族委員會主辦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客語能力認證：客家委員會主辦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閩南語語言能力認證：教育部主辦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單項通過者得</a:t>
            </a:r>
            <a:r>
              <a:rPr lang="en-US" altLang="zh-TW" sz="280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分。</a:t>
            </a:r>
            <a:endParaRPr lang="en-US" altLang="zh-TW" sz="280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/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/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/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/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/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/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/>
          </p:cNvPr>
          <p:cNvGraphicFramePr>
            <a:graphicFrameLocks noGrp="1"/>
          </p:cNvGraphicFramePr>
          <p:nvPr/>
        </p:nvGraphicFramePr>
        <p:xfrm>
          <a:off x="684213" y="1700213"/>
          <a:ext cx="7993062" cy="3524256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1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國文、數學、英語、社會、自然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9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4" marR="91444" marT="45687" marB="4568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109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675" y="1932237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>
            <a:extLst/>
          </p:cNvPr>
          <p:cNvGraphicFramePr>
            <a:graphicFrameLocks noGrp="1"/>
          </p:cNvGraphicFramePr>
          <p:nvPr/>
        </p:nvGraphicFramePr>
        <p:xfrm>
          <a:off x="23813" y="5876925"/>
          <a:ext cx="6108699" cy="904431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>
            <a:extLst/>
          </p:cNvPr>
          <p:cNvGraphicFramePr>
            <a:graphicFrameLocks noGrp="1"/>
          </p:cNvGraphicFramePr>
          <p:nvPr/>
        </p:nvGraphicFramePr>
        <p:xfrm>
          <a:off x="23813" y="1049338"/>
          <a:ext cx="6267449" cy="898652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/>
          <p:cNvSpPr txBox="1">
            <a:spLocks noChangeArrowheads="1"/>
          </p:cNvSpPr>
          <p:nvPr/>
        </p:nvSpPr>
        <p:spPr bwMode="auto">
          <a:xfrm>
            <a:off x="611188" y="1557338"/>
            <a:ext cx="6551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sz="36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0291" name="文字方塊 1"/>
          <p:cNvSpPr txBox="1">
            <a:spLocks noChangeArrowheads="1"/>
          </p:cNvSpPr>
          <p:nvPr/>
        </p:nvSpPr>
        <p:spPr bwMode="auto">
          <a:xfrm>
            <a:off x="179388" y="2420938"/>
            <a:ext cx="89646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國際文憑課程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(IBDP)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專班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每班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人，另有收費標準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buFont typeface="Arial" pitchFamily="34" charset="0"/>
              <a:buNone/>
            </a:pP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大園高中；以簡章為準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FDA560-FEBF-43FF-A5CD-A4AC9A3B2BC8}"/>
              </a:ext>
            </a:extLst>
          </p:cNvPr>
          <p:cNvSpPr txBox="1"/>
          <p:nvPr/>
        </p:nvSpPr>
        <p:spPr>
          <a:xfrm>
            <a:off x="2267744" y="206084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</a:rPr>
              <a:t>測驗科目：</a:t>
            </a:r>
            <a:endParaRPr lang="en-US" altLang="zh-TW" sz="4000" b="1" dirty="0">
              <a:solidFill>
                <a:srgbClr val="FF0000"/>
              </a:solidFill>
            </a:endParaRPr>
          </a:p>
          <a:p>
            <a:r>
              <a:rPr lang="en-US" altLang="zh-TW" sz="4000" b="1" dirty="0"/>
              <a:t>1.</a:t>
            </a:r>
            <a:r>
              <a:rPr lang="zh-TW" altLang="zh-TW" sz="4000" b="1" dirty="0"/>
              <a:t>英文閱讀理解</a:t>
            </a:r>
            <a:endParaRPr lang="en-US" altLang="zh-TW" sz="4000" b="1" dirty="0"/>
          </a:p>
          <a:p>
            <a:r>
              <a:rPr lang="en-US" altLang="zh-TW" sz="4000" b="1" dirty="0"/>
              <a:t>2.</a:t>
            </a:r>
            <a:r>
              <a:rPr lang="zh-TW" altLang="en-US" sz="4000" b="1" dirty="0"/>
              <a:t>英文</a:t>
            </a:r>
            <a:r>
              <a:rPr lang="zh-TW" altLang="zh-TW" sz="4000" b="1" dirty="0"/>
              <a:t>寫作</a:t>
            </a:r>
            <a:endParaRPr lang="zh-TW" alt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5603" name="Picture 10" descr="Capture_2015_09_13_20_41_38_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6551612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11"/>
          <p:cNvSpPr>
            <a:spLocks noChangeArrowheads="1"/>
          </p:cNvSpPr>
          <p:nvPr/>
        </p:nvSpPr>
        <p:spPr bwMode="auto">
          <a:xfrm>
            <a:off x="2484438" y="1412875"/>
            <a:ext cx="2016125" cy="863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/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五專入學簡介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65892" name="Rectangle 966"/>
          <p:cNvSpPr>
            <a:spLocks noChangeArrowheads="1"/>
          </p:cNvSpPr>
          <p:nvPr/>
        </p:nvSpPr>
        <p:spPr bwMode="auto">
          <a:xfrm>
            <a:off x="323850" y="2708275"/>
            <a:ext cx="8207375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1.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五專名額不再納入各縣市高中職免試考區。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TW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五專升學管道：</a:t>
            </a:r>
            <a:endParaRPr lang="en-US" altLang="zh-TW" b="1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-6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月五專優先免試入學（電腦志願） 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  <a:sym typeface="Arial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TW" altLang="en-US" b="1" dirty="0">
                <a:latin typeface="標楷體" pitchFamily="65" charset="-120"/>
                <a:ea typeface="標楷體" pitchFamily="65" charset="-120"/>
                <a:sym typeface="Arial" pitchFamily="34" charset="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-7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Arial" pitchFamily="34" charset="0"/>
              </a:rPr>
              <a:t>月五專聯合免試入學（現場登記分發） </a:t>
            </a:r>
            <a:endParaRPr lang="en-US" altLang="en-US" dirty="0">
              <a:latin typeface="標楷體" pitchFamily="65" charset="-120"/>
              <a:ea typeface="標楷體" pitchFamily="65" charset="-120"/>
              <a:sym typeface="Arial" pitchFamily="34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>
            <a:extLst/>
          </p:cNvPr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5/17-21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6/4-6/9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6/15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6/17-6/28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7/12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標題 1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</a:t>
            </a:r>
            <a:r>
              <a:rPr lang="zh-TW" altLang="en-US" b="1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endParaRPr lang="zh-TW" altLang="en-US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79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五專優免：公私立五專護理科系、公立五專所有科系皆採計教育會考成績。其餘由各校自行決定是否採計教育會考成績。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五專優免比序績分項目：均衡學習、技藝優良、志願序、服務學習、競賽、教育會考（含寫作）及標示等。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五專優免與聯免比序相較，最大不同是多了志願序積分。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110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五專優先免試與聯合免試入學方式</a:t>
            </a:r>
            <a:endParaRPr lang="zh-TW" altLang="en-US" sz="4000">
              <a:solidFill>
                <a:srgbClr val="0000FF"/>
              </a:solidFill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89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五專優先免試：使用五專優免比序積分，採全國一區電腦選填志願分發，不限地區、學校、科系，至多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五專聯合免試：使用五專聯免比序積分，親自或委託到所報名的學校，以分發順位現場登記科系（貼榜）。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96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AA439F0-9AEC-43B5-86AF-208F8A9C3482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124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graphicFrame>
        <p:nvGraphicFramePr>
          <p:cNvPr id="4" name="資料庫圖表 3">
            <a:extLst/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/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9989" name="標題 1"/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zh-TW" altLang="en-US" sz="36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五專免試入學成績採計說明</a:t>
            </a:r>
          </a:p>
        </p:txBody>
      </p:sp>
      <p:graphicFrame>
        <p:nvGraphicFramePr>
          <p:cNvPr id="7" name="Group 42"/>
          <p:cNvGraphicFramePr>
            <a:graphicFrameLocks noGrp="1"/>
          </p:cNvGraphicFramePr>
          <p:nvPr/>
        </p:nvGraphicFramePr>
        <p:xfrm>
          <a:off x="684213" y="1916113"/>
          <a:ext cx="7920037" cy="4781019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比序項目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比序內容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積分上限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多元學習表現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技藝優良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技藝教育課程成績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弱勢身分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均衡學習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適性輔導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國中教育會考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科成績等級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其他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由各五專學校依學校發展需求訂定之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37" marB="4573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97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2118ABB-0C55-4046-A682-1B9B5DC9E76C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125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1011" name="Picture 287" descr="Capture_2016_12_22_23_30_02_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97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6388E374-E9C7-449A-AC29-032E2739B378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126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2035" name="Picture 291" descr="Capture_2016_12_22_23_30_23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7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379B2D3-A201-4CFC-B25F-C8DF2D46B55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127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3059" name="Picture 293" descr="Capture_2016_12_22_23_30_28_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98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C1DC240-100F-4D0A-BDEE-A5C7AD9B7C4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128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4083" name="Picture 295" descr="Capture_2016_12_22_23_30_34_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982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BC594B3-8980-4EA0-9AE4-7B269812306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129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5107" name="Picture 297" descr="Capture_2016_12_22_23_30_40_3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/>
          <p:cNvSpPr txBox="1">
            <a:spLocks noChangeArrowheads="1"/>
          </p:cNvSpPr>
          <p:nvPr/>
        </p:nvSpPr>
        <p:spPr bwMode="auto">
          <a:xfrm>
            <a:off x="323850" y="6276975"/>
            <a:ext cx="8418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資料來源：聯合新聞網。</a:t>
            </a:r>
            <a:r>
              <a:rPr lang="en-US" altLang="en-US" sz="1600">
                <a:ea typeface="微軟正黑體" pitchFamily="34" charset="-120"/>
                <a:cs typeface="Times New Roman" pitchFamily="18" charset="0"/>
              </a:rPr>
              <a:t>http://udn.com/news/story/7314/1175233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7651" name="Picture 4" descr="Capture_2015_09_13_20_42_26_6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765175"/>
            <a:ext cx="7151688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403350" y="692150"/>
            <a:ext cx="2232025" cy="1008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403350" y="3933825"/>
            <a:ext cx="2808288" cy="5032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984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BFF6FAF4-6770-4CB8-A12B-A17688E21926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130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6131" name="Picture 299" descr="Capture_2016_12_22_23_30_49_7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986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DABEE36-B002-44D9-AF37-89C5CED2772B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131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7155" name="Picture 301" descr="Capture_2016_12_22_23_30_55_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988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38751700-B027-48B5-A4CB-FCCAD2835A53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132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8179" name="Picture 303" descr="Capture_2016_12_22_23_31_02_5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990"/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8F9CBF2C-7B02-41C3-9D04-E9C7722C2070}" type="slidenum">
              <a:rPr lang="en-US" altLang="zh-TW" sz="1200">
                <a:solidFill>
                  <a:srgbClr val="0C3226"/>
                </a:solidFill>
                <a:latin typeface="Verdana" pitchFamily="34" charset="0"/>
              </a:rPr>
              <a:pPr algn="r" eaLnBrk="1" hangingPunct="1"/>
              <a:t>133</a:t>
            </a:fld>
            <a:endParaRPr lang="en-US" altLang="zh-TW" sz="1200">
              <a:solidFill>
                <a:srgbClr val="0C3226"/>
              </a:solidFill>
              <a:latin typeface="Verdana" pitchFamily="34" charset="0"/>
            </a:endParaRPr>
          </a:p>
        </p:txBody>
      </p:sp>
      <p:pic>
        <p:nvPicPr>
          <p:cNvPr id="179203" name="Picture 305" descr="Capture_2016_12_22_23_31_10_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683568" y="2492896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08995"/>
            <a:ext cx="4608512" cy="5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67B79E7-763D-4FAE-A78E-EA8764D1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30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5F35E84-BBE6-4D0B-9620-C6D2F60A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347"/>
            <a:ext cx="9144000" cy="34957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F831A27-ABCB-4FEE-8B86-B48C98C2C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764704"/>
            <a:ext cx="9036495" cy="59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E5E6E8-1D35-47CA-A386-860D44635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" y="620688"/>
            <a:ext cx="9144000" cy="62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1CEFDC-FD0C-47BF-AB18-2578D5FA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6" y="1078027"/>
            <a:ext cx="9144000" cy="5791200"/>
          </a:xfrm>
          <a:prstGeom prst="rect">
            <a:avLst/>
          </a:prstGeo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7950" y="3716338"/>
            <a:ext cx="3017837" cy="3457575"/>
            <a:chOff x="68" y="2341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" y="2341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 dirty="0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 校的資訊。</a:t>
              </a:r>
            </a:p>
          </p:txBody>
        </p:sp>
      </p:grpSp>
      <p:sp>
        <p:nvSpPr>
          <p:cNvPr id="33804" name="Text Box 12">
            <a:extLst/>
          </p:cNvPr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5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9699" name="Picture 4" descr="Capture_2016_09_10_00_10_51_60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0"/>
            <a:ext cx="66960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Text Box 4">
            <a:extLst/>
          </p:cNvPr>
          <p:cNvSpPr txBox="1">
            <a:spLocks noChangeArrowheads="1"/>
          </p:cNvSpPr>
          <p:nvPr/>
        </p:nvSpPr>
        <p:spPr bwMode="auto">
          <a:xfrm>
            <a:off x="0" y="4005263"/>
            <a:ext cx="2339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2000">
                <a:ea typeface="標楷體" pitchFamily="65" charset="-120"/>
              </a:rPr>
              <a:t>不要害怕學習新的知識或能力，經過努力與克服，會有新發現與有趣之處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940425" y="1125538"/>
            <a:ext cx="2879725" cy="50323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A068035-16A4-41D2-A0EF-2F98C6DD7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F020283-222C-473D-94C7-BFE84F943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" y="764704"/>
            <a:ext cx="914400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71488" y="669925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8263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EBD41A0-631A-474C-99DC-889EDAD43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333120"/>
            <a:ext cx="8772525" cy="5524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7338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3188" y="1557338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>
            <a:extLst/>
          </p:cNvPr>
          <p:cNvSpPr>
            <a:spLocks noGrp="1"/>
          </p:cNvSpPr>
          <p:nvPr>
            <p:ph sz="half" idx="4294967295"/>
          </p:nvPr>
        </p:nvSpPr>
        <p:spPr>
          <a:xfrm>
            <a:off x="0" y="2228850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71975" y="227647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0" y="5065713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58" y="3495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/>
          </a:bodyPr>
          <a:lstStyle/>
          <a:p>
            <a:pPr marL="514350" indent="-457200" eaLnBrk="1" hangingPunct="1">
              <a:lnSpc>
                <a:spcPct val="9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各校教務主任、輔導主任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地方宣導團責任區講師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桃園市政府教育局</a:t>
            </a:r>
          </a:p>
          <a:p>
            <a:pPr marL="914400" lvl="1" indent="-45720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kumimoji="1" lang="en-US" altLang="zh-TW" sz="3200" dirty="0"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/>
          </p:cNvPr>
          <p:cNvSpPr>
            <a:spLocks noChangeArrowheads="1"/>
          </p:cNvSpPr>
          <p:nvPr/>
        </p:nvSpPr>
        <p:spPr bwMode="auto">
          <a:xfrm>
            <a:off x="395288" y="908050"/>
            <a:ext cx="6148387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/>
          </p:cNvPr>
          <p:cNvSpPr txBox="1"/>
          <p:nvPr/>
        </p:nvSpPr>
        <p:spPr>
          <a:xfrm>
            <a:off x="412610" y="4113920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564" name="Picture 3" descr="10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16648">
            <a:off x="6227763" y="1916113"/>
            <a:ext cx="2747962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字方塊 1"/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106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31747" name="Picture 3" descr="Capture_2017_08_15_14_44_58_8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83518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635375" y="4508500"/>
            <a:ext cx="4608513" cy="1441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  <p:sp>
        <p:nvSpPr>
          <p:cNvPr id="2" name="矩形 1"/>
          <p:cNvSpPr/>
          <p:nvPr/>
        </p:nvSpPr>
        <p:spPr bwMode="auto">
          <a:xfrm>
            <a:off x="1835150" y="1844675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463" y="0"/>
            <a:ext cx="5616576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11</a:t>
            </a:r>
            <a:r>
              <a:rPr lang="zh-TW" altLang="en-US" sz="160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39750" y="260350"/>
            <a:ext cx="931863" cy="17287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資料來源：自由時報。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0" y="0"/>
            <a:ext cx="9144000" cy="64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文字方塊 1"/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資料來源：聯合報。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109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7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月</a:t>
            </a:r>
            <a:r>
              <a:rPr lang="en-US" altLang="zh-TW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</a:t>
            </a:r>
            <a:r>
              <a:rPr lang="zh-TW" altLang="en-US" sz="16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日</a:t>
            </a:r>
            <a:endParaRPr lang="zh-TW" altLang="en-US" sz="1600" dirty="0">
              <a:ea typeface="微軟正黑體" pitchFamily="34" charset="-120"/>
              <a:cs typeface="Times New Roman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1319D5-7A8A-4350-A201-449CF86AB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45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EC7D6C4-83BE-4B25-B8DC-5852732DB70F}"/>
              </a:ext>
            </a:extLst>
          </p:cNvPr>
          <p:cNvSpPr/>
          <p:nvPr/>
        </p:nvSpPr>
        <p:spPr bwMode="auto">
          <a:xfrm>
            <a:off x="35496" y="2492896"/>
            <a:ext cx="9073008" cy="19442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2752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>
            <a:extLst/>
          </p:cNvPr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>
            <a:extLst/>
          </p:cNvPr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          目次</a:t>
            </a:r>
          </a:p>
        </p:txBody>
      </p:sp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214422"/>
            <a:ext cx="8229600" cy="4911741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110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桃連區特色招生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五專免試入學簡介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itchFamily="34" charset="0"/>
              <a:buBlip>
                <a:blip r:embed="rId3"/>
              </a:buBlip>
              <a:defRPr/>
            </a:pP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4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1"/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latinLnBrk="1" hangingPunct="1"/>
            <a:fld id="{764565C2-CD6E-42DE-A641-537CED277773}" type="slidenum">
              <a:rPr kumimoji="0" lang="ko-KR" altLang="en-US" sz="900">
                <a:solidFill>
                  <a:srgbClr val="898989"/>
                </a:solidFill>
                <a:latin typeface="Verdana" pitchFamily="34" charset="0"/>
                <a:ea typeface="Gulim" pitchFamily="34" charset="-127"/>
              </a:rPr>
              <a:pPr algn="r" eaLnBrk="1" latinLnBrk="1" hangingPunct="1"/>
              <a:t>20</a:t>
            </a:fld>
            <a:endParaRPr kumimoji="0" lang="en-US" altLang="ko-KR" sz="900">
              <a:solidFill>
                <a:srgbClr val="898989"/>
              </a:solidFill>
              <a:latin typeface="Verdana" pitchFamily="34" charset="0"/>
              <a:ea typeface="Gulim" pitchFamily="34" charset="-127"/>
            </a:endParaRPr>
          </a:p>
        </p:txBody>
      </p:sp>
      <p:pic>
        <p:nvPicPr>
          <p:cNvPr id="37891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60000">
            <a:off x="2471738" y="34925"/>
            <a:ext cx="403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投影片編號版面配置區 15"/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fld id="{D87EC73E-C9E9-4C51-AE6F-ADA63591261B}" type="slidenum">
              <a:rPr kumimoji="0" lang="zh-TW" altLang="en-US" sz="900">
                <a:solidFill>
                  <a:srgbClr val="0C3226"/>
                </a:solidFill>
                <a:latin typeface="Verdana" pitchFamily="34" charset="0"/>
                <a:ea typeface="微軟正黑體" pitchFamily="34" charset="-120"/>
              </a:rPr>
              <a:pPr algn="ctr" eaLnBrk="1" hangingPunct="1"/>
              <a:t>20</a:t>
            </a:fld>
            <a:endParaRPr kumimoji="0" lang="en-US" altLang="zh-TW" sz="900">
              <a:solidFill>
                <a:srgbClr val="0C3226"/>
              </a:solidFill>
              <a:latin typeface="Verdana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5F9CFE5-8710-49C3-9266-9AD9C8F610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37" t="6795" r="2184" b="3471"/>
          <a:stretch/>
        </p:blipFill>
        <p:spPr>
          <a:xfrm>
            <a:off x="-10746" y="1556792"/>
            <a:ext cx="4078690" cy="51847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>
            <a:extLst/>
          </p:cNvPr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>
            <a:extLst/>
          </p:cNvPr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>
            <a:extLst/>
          </p:cNvPr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>
            <a:extLst/>
          </p:cNvPr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>
            <a:extLst/>
          </p:cNvPr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>
            <a:extLst/>
          </p:cNvPr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>
            <a:extLst/>
          </p:cNvPr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>
            <a:extLst/>
          </p:cNvPr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>
            <a:extLst/>
          </p:cNvPr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16-17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7-13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2/18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110</a:t>
            </a:r>
            <a:r>
              <a:rPr kumimoji="0"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桃園體育場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；網路博覽會持續中。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3528" y="832863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981075"/>
            <a:ext cx="76327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7489825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36613"/>
            <a:ext cx="7848600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三、學習成果及特殊表現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我的學習表現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>
            <a:extLst/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6921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>
            <a:extLst/>
          </p:cNvPr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>
            <a:extLst/>
          </p:cNvPr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>
            <a:extLst/>
          </p:cNvPr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>
            <a:extLst/>
          </p:cNvPr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>
            <a:extLst/>
          </p:cNvPr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>
            <a:extLst/>
          </p:cNvPr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sp>
        <p:nvSpPr>
          <p:cNvPr id="75788" name="矩形 11"/>
          <p:cNvSpPr>
            <a:spLocks noChangeArrowheads="1"/>
          </p:cNvSpPr>
          <p:nvPr/>
        </p:nvSpPr>
        <p:spPr bwMode="auto">
          <a:xfrm>
            <a:off x="0" y="790575"/>
            <a:ext cx="9144000" cy="838200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認識職業學校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群別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>
            <a:extLst/>
          </p:cNvPr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>
            <a:extLst/>
          </p:cNvPr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>
            <a:extLst/>
          </p:cNvPr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>
            <a:extLst/>
          </p:cNvPr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>
            <a:extLst/>
          </p:cNvPr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3166" y="726919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48151"/>
              </p:ext>
            </p:extLst>
          </p:nvPr>
        </p:nvGraphicFramePr>
        <p:xfrm>
          <a:off x="971602" y="1869713"/>
          <a:ext cx="7200797" cy="3791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727">
                  <a:extLst>
                    <a:ext uri="{9D8B030D-6E8A-4147-A177-3AD203B41FA5}">
                      <a16:colId xmlns:a16="http://schemas.microsoft.com/office/drawing/2014/main" val="2467269009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268493357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2662123160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3645994474"/>
                    </a:ext>
                  </a:extLst>
                </a:gridCol>
                <a:gridCol w="1202245">
                  <a:extLst>
                    <a:ext uri="{9D8B030D-6E8A-4147-A177-3AD203B41FA5}">
                      <a16:colId xmlns:a16="http://schemas.microsoft.com/office/drawing/2014/main" val="422095650"/>
                    </a:ext>
                  </a:extLst>
                </a:gridCol>
                <a:gridCol w="1203090">
                  <a:extLst>
                    <a:ext uri="{9D8B030D-6E8A-4147-A177-3AD203B41FA5}">
                      <a16:colId xmlns:a16="http://schemas.microsoft.com/office/drawing/2014/main" val="3584730343"/>
                    </a:ext>
                  </a:extLst>
                </a:gridCol>
              </a:tblGrid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統計項目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桃連區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基北區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中投區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台南區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高雄區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344971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報名人數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16,371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34,312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23,765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11,167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17,412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9312295"/>
                  </a:ext>
                </a:extLst>
              </a:tr>
              <a:tr h="56960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錄取人數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16,220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33,638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23,611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11,031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17,219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9198356"/>
                  </a:ext>
                </a:extLst>
              </a:tr>
              <a:tr h="568588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98.04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98.78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98.89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6039967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第</a:t>
                      </a:r>
                      <a:r>
                        <a:rPr lang="en-US" sz="1400" kern="100">
                          <a:effectLst/>
                        </a:rPr>
                        <a:t>1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59.64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26.84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39.35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48.42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39.1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71964814"/>
                  </a:ext>
                </a:extLst>
              </a:tr>
              <a:tr h="757578">
                <a:tc>
                  <a:txBody>
                    <a:bodyPr/>
                    <a:lstStyle/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前</a:t>
                      </a:r>
                      <a:r>
                        <a:rPr lang="en-US" sz="1400" kern="100">
                          <a:effectLst/>
                        </a:rPr>
                        <a:t>3</a:t>
                      </a:r>
                      <a:r>
                        <a:rPr lang="zh-TW" sz="1400" kern="100">
                          <a:effectLst/>
                        </a:rPr>
                        <a:t>志願</a:t>
                      </a:r>
                      <a:endParaRPr lang="zh-TW" sz="1200" kern="100">
                        <a:effectLst/>
                      </a:endParaRPr>
                    </a:p>
                    <a:p>
                      <a:pPr marL="304800"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u="sng" kern="100">
                          <a:effectLst/>
                        </a:rPr>
                        <a:t>93.64</a:t>
                      </a:r>
                      <a:r>
                        <a:rPr lang="zh-TW" sz="1400" u="sng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70.23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69.03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79.16</a:t>
                      </a:r>
                      <a:r>
                        <a:rPr lang="zh-TW" sz="1400" kern="100">
                          <a:effectLst/>
                        </a:rPr>
                        <a:t>％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71.03</a:t>
                      </a:r>
                      <a:r>
                        <a:rPr lang="zh-TW" sz="1400" kern="100" dirty="0">
                          <a:effectLst/>
                        </a:rPr>
                        <a:t>％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5494732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123728" y="1854960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>
                <a:extLst/>
              </p:cNvPr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普通科升大學</a:t>
            </a:r>
            <a:r>
              <a:rPr lang="en-US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考試與管道</a:t>
            </a:r>
          </a:p>
        </p:txBody>
      </p:sp>
      <p:sp>
        <p:nvSpPr>
          <p:cNvPr id="3078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79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08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689688-2616-475F-9558-4DF019B46FE1}" type="slidenum">
              <a:rPr lang="en-US" altLang="zh-TW"/>
              <a:pPr/>
              <a:t>41</a:t>
            </a:fld>
            <a:endParaRPr lang="en-US" altLang="zh-TW"/>
          </a:p>
        </p:txBody>
      </p:sp>
      <p:graphicFrame>
        <p:nvGraphicFramePr>
          <p:cNvPr id="3074" name="物件 6"/>
          <p:cNvGraphicFramePr>
            <a:graphicFrameLocks noChangeAspect="1"/>
          </p:cNvGraphicFramePr>
          <p:nvPr/>
        </p:nvGraphicFramePr>
        <p:xfrm>
          <a:off x="179388" y="1600200"/>
          <a:ext cx="416718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hotoImpact" r:id="rId4" imgW="6011114" imgH="5325218" progId="PI3.Image">
                  <p:embed/>
                </p:oleObj>
              </mc:Choice>
              <mc:Fallback>
                <p:oleObj name="PhotoImpact" r:id="rId4" imgW="6011114" imgH="5325218" progId="PI3.Image">
                  <p:embed/>
                  <p:pic>
                    <p:nvPicPr>
                      <p:cNvPr id="3074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00200"/>
                        <a:ext cx="4167187" cy="485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物件 7"/>
          <p:cNvGraphicFramePr>
            <a:graphicFrameLocks noChangeAspect="1"/>
          </p:cNvGraphicFramePr>
          <p:nvPr/>
        </p:nvGraphicFramePr>
        <p:xfrm>
          <a:off x="4427538" y="1600200"/>
          <a:ext cx="4440237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hotoImpact" r:id="rId6" imgW="5611008" imgH="5249008" progId="PI3.Image">
                  <p:embed/>
                </p:oleObj>
              </mc:Choice>
              <mc:Fallback>
                <p:oleObj name="PhotoImpact" r:id="rId6" imgW="5611008" imgH="5249008" progId="PI3.Image">
                  <p:embed/>
                  <p:pic>
                    <p:nvPicPr>
                      <p:cNvPr id="3075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600200"/>
                        <a:ext cx="4440237" cy="485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群科升科大、二專</a:t>
            </a:r>
            <a:r>
              <a:rPr lang="en-US" altLang="zh-TW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考試與管道</a:t>
            </a:r>
          </a:p>
        </p:txBody>
      </p:sp>
      <p:sp>
        <p:nvSpPr>
          <p:cNvPr id="4100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1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10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E828D8-71C3-4107-B3CA-988055745943}" type="slidenum">
              <a:rPr lang="en-US" altLang="zh-TW"/>
              <a:pPr/>
              <a:t>42</a:t>
            </a:fld>
            <a:endParaRPr lang="en-US" altLang="zh-TW"/>
          </a:p>
        </p:txBody>
      </p:sp>
      <p:graphicFrame>
        <p:nvGraphicFramePr>
          <p:cNvPr id="4098" name="物件 5"/>
          <p:cNvGraphicFramePr>
            <a:graphicFrameLocks noChangeAspect="1"/>
          </p:cNvGraphicFramePr>
          <p:nvPr/>
        </p:nvGraphicFramePr>
        <p:xfrm>
          <a:off x="434975" y="1447800"/>
          <a:ext cx="8251825" cy="478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hotoImpact" r:id="rId4" imgW="11555438" imgH="6706536" progId="PI3.Image">
                  <p:embed/>
                </p:oleObj>
              </mc:Choice>
              <mc:Fallback>
                <p:oleObj name="PhotoImpact" r:id="rId4" imgW="11555438" imgH="6706536" progId="PI3.Image">
                  <p:embed/>
                  <p:pic>
                    <p:nvPicPr>
                      <p:cNvPr id="4098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447800"/>
                        <a:ext cx="8251825" cy="478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>
            <a:extLst/>
          </p:cNvPr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>
            <a:extLst/>
          </p:cNvPr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>
            <a:extLst/>
          </p:cNvPr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>
            <a:extLst/>
          </p:cNvPr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>
            <a:extLst/>
          </p:cNvPr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>
            <a:extLst/>
          </p:cNvPr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>
            <a:extLst/>
          </p:cNvPr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>
            <a:extLst/>
          </p:cNvPr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>
            <a:extLst/>
          </p:cNvPr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>
            <a:extLst/>
          </p:cNvPr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>
            <a:extLst/>
          </p:cNvPr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>
            <a:extLst/>
          </p:cNvPr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>
            <a:extLst/>
          </p:cNvPr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>
            <a:extLst/>
          </p:cNvPr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/>
          </p:cNvPr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>
            <a:extLst/>
          </p:cNvPr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>
            <a:extLst/>
          </p:cNvPr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>
            <a:extLst/>
          </p:cNvPr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>
            <a:extLst/>
          </p:cNvPr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>
            <a:extLst/>
          </p:cNvPr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>
                <a:extLst/>
              </p:cNvPr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>
              <a:extLst/>
            </p:cNvPr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>
              <a:extLst/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>
            <a:extLst/>
          </p:cNvPr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>
              <a:extLst/>
            </p:cNvPr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>
              <a:extLst/>
            </p:cNvPr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>
              <a:extLst/>
            </p:cNvPr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>
              <a:extLst/>
            </p:cNvPr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>
              <a:extLst/>
            </p:cNvPr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>
            <a:extLst/>
          </p:cNvPr>
          <p:cNvGraphicFramePr>
            <a:graphicFrameLocks noGrp="1"/>
          </p:cNvGraphicFramePr>
          <p:nvPr/>
        </p:nvGraphicFramePr>
        <p:xfrm>
          <a:off x="68263" y="1293813"/>
          <a:ext cx="8964612" cy="491174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>
            <a:extLst/>
          </p:cNvPr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>
            <a:extLst/>
          </p:cNvPr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>
            <a:extLst/>
          </p:cNvPr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>
            <a:extLst/>
          </p:cNvPr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>
            <a:extLst/>
          </p:cNvPr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>
            <a:extLst/>
          </p:cNvPr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>
            <a:extLst/>
          </p:cNvPr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>
            <a:extLst/>
          </p:cNvPr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>
            <a:extLst/>
          </p:cNvPr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>
            <a:extLst/>
          </p:cNvPr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>
            <a:extLst/>
          </p:cNvPr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>
            <a:extLst/>
          </p:cNvPr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>
            <a:extLst/>
          </p:cNvPr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>
            <a:extLst/>
          </p:cNvPr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>
            <a:extLst/>
          </p:cNvPr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>
            <a:extLst/>
          </p:cNvPr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>
            <a:extLst/>
          </p:cNvPr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>
            <a:extLst/>
          </p:cNvPr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>
            <a:extLst/>
          </p:cNvPr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>
            <a:extLst/>
          </p:cNvPr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>
            <a:extLst/>
          </p:cNvPr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>
            <a:extLst/>
          </p:cNvPr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>
            <a:extLst/>
          </p:cNvPr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>
            <a:extLst/>
          </p:cNvPr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>
            <a:extLst/>
          </p:cNvPr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>
            <a:extLst/>
          </p:cNvPr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>
            <a:extLst/>
          </p:cNvPr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>
            <a:extLst/>
          </p:cNvPr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>
            <a:extLst/>
          </p:cNvPr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>
            <a:extLst/>
          </p:cNvPr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>
            <a:extLst/>
          </p:cNvPr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>
            <a:extLst/>
          </p:cNvPr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21803" y="550372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志願錄取率及總錄取率皆維持穩定比率。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51520" y="742663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344096"/>
              </p:ext>
            </p:extLst>
          </p:nvPr>
        </p:nvGraphicFramePr>
        <p:xfrm>
          <a:off x="1331640" y="1995729"/>
          <a:ext cx="7200799" cy="3089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9959">
                  <a:extLst>
                    <a:ext uri="{9D8B030D-6E8A-4147-A177-3AD203B41FA5}">
                      <a16:colId xmlns:a16="http://schemas.microsoft.com/office/drawing/2014/main" val="2203435472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1980636526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2170600985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3214883027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1587259250"/>
                    </a:ext>
                  </a:extLst>
                </a:gridCol>
                <a:gridCol w="1096168">
                  <a:extLst>
                    <a:ext uri="{9D8B030D-6E8A-4147-A177-3AD203B41FA5}">
                      <a16:colId xmlns:a16="http://schemas.microsoft.com/office/drawing/2014/main" val="432434045"/>
                    </a:ext>
                  </a:extLst>
                </a:gridCol>
              </a:tblGrid>
              <a:tr h="596564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學年度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109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108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107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106 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105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8850297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spc="-150">
                          <a:effectLst/>
                        </a:rPr>
                        <a:t>前</a:t>
                      </a:r>
                      <a:r>
                        <a:rPr lang="en-US" sz="1400" kern="100" spc="-150">
                          <a:effectLst/>
                        </a:rPr>
                        <a:t>3</a:t>
                      </a:r>
                      <a:r>
                        <a:rPr lang="zh-TW" sz="1400" kern="100" spc="-150">
                          <a:effectLst/>
                        </a:rPr>
                        <a:t>志願錄取率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93.62%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93.7%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92.32%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87.28%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2586556"/>
                  </a:ext>
                </a:extLst>
              </a:tr>
              <a:tr h="1246445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總錄取率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99.08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98.61%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98.66%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98.70%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96.39%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0101502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987824" y="1968381"/>
            <a:ext cx="1291129" cy="318290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/>
          </p:cNvPr>
          <p:cNvSpPr/>
          <p:nvPr/>
        </p:nvSpPr>
        <p:spPr>
          <a:xfrm>
            <a:off x="1219200" y="2695575"/>
            <a:ext cx="784383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86019" name="向下箭號圖說文字 4"/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86067" name="向下箭號圖說文字 4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68" name="Text Box 5"/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r>
                <a:rPr kumimoji="0" lang="zh-TW" altLang="en-US" sz="360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九年級統整評估與決定</a:t>
              </a:r>
            </a:p>
          </p:txBody>
        </p:sp>
      </p:grpSp>
      <p:sp>
        <p:nvSpPr>
          <p:cNvPr id="2" name="圓角矩形 1">
            <a:extLst/>
          </p:cNvPr>
          <p:cNvSpPr/>
          <p:nvPr/>
        </p:nvSpPr>
        <p:spPr>
          <a:xfrm>
            <a:off x="6681788" y="2652713"/>
            <a:ext cx="2303462" cy="1352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998538" y="2698750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5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0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四、生涯統整面面觀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5569">
                <a:tc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85">
                <a:tc rowSpan="2">
                  <a:txBody>
                    <a:bodyPr/>
                    <a:lstStyle/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60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/>
          </p:cNvPr>
          <p:cNvGraphicFramePr>
            <a:graphicFrameLocks noGrp="1"/>
          </p:cNvGraphicFramePr>
          <p:nvPr/>
        </p:nvGraphicFramePr>
        <p:xfrm>
          <a:off x="971550" y="2376488"/>
          <a:ext cx="8091488" cy="229807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/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258"/>
              <a:gd name="adj2" fmla="val 1012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群組 3"/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870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05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圓角矩形 4">
            <a:extLst/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/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/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/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/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/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/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/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2020/11/19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8067" name="投影片編號版面配置區 2"/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00B28188-2E2A-48B2-A16B-47035507E5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52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8068" name="群組 3"/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8807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07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圓角矩形 7">
            <a:extLst/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/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4683125" y="112713"/>
            <a:ext cx="4100513" cy="6578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88073" name="圖片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圓角矩形 14">
            <a:extLst/>
          </p:cNvPr>
          <p:cNvSpPr/>
          <p:nvPr/>
        </p:nvSpPr>
        <p:spPr>
          <a:xfrm>
            <a:off x="6372225" y="3500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/>
          </p:cNvPr>
          <p:cNvSpPr txBox="1">
            <a:spLocks noGrp="1"/>
          </p:cNvSpPr>
          <p:nvPr/>
        </p:nvSpPr>
        <p:spPr>
          <a:xfrm>
            <a:off x="76200" y="640080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2020/11/19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89091" name="投影片編號版面配置區 2"/>
          <p:cNvSpPr txBox="1">
            <a:spLocks noGrp="1"/>
          </p:cNvSpPr>
          <p:nvPr/>
        </p:nvSpPr>
        <p:spPr bwMode="auto">
          <a:xfrm>
            <a:off x="4114800" y="6400800"/>
            <a:ext cx="9144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1" hangingPunct="1"/>
            <a:fld id="{AE18D5EA-3F1F-47D5-B072-095D4F733FF9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/>
              <a:t>53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89092" name="群組 3"/>
          <p:cNvGrpSpPr>
            <a:grpSpLocks/>
          </p:cNvGrpSpPr>
          <p:nvPr/>
        </p:nvGrpSpPr>
        <p:grpSpPr bwMode="auto">
          <a:xfrm>
            <a:off x="179388" y="115888"/>
            <a:ext cx="8856662" cy="6481762"/>
            <a:chOff x="578464" y="1340768"/>
            <a:chExt cx="6706472" cy="4829175"/>
          </a:xfrm>
        </p:grpSpPr>
        <p:pic>
          <p:nvPicPr>
            <p:cNvPr id="8909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8464" y="1340768"/>
              <a:ext cx="3276600" cy="482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6289" y="1372887"/>
              <a:ext cx="3468647" cy="4758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圓角矩形 8">
            <a:extLst/>
          </p:cNvPr>
          <p:cNvSpPr/>
          <p:nvPr/>
        </p:nvSpPr>
        <p:spPr>
          <a:xfrm>
            <a:off x="1476375" y="333375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0" name="圓角矩形 9">
            <a:extLst/>
          </p:cNvPr>
          <p:cNvSpPr/>
          <p:nvPr/>
        </p:nvSpPr>
        <p:spPr>
          <a:xfrm>
            <a:off x="1547813" y="3213100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</a:p>
        </p:txBody>
      </p:sp>
      <p:sp>
        <p:nvSpPr>
          <p:cNvPr id="11" name="圓角矩形 10">
            <a:extLst/>
          </p:cNvPr>
          <p:cNvSpPr/>
          <p:nvPr/>
        </p:nvSpPr>
        <p:spPr>
          <a:xfrm>
            <a:off x="5867400" y="2852738"/>
            <a:ext cx="1609725" cy="200342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諮詢過程紀錄</a:t>
            </a:r>
          </a:p>
        </p:txBody>
      </p:sp>
      <p:sp>
        <p:nvSpPr>
          <p:cNvPr id="12" name="圓角矩形 11">
            <a:extLst/>
          </p:cNvPr>
          <p:cNvSpPr/>
          <p:nvPr/>
        </p:nvSpPr>
        <p:spPr>
          <a:xfrm>
            <a:off x="179388" y="115888"/>
            <a:ext cx="4276725" cy="2686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3" name="圓角矩形 12">
            <a:extLst/>
          </p:cNvPr>
          <p:cNvSpPr/>
          <p:nvPr/>
        </p:nvSpPr>
        <p:spPr>
          <a:xfrm>
            <a:off x="179388" y="2781300"/>
            <a:ext cx="4276725" cy="2684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4" name="圓角矩形 13">
            <a:extLst/>
          </p:cNvPr>
          <p:cNvSpPr/>
          <p:nvPr/>
        </p:nvSpPr>
        <p:spPr>
          <a:xfrm>
            <a:off x="4427538" y="1052513"/>
            <a:ext cx="4581525" cy="5138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9" descr="圖片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六、生涯輔導紀錄－家長的話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>
            <a:extLst/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0119" name="圖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圖片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>
            <a:extLst/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695325"/>
            <a:ext cx="7561262" cy="566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/>
          </p:cNvPr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/>
          </p:cNvPr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>
            <a:extLst/>
          </p:cNvPr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>
            <a:extLst/>
          </p:cNvPr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>
            <a:extLst/>
          </p:cNvPr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/>
          </p:cNvPr>
          <p:cNvSpPr>
            <a:spLocks noGrp="1"/>
          </p:cNvSpPr>
          <p:nvPr>
            <p:ph type="body" idx="4294967295"/>
          </p:nvPr>
        </p:nvSpPr>
        <p:spPr>
          <a:xfrm>
            <a:off x="827584" y="2348880"/>
            <a:ext cx="7772400" cy="1500187"/>
          </a:xfrm>
        </p:spPr>
        <p:txBody>
          <a:bodyPr anchor="b"/>
          <a:lstStyle/>
          <a:p>
            <a:pPr marL="0" indent="0" algn="ctr">
              <a:buFont typeface="Arial" pitchFamily="34" charset="0"/>
              <a:buNone/>
              <a:defRPr/>
            </a:pPr>
            <a:r>
              <a:rPr lang="zh-TW" alt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國中教育會考說明</a:t>
            </a:r>
            <a:endParaRPr lang="zh-TW" altLang="en-US" sz="6600" dirty="0">
              <a:ea typeface="微軟正黑體" pitchFamily="34" charset="-120"/>
            </a:endParaRPr>
          </a:p>
        </p:txBody>
      </p:sp>
      <p:sp>
        <p:nvSpPr>
          <p:cNvPr id="9421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3D9CB42-2F99-46B2-966D-961D946719C8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57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07899255"/>
              </p:ext>
            </p:extLst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>
            <a:extLst/>
          </p:cNvPr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109學年度適性入學成果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292210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539552" y="5013176"/>
            <a:ext cx="8424936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789387"/>
              </p:ext>
            </p:extLst>
          </p:nvPr>
        </p:nvGraphicFramePr>
        <p:xfrm>
          <a:off x="1043607" y="2294876"/>
          <a:ext cx="6048672" cy="1804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307">
                  <a:extLst>
                    <a:ext uri="{9D8B030D-6E8A-4147-A177-3AD203B41FA5}">
                      <a16:colId xmlns:a16="http://schemas.microsoft.com/office/drawing/2014/main" val="254185441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1283432225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3941859150"/>
                    </a:ext>
                  </a:extLst>
                </a:gridCol>
                <a:gridCol w="1323455">
                  <a:extLst>
                    <a:ext uri="{9D8B030D-6E8A-4147-A177-3AD203B41FA5}">
                      <a16:colId xmlns:a16="http://schemas.microsoft.com/office/drawing/2014/main" val="537544458"/>
                    </a:ext>
                  </a:extLst>
                </a:gridCol>
              </a:tblGrid>
              <a:tr h="583989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學年度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09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08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en-US" altLang="zh-TW" sz="1400" kern="100" dirty="0">
                          <a:effectLst/>
                        </a:rPr>
                        <a:t>07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354298"/>
                  </a:ext>
                </a:extLst>
              </a:tr>
              <a:tr h="1220173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spc="-150" dirty="0">
                          <a:effectLst/>
                        </a:rPr>
                        <a:t>第</a:t>
                      </a:r>
                      <a:r>
                        <a:rPr lang="en-US" altLang="zh-TW" sz="1400" kern="100" spc="-150" dirty="0">
                          <a:effectLst/>
                        </a:rPr>
                        <a:t>1</a:t>
                      </a:r>
                      <a:r>
                        <a:rPr lang="zh-TW" sz="1400" kern="100" spc="-150" dirty="0">
                          <a:effectLst/>
                        </a:rPr>
                        <a:t>志願錄取率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59.21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altLang="zh-TW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4.34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%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076855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3131840" y="2243955"/>
            <a:ext cx="1291129" cy="185956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711522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230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1115616" y="-14975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018" y="1434630"/>
            <a:ext cx="5925964" cy="542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>
            <a:extLst/>
          </p:cNvPr>
          <p:cNvSpPr/>
          <p:nvPr/>
        </p:nvSpPr>
        <p:spPr>
          <a:xfrm>
            <a:off x="1907704" y="914959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>
            <a:extLst/>
          </p:cNvPr>
          <p:cNvSpPr/>
          <p:nvPr/>
        </p:nvSpPr>
        <p:spPr>
          <a:xfrm>
            <a:off x="4294038" y="993242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>
            <a:extLst/>
          </p:cNvPr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4219" name="Rectangle 11">
            <a:extLst/>
          </p:cNvPr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>
            <a:extLst/>
          </p:cNvPr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>
            <a:extLst/>
          </p:cNvPr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>
            <a:extLst/>
          </p:cNvPr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>
            <a:extLst/>
          </p:cNvPr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>
            <a:extLst/>
          </p:cNvPr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>
            <a:extLst/>
          </p:cNvPr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>
            <a:extLst/>
          </p:cNvPr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>
            <a:extLst/>
          </p:cNvPr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>
            <a:extLst/>
          </p:cNvPr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>
            <a:extLst/>
          </p:cNvPr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>
            <a:extLst/>
          </p:cNvPr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>
            <a:extLst/>
          </p:cNvPr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>
            <a:extLst/>
          </p:cNvPr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>
            <a:extLst/>
          </p:cNvPr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>
            <a:extLst/>
          </p:cNvPr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>
            <a:extLst/>
          </p:cNvPr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>
            <a:extLst/>
          </p:cNvPr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>
            <a:extLst/>
          </p:cNvPr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>
            <a:extLst/>
          </p:cNvPr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>
            <a:extLst/>
          </p:cNvPr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>
            <a:extLst/>
          </p:cNvPr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>
            <a:extLst/>
          </p:cNvPr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>
            <a:extLst/>
          </p:cNvPr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>
            <a:extLst/>
          </p:cNvPr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>
            <a:extLst/>
          </p:cNvPr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>
            <a:extLst/>
          </p:cNvPr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>
            <a:extLst/>
          </p:cNvPr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C40D23-11E3-4D26-9C10-29D922315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641350"/>
            <a:ext cx="9169558" cy="621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5183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63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>
            <a:extLst/>
          </p:cNvPr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BB9721-DD96-4BE4-B69E-8593EB0A2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6712"/>
            <a:ext cx="9174391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026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40836077"/>
              </p:ext>
            </p:extLst>
          </p:nvPr>
        </p:nvGraphicFramePr>
        <p:xfrm>
          <a:off x="539552" y="1412776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數學非選擇題評量的能力</a:t>
            </a:r>
          </a:p>
        </p:txBody>
      </p:sp>
      <p:sp>
        <p:nvSpPr>
          <p:cNvPr id="106499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384300"/>
            <a:ext cx="8229600" cy="4781550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運用數學知識解題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表達其解題思維過程與說明理由的能力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>
                <a:latin typeface="標楷體" pitchFamily="65" charset="-120"/>
                <a:ea typeface="標楷體" pitchFamily="65" charset="-120"/>
              </a:rPr>
              <a:t>評分規準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   評閱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學生解題過程中擬定「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」的適切性，及過程「</a:t>
            </a:r>
            <a:r>
              <a:rPr lang="zh-TW" altLang="zh-TW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zh-TW">
                <a:latin typeface="標楷體" pitchFamily="65" charset="-120"/>
                <a:ea typeface="標楷體" pitchFamily="65" charset="-120"/>
              </a:rPr>
              <a:t>」的合理、完整性。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策略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itchFamily="65" charset="-120"/>
              <a:ea typeface="標楷體" pitchFamily="65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>
            <a:extLst/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0572601"/>
              </p:ext>
            </p:extLst>
          </p:nvPr>
        </p:nvGraphicFramePr>
        <p:xfrm>
          <a:off x="323528" y="1628800"/>
          <a:ext cx="8569325" cy="3829050"/>
        </p:xfrm>
        <a:graphic>
          <a:graphicData uri="http://schemas.openxmlformats.org/drawingml/2006/table">
            <a:tbl>
              <a:tblPr/>
              <a:tblGrid>
                <a:gridCol w="9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>
            <a:extLst/>
          </p:cNvPr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>
            <a:extLst/>
          </p:cNvPr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作答注意事項</a:t>
            </a:r>
          </a:p>
        </p:txBody>
      </p:sp>
      <p:sp>
        <p:nvSpPr>
          <p:cNvPr id="109571" name="內容版面配置區 2"/>
          <p:cNvSpPr>
            <a:spLocks noGrp="1"/>
          </p:cNvSpPr>
          <p:nvPr>
            <p:ph idx="4294967295"/>
          </p:nvPr>
        </p:nvSpPr>
        <p:spPr>
          <a:xfrm>
            <a:off x="468313" y="908720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只寫答案而</a:t>
            </a:r>
            <a:r>
              <a:rPr lang="zh-TW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無計算過程或說明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，無法判斷其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「策略」與「表達」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能力，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該題以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0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計</a:t>
            </a:r>
            <a:r>
              <a:rPr lang="zh-TW" altLang="zh-TW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8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使用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黑色墨水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的筆書寫，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在規定的作答區內書寫</a:t>
            </a:r>
            <a:endParaRPr lang="en-US" altLang="zh-TW" sz="30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學生作答超出作答區，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僅以作答區內之內容進行評分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914400" lvl="1" indent="-514350" eaLnBrk="1" hangingPunct="1">
              <a:buFont typeface="Arial" pitchFamily="34" charset="0"/>
              <a:buChar char="•"/>
            </a:pP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學生可先行</a:t>
            </a:r>
            <a:r>
              <a:rPr lang="zh-TW" altLang="en-US" sz="2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規劃作答方式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避免超出作答區</a:t>
            </a:r>
            <a:endParaRPr lang="en-US" altLang="zh-TW" sz="2600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內容版面配置區 2">
            <a:extLst/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107950" y="714375"/>
            <a:ext cx="5392738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914400" y="2708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>
                <a:latin typeface="微軟正黑體" pitchFamily="34" charset="-120"/>
                <a:ea typeface="標楷體" pitchFamily="65" charset="-120"/>
              </a:rPr>
            </a:br>
            <a:r>
              <a:rPr lang="zh-TW" altLang="en-US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47AD18-E8BF-4638-93FE-DD7E6510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781925" cy="6305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060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3071557-FBAA-4BA9-ABEF-59F469A5E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548680"/>
            <a:ext cx="7781925" cy="6038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4640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E44E4E8-3C11-4CCE-80F5-3A1022B4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A5F81E3-D8C4-47BD-9F61-3DC04E92A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247970"/>
            <a:ext cx="4514386" cy="558924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2A77120-40A6-45EE-9677-D61C8A7A2DAE}"/>
              </a:ext>
            </a:extLst>
          </p:cNvPr>
          <p:cNvSpPr txBox="1">
            <a:spLocks/>
          </p:cNvSpPr>
          <p:nvPr/>
        </p:nvSpPr>
        <p:spPr bwMode="auto">
          <a:xfrm>
            <a:off x="683568" y="26977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年度會考</a:t>
            </a:r>
            <a:r>
              <a:rPr kumimoji="0" lang="en-US" altLang="zh-TW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kern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寫作測驗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01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977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/>
          </p:cNvPr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/>
          </p:cNvPr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/>
          </p:cNvPr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/>
          </p:cNvPr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寫作測驗作答注意事項</a:t>
            </a:r>
          </a:p>
        </p:txBody>
      </p:sp>
      <p:sp>
        <p:nvSpPr>
          <p:cNvPr id="117763" name="內容版面配置區 2"/>
          <p:cNvSpPr>
            <a:spLocks noGrp="1"/>
          </p:cNvSpPr>
          <p:nvPr>
            <p:ph idx="4294967295"/>
          </p:nvPr>
        </p:nvSpPr>
        <p:spPr>
          <a:xfrm>
            <a:off x="0" y="1268413"/>
            <a:ext cx="8507413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作答方式：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必須仔細閱讀完整試題後，撰寫一篇文章。 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從第一頁右邊第一行開始作答，並不得要求增加答案卷作答。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以下情形影響作答結果呈現，可能影響得分：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未用本國文字書寫（正體字）；未用黑色墨水的筆書寫（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建議使用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>
                <a:latin typeface="標楷體" pitchFamily="65" charset="-120"/>
                <a:ea typeface="標楷體" pitchFamily="65" charset="-120"/>
              </a:rPr>
              <a:t>之筆尖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itchFamily="2" charset="2"/>
              <a:buChar char="u"/>
            </a:pPr>
            <a:r>
              <a:rPr lang="zh-TW" altLang="en-US" sz="2400" b="1">
                <a:latin typeface="標楷體" pitchFamily="65" charset="-120"/>
                <a:ea typeface="標楷體" pitchFamily="65" charset="-120"/>
              </a:rPr>
              <a:t>以下情形違反考場規則，將不予計分：</a:t>
            </a:r>
            <a:endParaRPr lang="en-US" altLang="zh-TW" sz="2400" b="1">
              <a:latin typeface="標楷體" pitchFamily="65" charset="-120"/>
              <a:ea typeface="標楷體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itchFamily="34" charset="0"/>
              <a:buNone/>
            </a:pPr>
            <a:r>
              <a:rPr lang="en-US" altLang="zh-TW" sz="2400" b="1">
                <a:latin typeface="標楷體" pitchFamily="65" charset="-120"/>
                <a:ea typeface="標楷體" pitchFamily="65" charset="-120"/>
              </a:rPr>
              <a:t>   	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於答案紙上洩漏私人身分；污損答案卷；或於答案卷上作任何標記。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itchFamily="2" charset="2"/>
              <a:buChar char="u"/>
            </a:pP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</a:pPr>
            <a:endParaRPr lang="zh-TW" altLang="en-US" sz="240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/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0835" name="內容版面配置區 4" descr="105073710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476250"/>
            <a:ext cx="7799387" cy="5916613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861" name="文字方塊 8"/>
          <p:cNvSpPr txBox="1">
            <a:spLocks noChangeArrowheads="1"/>
          </p:cNvSpPr>
          <p:nvPr/>
        </p:nvSpPr>
        <p:spPr bwMode="auto">
          <a:xfrm>
            <a:off x="971550" y="2924175"/>
            <a:ext cx="72691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年度</a:t>
            </a:r>
          </a:p>
          <a:p>
            <a:pPr algn="ctr"/>
            <a:r>
              <a:rPr lang="zh-TW" altLang="en-US" sz="4800" b="1" dirty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重要日程</a:t>
            </a:r>
          </a:p>
        </p:txBody>
      </p:sp>
      <p:pic>
        <p:nvPicPr>
          <p:cNvPr id="121862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4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5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6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>
            <a:extLst/>
          </p:cNvPr>
          <p:cNvSpPr txBox="1">
            <a:spLocks noChangeArrowheads="1"/>
          </p:cNvSpPr>
          <p:nvPr/>
        </p:nvSpPr>
        <p:spPr bwMode="auto">
          <a:xfrm>
            <a:off x="836230" y="1487488"/>
            <a:ext cx="738664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755650" y="836613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110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7CF55BF-164D-4795-9EED-D23C5535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33" y="0"/>
            <a:ext cx="53666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圖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4933" name="文字方塊 8"/>
          <p:cNvSpPr txBox="1">
            <a:spLocks noChangeArrowheads="1"/>
          </p:cNvSpPr>
          <p:nvPr/>
        </p:nvSpPr>
        <p:spPr bwMode="auto">
          <a:xfrm>
            <a:off x="1335088" y="2708275"/>
            <a:ext cx="67659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桃連區特色招生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及免試入學介紹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800" b="1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（含超額比序）</a:t>
            </a:r>
            <a:endParaRPr lang="en-US" altLang="zh-TW" sz="4800" b="1">
              <a:solidFill>
                <a:schemeClr val="hlin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4934" name="圖片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圖片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圖片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7" name="圖片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8" name="圖片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9" name="圖片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圖片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200513397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58073" y="607944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CC852A79-2FC4-48C4-9629-366A5D7B58E6}"/>
              </a:ext>
            </a:extLst>
          </p:cNvPr>
          <p:cNvSpPr/>
          <p:nvPr/>
        </p:nvSpPr>
        <p:spPr bwMode="auto">
          <a:xfrm>
            <a:off x="2540402" y="6165304"/>
            <a:ext cx="4032448" cy="620688"/>
          </a:xfrm>
          <a:prstGeom prst="wedgeRoundRectCallout">
            <a:avLst>
              <a:gd name="adj1" fmla="val -1524"/>
              <a:gd name="adj2" fmla="val -11399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</a:rPr>
              <a:t>招生名額以簡章為準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文字方塊 3"/>
          <p:cNvSpPr txBox="1">
            <a:spLocks noChangeArrowheads="1"/>
          </p:cNvSpPr>
          <p:nvPr/>
        </p:nvSpPr>
        <p:spPr bwMode="auto">
          <a:xfrm>
            <a:off x="250825" y="692150"/>
            <a:ext cx="8675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甄選入學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藝才班、體育班</a:t>
            </a:r>
            <a:r>
              <a:rPr lang="en-US" altLang="zh-TW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6979" name="文字方塊 1"/>
          <p:cNvSpPr txBox="1">
            <a:spLocks noChangeArrowheads="1"/>
          </p:cNvSpPr>
          <p:nvPr/>
        </p:nvSpPr>
        <p:spPr bwMode="auto">
          <a:xfrm>
            <a:off x="287338" y="1341438"/>
            <a:ext cx="885666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武陵高中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科學班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班、舞蹈班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中大壢中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內壢高中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陽明高中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南崁高中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班、音樂班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永豐高中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平鎮高中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班、美術班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大園高中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大溪高中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北科附工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壽山高中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觀音高中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buFont typeface="Arial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新屋高中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20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6346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 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110/03/13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971550"/>
            <a:ext cx="8137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 hangingPunct="1"/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96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109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學年度國中畢業生將由每年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31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7,975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人降至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19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000099"/>
                </a:solidFill>
                <a:latin typeface="標楷體" pitchFamily="65" charset="-120"/>
              </a:rPr>
              <a:t>9,700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101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國中畢業生人數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萬人，約為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28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5,552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人</a:t>
            </a:r>
            <a:r>
              <a:rPr lang="en-US" altLang="en-US" sz="2400" dirty="0"/>
              <a:t>，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109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國中畢業生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19</a:t>
            </a:r>
            <a:r>
              <a:rPr lang="zh-TW" altLang="en-US" sz="2400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en-US" altLang="zh-TW" sz="2400" dirty="0">
                <a:solidFill>
                  <a:srgbClr val="FF3300"/>
                </a:solidFill>
                <a:latin typeface="標楷體" pitchFamily="65" charset="-120"/>
              </a:rPr>
              <a:t>9,770</a:t>
            </a:r>
            <a:r>
              <a:rPr lang="zh-TW" altLang="en-US" sz="2400" dirty="0">
                <a:solidFill>
                  <a:srgbClr val="000099"/>
                </a:solidFill>
                <a:latin typeface="標楷體" pitchFamily="65" charset="-120"/>
              </a:rPr>
              <a:t>人。 </a:t>
            </a:r>
          </a:p>
        </p:txBody>
      </p:sp>
      <p:sp>
        <p:nvSpPr>
          <p:cNvPr id="185348" name="Rectangle 4">
            <a:extLst/>
          </p:cNvPr>
          <p:cNvSpPr>
            <a:spLocks noChangeArrowheads="1"/>
          </p:cNvSpPr>
          <p:nvPr/>
        </p:nvSpPr>
        <p:spPr bwMode="auto">
          <a:xfrm>
            <a:off x="1258888" y="188913"/>
            <a:ext cx="6697662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503238" y="2492375"/>
            <a:ext cx="8640762" cy="4176713"/>
            <a:chOff x="580" y="1434"/>
            <a:chExt cx="4990" cy="2631"/>
          </a:xfrm>
        </p:grpSpPr>
        <p:grpSp>
          <p:nvGrpSpPr>
            <p:cNvPr id="21512" name="Group 152"/>
            <p:cNvGrpSpPr>
              <a:grpSpLocks/>
            </p:cNvGrpSpPr>
            <p:nvPr/>
          </p:nvGrpSpPr>
          <p:grpSpPr bwMode="auto">
            <a:xfrm>
              <a:off x="1070" y="3882"/>
              <a:ext cx="4500" cy="183"/>
              <a:chOff x="1726" y="8597"/>
              <a:chExt cx="9908" cy="403"/>
            </a:xfrm>
          </p:grpSpPr>
          <p:sp>
            <p:nvSpPr>
              <p:cNvPr id="21602" name="Rectangle 13"/>
              <p:cNvSpPr>
                <a:spLocks noChangeArrowheads="1"/>
              </p:cNvSpPr>
              <p:nvPr/>
            </p:nvSpPr>
            <p:spPr bwMode="auto">
              <a:xfrm>
                <a:off x="10900" y="8599"/>
                <a:ext cx="734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hangingPunct="1"/>
                <a:r>
                  <a:rPr kumimoji="0" lang="zh-TW" altLang="en-US" sz="1000">
                    <a:solidFill>
                      <a:srgbClr val="000000"/>
                    </a:solidFill>
                    <a:latin typeface="標楷體" pitchFamily="65" charset="-120"/>
                  </a:rPr>
                  <a:t>學年度</a:t>
                </a:r>
                <a:endParaRPr kumimoji="0" lang="zh-TW" altLang="en-US" sz="1800"/>
              </a:p>
            </p:txBody>
          </p:sp>
          <p:sp>
            <p:nvSpPr>
              <p:cNvPr id="21603" name="Rectangle 78"/>
              <p:cNvSpPr>
                <a:spLocks noChangeArrowheads="1"/>
              </p:cNvSpPr>
              <p:nvPr/>
            </p:nvSpPr>
            <p:spPr bwMode="auto">
              <a:xfrm>
                <a:off x="2376" y="8597"/>
                <a:ext cx="331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97</a:t>
                </a:r>
                <a:endParaRPr kumimoji="0" lang="en-US" altLang="zh-TW" sz="1800"/>
              </a:p>
            </p:txBody>
          </p:sp>
          <p:sp>
            <p:nvSpPr>
              <p:cNvPr id="21604" name="Rectangle 79"/>
              <p:cNvSpPr>
                <a:spLocks noChangeArrowheads="1"/>
              </p:cNvSpPr>
              <p:nvPr/>
            </p:nvSpPr>
            <p:spPr bwMode="auto">
              <a:xfrm>
                <a:off x="3028" y="8597"/>
                <a:ext cx="33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98</a:t>
                </a:r>
                <a:endParaRPr kumimoji="0" lang="en-US" altLang="zh-TW" sz="1800"/>
              </a:p>
            </p:txBody>
          </p:sp>
          <p:sp>
            <p:nvSpPr>
              <p:cNvPr id="21605" name="Rectangle 80"/>
              <p:cNvSpPr>
                <a:spLocks noChangeArrowheads="1"/>
              </p:cNvSpPr>
              <p:nvPr/>
            </p:nvSpPr>
            <p:spPr bwMode="auto">
              <a:xfrm>
                <a:off x="3683" y="8597"/>
                <a:ext cx="343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99</a:t>
                </a:r>
                <a:endParaRPr kumimoji="0" lang="en-US" altLang="zh-TW" sz="1800"/>
              </a:p>
            </p:txBody>
          </p:sp>
          <p:sp>
            <p:nvSpPr>
              <p:cNvPr id="21606" name="Rectangle 81"/>
              <p:cNvSpPr>
                <a:spLocks noChangeArrowheads="1"/>
              </p:cNvSpPr>
              <p:nvPr/>
            </p:nvSpPr>
            <p:spPr bwMode="auto">
              <a:xfrm>
                <a:off x="4290" y="8597"/>
                <a:ext cx="395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100</a:t>
                </a:r>
                <a:endParaRPr kumimoji="0" lang="en-US" altLang="zh-TW" sz="1800"/>
              </a:p>
            </p:txBody>
          </p:sp>
          <p:sp>
            <p:nvSpPr>
              <p:cNvPr id="21607" name="Rectangle 82"/>
              <p:cNvSpPr>
                <a:spLocks noChangeArrowheads="1"/>
              </p:cNvSpPr>
              <p:nvPr/>
            </p:nvSpPr>
            <p:spPr bwMode="auto">
              <a:xfrm>
                <a:off x="4943" y="8597"/>
                <a:ext cx="40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101</a:t>
                </a:r>
                <a:endParaRPr kumimoji="0" lang="en-US" altLang="zh-TW" sz="1800"/>
              </a:p>
            </p:txBody>
          </p:sp>
          <p:sp>
            <p:nvSpPr>
              <p:cNvPr id="21608" name="Rectangle 83"/>
              <p:cNvSpPr>
                <a:spLocks noChangeArrowheads="1"/>
              </p:cNvSpPr>
              <p:nvPr/>
            </p:nvSpPr>
            <p:spPr bwMode="auto">
              <a:xfrm>
                <a:off x="5596" y="8597"/>
                <a:ext cx="40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102</a:t>
                </a:r>
                <a:endParaRPr kumimoji="0" lang="en-US" altLang="zh-TW" sz="1800"/>
              </a:p>
            </p:txBody>
          </p:sp>
          <p:sp>
            <p:nvSpPr>
              <p:cNvPr id="21609" name="Rectangle 84"/>
              <p:cNvSpPr>
                <a:spLocks noChangeArrowheads="1"/>
              </p:cNvSpPr>
              <p:nvPr/>
            </p:nvSpPr>
            <p:spPr bwMode="auto">
              <a:xfrm>
                <a:off x="6248" y="8597"/>
                <a:ext cx="416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103</a:t>
                </a:r>
                <a:endParaRPr kumimoji="0" lang="en-US" altLang="zh-TW" sz="1800"/>
              </a:p>
            </p:txBody>
          </p:sp>
          <p:sp>
            <p:nvSpPr>
              <p:cNvPr id="21610" name="Rectangle 85"/>
              <p:cNvSpPr>
                <a:spLocks noChangeArrowheads="1"/>
              </p:cNvSpPr>
              <p:nvPr/>
            </p:nvSpPr>
            <p:spPr bwMode="auto">
              <a:xfrm>
                <a:off x="6903" y="8597"/>
                <a:ext cx="42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104</a:t>
                </a:r>
                <a:endParaRPr kumimoji="0" lang="en-US" altLang="zh-TW" sz="1800"/>
              </a:p>
            </p:txBody>
          </p:sp>
          <p:sp>
            <p:nvSpPr>
              <p:cNvPr id="21611" name="Rectangle 86"/>
              <p:cNvSpPr>
                <a:spLocks noChangeArrowheads="1"/>
              </p:cNvSpPr>
              <p:nvPr/>
            </p:nvSpPr>
            <p:spPr bwMode="auto">
              <a:xfrm>
                <a:off x="7555" y="8597"/>
                <a:ext cx="428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105</a:t>
                </a:r>
                <a:endParaRPr kumimoji="0" lang="en-US" altLang="zh-TW" sz="1800"/>
              </a:p>
            </p:txBody>
          </p:sp>
          <p:sp>
            <p:nvSpPr>
              <p:cNvPr id="21612" name="Rectangle 87"/>
              <p:cNvSpPr>
                <a:spLocks noChangeArrowheads="1"/>
              </p:cNvSpPr>
              <p:nvPr/>
            </p:nvSpPr>
            <p:spPr bwMode="auto">
              <a:xfrm>
                <a:off x="8210" y="8597"/>
                <a:ext cx="43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106</a:t>
                </a:r>
                <a:endParaRPr kumimoji="0" lang="en-US" altLang="zh-TW" sz="1800"/>
              </a:p>
            </p:txBody>
          </p:sp>
          <p:sp>
            <p:nvSpPr>
              <p:cNvPr id="21613" name="Rectangle 88"/>
              <p:cNvSpPr>
                <a:spLocks noChangeArrowheads="1"/>
              </p:cNvSpPr>
              <p:nvPr/>
            </p:nvSpPr>
            <p:spPr bwMode="auto">
              <a:xfrm>
                <a:off x="8862" y="8597"/>
                <a:ext cx="440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107</a:t>
                </a:r>
                <a:endParaRPr kumimoji="0" lang="en-US" altLang="zh-TW" sz="1800"/>
              </a:p>
            </p:txBody>
          </p:sp>
          <p:sp>
            <p:nvSpPr>
              <p:cNvPr id="21614" name="Rectangle 89"/>
              <p:cNvSpPr>
                <a:spLocks noChangeArrowheads="1"/>
              </p:cNvSpPr>
              <p:nvPr/>
            </p:nvSpPr>
            <p:spPr bwMode="auto">
              <a:xfrm>
                <a:off x="9514" y="8597"/>
                <a:ext cx="44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108</a:t>
                </a:r>
                <a:endParaRPr kumimoji="0" lang="en-US" altLang="zh-TW" sz="1800"/>
              </a:p>
            </p:txBody>
          </p:sp>
          <p:sp>
            <p:nvSpPr>
              <p:cNvPr id="21615" name="Rectangle 90"/>
              <p:cNvSpPr>
                <a:spLocks noChangeArrowheads="1"/>
              </p:cNvSpPr>
              <p:nvPr/>
            </p:nvSpPr>
            <p:spPr bwMode="auto">
              <a:xfrm>
                <a:off x="10237" y="8599"/>
                <a:ext cx="452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109</a:t>
                </a:r>
                <a:endParaRPr kumimoji="0" lang="en-US" altLang="zh-TW" sz="1800"/>
              </a:p>
            </p:txBody>
          </p:sp>
          <p:sp>
            <p:nvSpPr>
              <p:cNvPr id="21616" name="Rectangle 91"/>
              <p:cNvSpPr>
                <a:spLocks noChangeArrowheads="1"/>
              </p:cNvSpPr>
              <p:nvPr/>
            </p:nvSpPr>
            <p:spPr bwMode="auto">
              <a:xfrm>
                <a:off x="1726" y="8599"/>
                <a:ext cx="367" cy="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1" hangingPunct="1"/>
                <a:r>
                  <a:rPr kumimoji="0" lang="en-US" altLang="zh-TW" sz="1200">
                    <a:solidFill>
                      <a:srgbClr val="000000"/>
                    </a:solidFill>
                    <a:latin typeface="新細明體" pitchFamily="18" charset="-120"/>
                  </a:rPr>
                  <a:t>96</a:t>
                </a:r>
                <a:endParaRPr kumimoji="0" lang="en-US" altLang="zh-TW" sz="1800"/>
              </a:p>
            </p:txBody>
          </p:sp>
        </p:grpSp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580" y="3748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190,000</a:t>
              </a:r>
              <a:endParaRPr kumimoji="0" lang="en-US" altLang="zh-TW" sz="1800"/>
            </a:p>
          </p:txBody>
        </p:sp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580" y="3480"/>
              <a:ext cx="5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205,000</a:t>
              </a:r>
              <a:endParaRPr kumimoji="0" lang="en-US" altLang="zh-TW" sz="1800"/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580" y="3213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220,000</a:t>
              </a:r>
              <a:endParaRPr kumimoji="0" lang="en-US" altLang="zh-TW" sz="1800"/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580" y="2945"/>
              <a:ext cx="421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235,000</a:t>
              </a:r>
              <a:endParaRPr kumimoji="0" lang="en-US" altLang="zh-TW" sz="1800"/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580" y="2676"/>
              <a:ext cx="5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250,000</a:t>
              </a:r>
              <a:endParaRPr kumimoji="0" lang="en-US" altLang="zh-TW" sz="1800"/>
            </a:p>
          </p:txBody>
        </p:sp>
        <p:sp>
          <p:nvSpPr>
            <p:cNvPr id="21518" name="Rectangle 9"/>
            <p:cNvSpPr>
              <a:spLocks noChangeArrowheads="1"/>
            </p:cNvSpPr>
            <p:nvPr/>
          </p:nvSpPr>
          <p:spPr bwMode="auto">
            <a:xfrm>
              <a:off x="580" y="2409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265,000</a:t>
              </a:r>
              <a:endParaRPr kumimoji="0" lang="en-US" altLang="zh-TW" sz="1800"/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580" y="2141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280,000</a:t>
              </a:r>
              <a:endParaRPr kumimoji="0" lang="en-US" altLang="zh-TW" sz="1800"/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580" y="1872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295,000</a:t>
              </a:r>
              <a:endParaRPr kumimoji="0" lang="en-US" altLang="zh-TW" sz="1800"/>
            </a:p>
          </p:txBody>
        </p:sp>
        <p:sp>
          <p:nvSpPr>
            <p:cNvPr id="21521" name="Rectangle 12"/>
            <p:cNvSpPr>
              <a:spLocks noChangeArrowheads="1"/>
            </p:cNvSpPr>
            <p:nvPr/>
          </p:nvSpPr>
          <p:spPr bwMode="auto">
            <a:xfrm>
              <a:off x="580" y="1605"/>
              <a:ext cx="42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1" hangingPunct="1"/>
              <a:r>
                <a:rPr kumimoji="0" lang="en-US" altLang="zh-TW" sz="1200">
                  <a:solidFill>
                    <a:srgbClr val="000000"/>
                  </a:solidFill>
                  <a:latin typeface="新細明體" pitchFamily="18" charset="-120"/>
                </a:rPr>
                <a:t>310,000</a:t>
              </a:r>
              <a:endParaRPr kumimoji="0" lang="en-US" altLang="zh-TW" sz="1800"/>
            </a:p>
          </p:txBody>
        </p:sp>
        <p:sp>
          <p:nvSpPr>
            <p:cNvPr id="21522" name="Rectangle 24"/>
            <p:cNvSpPr>
              <a:spLocks noChangeArrowheads="1"/>
            </p:cNvSpPr>
            <p:nvPr/>
          </p:nvSpPr>
          <p:spPr bwMode="auto">
            <a:xfrm>
              <a:off x="987" y="1434"/>
              <a:ext cx="4152" cy="2408"/>
            </a:xfrm>
            <a:prstGeom prst="rect">
              <a:avLst/>
            </a:prstGeom>
            <a:noFill/>
            <a:ln w="825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kumimoji="0" lang="zh-TW" altLang="en-US" sz="1800"/>
            </a:p>
          </p:txBody>
        </p:sp>
        <p:sp>
          <p:nvSpPr>
            <p:cNvPr id="21523" name="Rectangle 68"/>
            <p:cNvSpPr>
              <a:spLocks noChangeArrowheads="1"/>
            </p:cNvSpPr>
            <p:nvPr/>
          </p:nvSpPr>
          <p:spPr bwMode="auto">
            <a:xfrm>
              <a:off x="1247" y="1701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316,080</a:t>
              </a:r>
              <a:endParaRPr kumimoji="0" lang="en-US" altLang="zh-TW" sz="1800"/>
            </a:p>
          </p:txBody>
        </p:sp>
        <p:sp>
          <p:nvSpPr>
            <p:cNvPr id="21524" name="Rectangle 69"/>
            <p:cNvSpPr>
              <a:spLocks noChangeArrowheads="1"/>
            </p:cNvSpPr>
            <p:nvPr/>
          </p:nvSpPr>
          <p:spPr bwMode="auto">
            <a:xfrm>
              <a:off x="1833" y="1700"/>
              <a:ext cx="4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316,009</a:t>
              </a:r>
              <a:endParaRPr kumimoji="0" lang="en-US" altLang="zh-TW" sz="1800"/>
            </a:p>
          </p:txBody>
        </p:sp>
        <p:sp>
          <p:nvSpPr>
            <p:cNvPr id="21525" name="Rectangle 70"/>
            <p:cNvSpPr>
              <a:spLocks noChangeArrowheads="1"/>
            </p:cNvSpPr>
            <p:nvPr/>
          </p:nvSpPr>
          <p:spPr bwMode="auto">
            <a:xfrm>
              <a:off x="2257" y="1565"/>
              <a:ext cx="44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311,640</a:t>
              </a:r>
              <a:endParaRPr kumimoji="0" lang="en-US" altLang="zh-TW" sz="1800"/>
            </a:p>
          </p:txBody>
        </p:sp>
        <p:sp>
          <p:nvSpPr>
            <p:cNvPr id="21526" name="Rectangle 71"/>
            <p:cNvSpPr>
              <a:spLocks noChangeArrowheads="1"/>
            </p:cNvSpPr>
            <p:nvPr/>
          </p:nvSpPr>
          <p:spPr bwMode="auto">
            <a:xfrm>
              <a:off x="3061" y="2042"/>
              <a:ext cx="394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282,314</a:t>
              </a:r>
              <a:endParaRPr kumimoji="0" lang="en-US" altLang="zh-TW" sz="1800"/>
            </a:p>
          </p:txBody>
        </p:sp>
        <p:sp>
          <p:nvSpPr>
            <p:cNvPr id="21527" name="Rectangle 72"/>
            <p:cNvSpPr>
              <a:spLocks noChangeArrowheads="1"/>
            </p:cNvSpPr>
            <p:nvPr/>
          </p:nvSpPr>
          <p:spPr bwMode="auto">
            <a:xfrm>
              <a:off x="4113" y="3072"/>
              <a:ext cx="46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226,783</a:t>
              </a:r>
              <a:endParaRPr kumimoji="0" lang="en-US" altLang="zh-TW" sz="1800"/>
            </a:p>
          </p:txBody>
        </p:sp>
        <p:sp>
          <p:nvSpPr>
            <p:cNvPr id="21528" name="Rectangle 73"/>
            <p:cNvSpPr>
              <a:spLocks noChangeArrowheads="1"/>
            </p:cNvSpPr>
            <p:nvPr/>
          </p:nvSpPr>
          <p:spPr bwMode="auto">
            <a:xfrm>
              <a:off x="4138" y="3388"/>
              <a:ext cx="36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212,725</a:t>
              </a:r>
              <a:endParaRPr kumimoji="0" lang="en-US" altLang="zh-TW" sz="1800"/>
            </a:p>
          </p:txBody>
        </p:sp>
        <p:sp>
          <p:nvSpPr>
            <p:cNvPr id="21529" name="Rectangle 74"/>
            <p:cNvSpPr>
              <a:spLocks noChangeArrowheads="1"/>
            </p:cNvSpPr>
            <p:nvPr/>
          </p:nvSpPr>
          <p:spPr bwMode="auto">
            <a:xfrm>
              <a:off x="4643" y="3311"/>
              <a:ext cx="33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206,874</a:t>
              </a:r>
              <a:endParaRPr kumimoji="0" lang="en-US" altLang="zh-TW" sz="1800"/>
            </a:p>
          </p:txBody>
        </p:sp>
        <p:sp>
          <p:nvSpPr>
            <p:cNvPr id="21530" name="Rectangle 75"/>
            <p:cNvSpPr>
              <a:spLocks noChangeArrowheads="1"/>
            </p:cNvSpPr>
            <p:nvPr/>
          </p:nvSpPr>
          <p:spPr bwMode="auto">
            <a:xfrm>
              <a:off x="4830" y="3656"/>
              <a:ext cx="364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199,770</a:t>
              </a:r>
              <a:endParaRPr kumimoji="0" lang="en-US" altLang="zh-TW" sz="1800"/>
            </a:p>
          </p:txBody>
        </p:sp>
        <p:sp>
          <p:nvSpPr>
            <p:cNvPr id="21531" name="Rectangle 76"/>
            <p:cNvSpPr>
              <a:spLocks noChangeArrowheads="1"/>
            </p:cNvSpPr>
            <p:nvPr/>
          </p:nvSpPr>
          <p:spPr bwMode="auto">
            <a:xfrm>
              <a:off x="3532" y="2263"/>
              <a:ext cx="38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271,686</a:t>
              </a:r>
              <a:endParaRPr kumimoji="0" lang="en-US" altLang="zh-TW" sz="1800"/>
            </a:p>
          </p:txBody>
        </p:sp>
        <p:sp>
          <p:nvSpPr>
            <p:cNvPr id="21532" name="Rectangle 77"/>
            <p:cNvSpPr>
              <a:spLocks noChangeArrowheads="1"/>
            </p:cNvSpPr>
            <p:nvPr/>
          </p:nvSpPr>
          <p:spPr bwMode="auto">
            <a:xfrm>
              <a:off x="975" y="1474"/>
              <a:ext cx="440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317,975</a:t>
              </a:r>
              <a:endParaRPr kumimoji="0" lang="en-US" altLang="zh-TW" sz="1800"/>
            </a:p>
          </p:txBody>
        </p:sp>
        <p:sp>
          <p:nvSpPr>
            <p:cNvPr id="21533" name="Rectangle 92"/>
            <p:cNvSpPr>
              <a:spLocks noChangeArrowheads="1"/>
            </p:cNvSpPr>
            <p:nvPr/>
          </p:nvSpPr>
          <p:spPr bwMode="auto">
            <a:xfrm>
              <a:off x="2217" y="2109"/>
              <a:ext cx="41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285,552</a:t>
              </a:r>
              <a:endParaRPr kumimoji="0" lang="en-US" altLang="zh-TW" sz="1800"/>
            </a:p>
          </p:txBody>
        </p:sp>
        <p:sp>
          <p:nvSpPr>
            <p:cNvPr id="21534" name="Rectangle 93"/>
            <p:cNvSpPr>
              <a:spLocks noChangeArrowheads="1"/>
            </p:cNvSpPr>
            <p:nvPr/>
          </p:nvSpPr>
          <p:spPr bwMode="auto">
            <a:xfrm>
              <a:off x="2698" y="2490"/>
              <a:ext cx="476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 u="sng">
                  <a:solidFill>
                    <a:srgbClr val="000000"/>
                  </a:solidFill>
                  <a:latin typeface="新細明體" pitchFamily="18" charset="-120"/>
                </a:rPr>
                <a:t>268,752</a:t>
              </a:r>
              <a:endParaRPr kumimoji="0" lang="en-US" altLang="zh-TW" sz="1800"/>
            </a:p>
          </p:txBody>
        </p:sp>
        <p:sp>
          <p:nvSpPr>
            <p:cNvPr id="21535" name="Rectangle 94"/>
            <p:cNvSpPr>
              <a:spLocks noChangeArrowheads="1"/>
            </p:cNvSpPr>
            <p:nvPr/>
          </p:nvSpPr>
          <p:spPr bwMode="auto">
            <a:xfrm>
              <a:off x="3424" y="2855"/>
              <a:ext cx="398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239,389</a:t>
              </a:r>
              <a:endParaRPr kumimoji="0" lang="en-US" altLang="zh-TW" sz="1800"/>
            </a:p>
          </p:txBody>
        </p:sp>
        <p:sp>
          <p:nvSpPr>
            <p:cNvPr id="21536" name="Line 23"/>
            <p:cNvSpPr>
              <a:spLocks noChangeShapeType="1"/>
            </p:cNvSpPr>
            <p:nvPr/>
          </p:nvSpPr>
          <p:spPr bwMode="auto">
            <a:xfrm>
              <a:off x="987" y="143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7" name="Freeform 25"/>
            <p:cNvSpPr>
              <a:spLocks/>
            </p:cNvSpPr>
            <p:nvPr/>
          </p:nvSpPr>
          <p:spPr bwMode="auto">
            <a:xfrm>
              <a:off x="987" y="1434"/>
              <a:ext cx="29" cy="2408"/>
            </a:xfrm>
            <a:custGeom>
              <a:avLst/>
              <a:gdLst>
                <a:gd name="T0" fmla="*/ 0 w 33"/>
                <a:gd name="T1" fmla="*/ 0 h 3030"/>
                <a:gd name="T2" fmla="*/ 0 w 33"/>
                <a:gd name="T3" fmla="*/ 358 h 3030"/>
                <a:gd name="T4" fmla="*/ 59 w 33"/>
                <a:gd name="T5" fmla="*/ 358 h 3030"/>
                <a:gd name="T6" fmla="*/ 0 60000 65536"/>
                <a:gd name="T7" fmla="*/ 0 60000 65536"/>
                <a:gd name="T8" fmla="*/ 0 60000 65536"/>
                <a:gd name="T9" fmla="*/ 0 w 33"/>
                <a:gd name="T10" fmla="*/ 0 h 3030"/>
                <a:gd name="T11" fmla="*/ 33 w 33"/>
                <a:gd name="T12" fmla="*/ 3030 h 30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3030">
                  <a:moveTo>
                    <a:pt x="0" y="0"/>
                  </a:moveTo>
                  <a:lnTo>
                    <a:pt x="0" y="3030"/>
                  </a:lnTo>
                  <a:lnTo>
                    <a:pt x="33" y="303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8" name="Line 26"/>
            <p:cNvSpPr>
              <a:spLocks noChangeShapeType="1"/>
            </p:cNvSpPr>
            <p:nvPr/>
          </p:nvSpPr>
          <p:spPr bwMode="auto">
            <a:xfrm>
              <a:off x="987" y="357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39" name="Line 27"/>
            <p:cNvSpPr>
              <a:spLocks noChangeShapeType="1"/>
            </p:cNvSpPr>
            <p:nvPr/>
          </p:nvSpPr>
          <p:spPr bwMode="auto">
            <a:xfrm>
              <a:off x="987" y="330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0" name="Line 28"/>
            <p:cNvSpPr>
              <a:spLocks noChangeShapeType="1"/>
            </p:cNvSpPr>
            <p:nvPr/>
          </p:nvSpPr>
          <p:spPr bwMode="auto">
            <a:xfrm>
              <a:off x="987" y="303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1" name="Line 29"/>
            <p:cNvSpPr>
              <a:spLocks noChangeShapeType="1"/>
            </p:cNvSpPr>
            <p:nvPr/>
          </p:nvSpPr>
          <p:spPr bwMode="auto">
            <a:xfrm>
              <a:off x="987" y="277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2" name="Line 30"/>
            <p:cNvSpPr>
              <a:spLocks noChangeShapeType="1"/>
            </p:cNvSpPr>
            <p:nvPr/>
          </p:nvSpPr>
          <p:spPr bwMode="auto">
            <a:xfrm>
              <a:off x="987" y="250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3" name="Line 31"/>
            <p:cNvSpPr>
              <a:spLocks noChangeShapeType="1"/>
            </p:cNvSpPr>
            <p:nvPr/>
          </p:nvSpPr>
          <p:spPr bwMode="auto">
            <a:xfrm>
              <a:off x="987" y="2237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987" y="1969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5" name="Line 33"/>
            <p:cNvSpPr>
              <a:spLocks noChangeShapeType="1"/>
            </p:cNvSpPr>
            <p:nvPr/>
          </p:nvSpPr>
          <p:spPr bwMode="auto">
            <a:xfrm>
              <a:off x="987" y="1702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6" name="Line 34"/>
            <p:cNvSpPr>
              <a:spLocks noChangeShapeType="1"/>
            </p:cNvSpPr>
            <p:nvPr/>
          </p:nvSpPr>
          <p:spPr bwMode="auto">
            <a:xfrm>
              <a:off x="987" y="1434"/>
              <a:ext cx="2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7" name="Line 15"/>
            <p:cNvSpPr>
              <a:spLocks noChangeShapeType="1"/>
            </p:cNvSpPr>
            <p:nvPr/>
          </p:nvSpPr>
          <p:spPr bwMode="auto">
            <a:xfrm>
              <a:off x="987" y="3574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8" name="Line 16"/>
            <p:cNvSpPr>
              <a:spLocks noChangeShapeType="1"/>
            </p:cNvSpPr>
            <p:nvPr/>
          </p:nvSpPr>
          <p:spPr bwMode="auto">
            <a:xfrm>
              <a:off x="987" y="330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49" name="Line 17"/>
            <p:cNvSpPr>
              <a:spLocks noChangeShapeType="1"/>
            </p:cNvSpPr>
            <p:nvPr/>
          </p:nvSpPr>
          <p:spPr bwMode="auto">
            <a:xfrm>
              <a:off x="987" y="303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0" name="Line 18"/>
            <p:cNvSpPr>
              <a:spLocks noChangeShapeType="1"/>
            </p:cNvSpPr>
            <p:nvPr/>
          </p:nvSpPr>
          <p:spPr bwMode="auto">
            <a:xfrm>
              <a:off x="987" y="277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1" name="Line 19"/>
            <p:cNvSpPr>
              <a:spLocks noChangeShapeType="1"/>
            </p:cNvSpPr>
            <p:nvPr/>
          </p:nvSpPr>
          <p:spPr bwMode="auto">
            <a:xfrm>
              <a:off x="984" y="2501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2" name="Line 20"/>
            <p:cNvSpPr>
              <a:spLocks noChangeShapeType="1"/>
            </p:cNvSpPr>
            <p:nvPr/>
          </p:nvSpPr>
          <p:spPr bwMode="auto">
            <a:xfrm>
              <a:off x="987" y="2237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3" name="Line 21"/>
            <p:cNvSpPr>
              <a:spLocks noChangeShapeType="1"/>
            </p:cNvSpPr>
            <p:nvPr/>
          </p:nvSpPr>
          <p:spPr bwMode="auto">
            <a:xfrm>
              <a:off x="987" y="1969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4" name="Line 22"/>
            <p:cNvSpPr>
              <a:spLocks noChangeShapeType="1"/>
            </p:cNvSpPr>
            <p:nvPr/>
          </p:nvSpPr>
          <p:spPr bwMode="auto">
            <a:xfrm>
              <a:off x="987" y="170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5" name="Line 35"/>
            <p:cNvSpPr>
              <a:spLocks noChangeShapeType="1"/>
            </p:cNvSpPr>
            <p:nvPr/>
          </p:nvSpPr>
          <p:spPr bwMode="auto">
            <a:xfrm>
              <a:off x="987" y="3842"/>
              <a:ext cx="415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556" name="Line 36"/>
            <p:cNvSpPr>
              <a:spLocks noChangeShapeType="1"/>
            </p:cNvSpPr>
            <p:nvPr/>
          </p:nvSpPr>
          <p:spPr bwMode="auto">
            <a:xfrm flipV="1">
              <a:off x="987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7" name="Group 37"/>
            <p:cNvGrpSpPr>
              <a:grpSpLocks/>
            </p:cNvGrpSpPr>
            <p:nvPr/>
          </p:nvGrpSpPr>
          <p:grpSpPr bwMode="auto">
            <a:xfrm>
              <a:off x="1284" y="3816"/>
              <a:ext cx="3559" cy="26"/>
              <a:chOff x="1689" y="4906"/>
              <a:chExt cx="6419" cy="52"/>
            </a:xfrm>
          </p:grpSpPr>
          <p:sp>
            <p:nvSpPr>
              <p:cNvPr id="21589" name="Line 38"/>
              <p:cNvSpPr>
                <a:spLocks noChangeShapeType="1"/>
              </p:cNvSpPr>
              <p:nvPr/>
            </p:nvSpPr>
            <p:spPr bwMode="auto">
              <a:xfrm flipV="1">
                <a:off x="168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0" name="Line 39"/>
              <p:cNvSpPr>
                <a:spLocks noChangeShapeType="1"/>
              </p:cNvSpPr>
              <p:nvPr/>
            </p:nvSpPr>
            <p:spPr bwMode="auto">
              <a:xfrm flipV="1">
                <a:off x="222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1" name="Line 40"/>
              <p:cNvSpPr>
                <a:spLocks noChangeShapeType="1"/>
              </p:cNvSpPr>
              <p:nvPr/>
            </p:nvSpPr>
            <p:spPr bwMode="auto">
              <a:xfrm flipV="1">
                <a:off x="275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2" name="Line 41"/>
              <p:cNvSpPr>
                <a:spLocks noChangeShapeType="1"/>
              </p:cNvSpPr>
              <p:nvPr/>
            </p:nvSpPr>
            <p:spPr bwMode="auto">
              <a:xfrm flipV="1">
                <a:off x="3295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3" name="Line 42"/>
              <p:cNvSpPr>
                <a:spLocks noChangeShapeType="1"/>
              </p:cNvSpPr>
              <p:nvPr/>
            </p:nvSpPr>
            <p:spPr bwMode="auto">
              <a:xfrm flipV="1">
                <a:off x="382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4" name="Line 43"/>
              <p:cNvSpPr>
                <a:spLocks noChangeShapeType="1"/>
              </p:cNvSpPr>
              <p:nvPr/>
            </p:nvSpPr>
            <p:spPr bwMode="auto">
              <a:xfrm flipV="1">
                <a:off x="4364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5" name="Line 44"/>
              <p:cNvSpPr>
                <a:spLocks noChangeShapeType="1"/>
              </p:cNvSpPr>
              <p:nvPr/>
            </p:nvSpPr>
            <p:spPr bwMode="auto">
              <a:xfrm flipV="1">
                <a:off x="4899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6" name="Line 45"/>
              <p:cNvSpPr>
                <a:spLocks noChangeShapeType="1"/>
              </p:cNvSpPr>
              <p:nvPr/>
            </p:nvSpPr>
            <p:spPr bwMode="auto">
              <a:xfrm flipV="1">
                <a:off x="543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7" name="Line 46"/>
              <p:cNvSpPr>
                <a:spLocks noChangeShapeType="1"/>
              </p:cNvSpPr>
              <p:nvPr/>
            </p:nvSpPr>
            <p:spPr bwMode="auto">
              <a:xfrm flipV="1">
                <a:off x="596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8" name="Line 47"/>
              <p:cNvSpPr>
                <a:spLocks noChangeShapeType="1"/>
              </p:cNvSpPr>
              <p:nvPr/>
            </p:nvSpPr>
            <p:spPr bwMode="auto">
              <a:xfrm flipV="1">
                <a:off x="6503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99" name="Line 48"/>
              <p:cNvSpPr>
                <a:spLocks noChangeShapeType="1"/>
              </p:cNvSpPr>
              <p:nvPr/>
            </p:nvSpPr>
            <p:spPr bwMode="auto">
              <a:xfrm flipV="1">
                <a:off x="703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0" name="Line 49"/>
              <p:cNvSpPr>
                <a:spLocks noChangeShapeType="1"/>
              </p:cNvSpPr>
              <p:nvPr/>
            </p:nvSpPr>
            <p:spPr bwMode="auto">
              <a:xfrm flipV="1">
                <a:off x="7572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601" name="Line 50"/>
              <p:cNvSpPr>
                <a:spLocks noChangeShapeType="1"/>
              </p:cNvSpPr>
              <p:nvPr/>
            </p:nvSpPr>
            <p:spPr bwMode="auto">
              <a:xfrm flipV="1">
                <a:off x="8108" y="4906"/>
                <a:ext cx="0" cy="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58" name="Line 51"/>
            <p:cNvSpPr>
              <a:spLocks noChangeShapeType="1"/>
            </p:cNvSpPr>
            <p:nvPr/>
          </p:nvSpPr>
          <p:spPr bwMode="auto">
            <a:xfrm flipV="1">
              <a:off x="5139" y="3816"/>
              <a:ext cx="0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1559" name="Group 81"/>
            <p:cNvGrpSpPr>
              <a:grpSpLocks noChangeAspect="1"/>
            </p:cNvGrpSpPr>
            <p:nvPr/>
          </p:nvGrpSpPr>
          <p:grpSpPr bwMode="auto">
            <a:xfrm>
              <a:off x="1156" y="1565"/>
              <a:ext cx="3901" cy="2046"/>
              <a:chOff x="1500" y="630"/>
              <a:chExt cx="5155" cy="4445"/>
            </a:xfrm>
          </p:grpSpPr>
          <p:grpSp>
            <p:nvGrpSpPr>
              <p:cNvPr id="21561" name="Group 82"/>
              <p:cNvGrpSpPr>
                <a:grpSpLocks noChangeAspect="1"/>
              </p:cNvGrpSpPr>
              <p:nvPr/>
            </p:nvGrpSpPr>
            <p:grpSpPr bwMode="auto">
              <a:xfrm>
                <a:off x="1536" y="666"/>
                <a:ext cx="5083" cy="4373"/>
                <a:chOff x="1536" y="666"/>
                <a:chExt cx="5083" cy="4373"/>
              </a:xfrm>
            </p:grpSpPr>
            <p:sp>
              <p:nvSpPr>
                <p:cNvPr id="21576" name="Freeform 83"/>
                <p:cNvSpPr>
                  <a:spLocks noChangeAspect="1"/>
                </p:cNvSpPr>
                <p:nvPr/>
              </p:nvSpPr>
              <p:spPr bwMode="auto">
                <a:xfrm>
                  <a:off x="1536" y="666"/>
                  <a:ext cx="393" cy="71"/>
                </a:xfrm>
                <a:custGeom>
                  <a:avLst/>
                  <a:gdLst>
                    <a:gd name="T0" fmla="*/ 0 w 393"/>
                    <a:gd name="T1" fmla="*/ 0 h 71"/>
                    <a:gd name="T2" fmla="*/ 190 w 393"/>
                    <a:gd name="T3" fmla="*/ 35 h 71"/>
                    <a:gd name="T4" fmla="*/ 393 w 393"/>
                    <a:gd name="T5" fmla="*/ 71 h 7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71"/>
                    <a:gd name="T11" fmla="*/ 393 w 393"/>
                    <a:gd name="T12" fmla="*/ 71 h 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71">
                      <a:moveTo>
                        <a:pt x="0" y="0"/>
                      </a:moveTo>
                      <a:lnTo>
                        <a:pt x="190" y="35"/>
                      </a:lnTo>
                      <a:lnTo>
                        <a:pt x="393" y="7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7" name="Freeform 84"/>
                <p:cNvSpPr>
                  <a:spLocks noChangeAspect="1"/>
                </p:cNvSpPr>
                <p:nvPr/>
              </p:nvSpPr>
              <p:spPr bwMode="auto">
                <a:xfrm>
                  <a:off x="1929" y="737"/>
                  <a:ext cx="393" cy="24"/>
                </a:xfrm>
                <a:custGeom>
                  <a:avLst/>
                  <a:gdLst>
                    <a:gd name="T0" fmla="*/ 0 w 393"/>
                    <a:gd name="T1" fmla="*/ 0 h 24"/>
                    <a:gd name="T2" fmla="*/ 190 w 393"/>
                    <a:gd name="T3" fmla="*/ 12 h 24"/>
                    <a:gd name="T4" fmla="*/ 393 w 393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4"/>
                    <a:gd name="T11" fmla="*/ 393 w 393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4">
                      <a:moveTo>
                        <a:pt x="0" y="0"/>
                      </a:moveTo>
                      <a:lnTo>
                        <a:pt x="190" y="12"/>
                      </a:lnTo>
                      <a:lnTo>
                        <a:pt x="393" y="24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8" name="Freeform 85"/>
                <p:cNvSpPr>
                  <a:spLocks noChangeAspect="1"/>
                </p:cNvSpPr>
                <p:nvPr/>
              </p:nvSpPr>
              <p:spPr bwMode="auto">
                <a:xfrm>
                  <a:off x="2322" y="725"/>
                  <a:ext cx="392" cy="36"/>
                </a:xfrm>
                <a:custGeom>
                  <a:avLst/>
                  <a:gdLst>
                    <a:gd name="T0" fmla="*/ 0 w 392"/>
                    <a:gd name="T1" fmla="*/ 36 h 36"/>
                    <a:gd name="T2" fmla="*/ 95 w 392"/>
                    <a:gd name="T3" fmla="*/ 24 h 36"/>
                    <a:gd name="T4" fmla="*/ 190 w 392"/>
                    <a:gd name="T5" fmla="*/ 12 h 36"/>
                    <a:gd name="T6" fmla="*/ 297 w 392"/>
                    <a:gd name="T7" fmla="*/ 0 h 36"/>
                    <a:gd name="T8" fmla="*/ 392 w 392"/>
                    <a:gd name="T9" fmla="*/ 1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2"/>
                    <a:gd name="T16" fmla="*/ 0 h 36"/>
                    <a:gd name="T17" fmla="*/ 392 w 392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2" h="36">
                      <a:moveTo>
                        <a:pt x="0" y="36"/>
                      </a:moveTo>
                      <a:lnTo>
                        <a:pt x="95" y="24"/>
                      </a:lnTo>
                      <a:lnTo>
                        <a:pt x="190" y="12"/>
                      </a:lnTo>
                      <a:lnTo>
                        <a:pt x="297" y="0"/>
                      </a:lnTo>
                      <a:lnTo>
                        <a:pt x="392" y="1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79" name="Freeform 86"/>
                <p:cNvSpPr>
                  <a:spLocks noChangeAspect="1"/>
                </p:cNvSpPr>
                <p:nvPr/>
              </p:nvSpPr>
              <p:spPr bwMode="auto">
                <a:xfrm>
                  <a:off x="2714" y="737"/>
                  <a:ext cx="393" cy="166"/>
                </a:xfrm>
                <a:custGeom>
                  <a:avLst/>
                  <a:gdLst>
                    <a:gd name="T0" fmla="*/ 0 w 393"/>
                    <a:gd name="T1" fmla="*/ 0 h 166"/>
                    <a:gd name="T2" fmla="*/ 96 w 393"/>
                    <a:gd name="T3" fmla="*/ 12 h 166"/>
                    <a:gd name="T4" fmla="*/ 203 w 393"/>
                    <a:gd name="T5" fmla="*/ 24 h 166"/>
                    <a:gd name="T6" fmla="*/ 250 w 393"/>
                    <a:gd name="T7" fmla="*/ 47 h 166"/>
                    <a:gd name="T8" fmla="*/ 298 w 393"/>
                    <a:gd name="T9" fmla="*/ 71 h 166"/>
                    <a:gd name="T10" fmla="*/ 346 w 393"/>
                    <a:gd name="T11" fmla="*/ 107 h 166"/>
                    <a:gd name="T12" fmla="*/ 393 w 393"/>
                    <a:gd name="T13" fmla="*/ 166 h 1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3"/>
                    <a:gd name="T22" fmla="*/ 0 h 166"/>
                    <a:gd name="T23" fmla="*/ 393 w 393"/>
                    <a:gd name="T24" fmla="*/ 166 h 1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3" h="166">
                      <a:moveTo>
                        <a:pt x="0" y="0"/>
                      </a:moveTo>
                      <a:lnTo>
                        <a:pt x="96" y="12"/>
                      </a:lnTo>
                      <a:lnTo>
                        <a:pt x="203" y="24"/>
                      </a:lnTo>
                      <a:lnTo>
                        <a:pt x="250" y="47"/>
                      </a:lnTo>
                      <a:lnTo>
                        <a:pt x="298" y="71"/>
                      </a:lnTo>
                      <a:lnTo>
                        <a:pt x="346" y="107"/>
                      </a:lnTo>
                      <a:lnTo>
                        <a:pt x="393" y="16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0" name="Freeform 87"/>
                <p:cNvSpPr>
                  <a:spLocks noChangeAspect="1"/>
                </p:cNvSpPr>
                <p:nvPr/>
              </p:nvSpPr>
              <p:spPr bwMode="auto">
                <a:xfrm>
                  <a:off x="3107" y="903"/>
                  <a:ext cx="381" cy="963"/>
                </a:xfrm>
                <a:custGeom>
                  <a:avLst/>
                  <a:gdLst>
                    <a:gd name="T0" fmla="*/ 0 w 381"/>
                    <a:gd name="T1" fmla="*/ 0 h 963"/>
                    <a:gd name="T2" fmla="*/ 48 w 381"/>
                    <a:gd name="T3" fmla="*/ 83 h 963"/>
                    <a:gd name="T4" fmla="*/ 95 w 381"/>
                    <a:gd name="T5" fmla="*/ 190 h 963"/>
                    <a:gd name="T6" fmla="*/ 143 w 381"/>
                    <a:gd name="T7" fmla="*/ 321 h 963"/>
                    <a:gd name="T8" fmla="*/ 191 w 381"/>
                    <a:gd name="T9" fmla="*/ 452 h 963"/>
                    <a:gd name="T10" fmla="*/ 238 w 381"/>
                    <a:gd name="T11" fmla="*/ 595 h 963"/>
                    <a:gd name="T12" fmla="*/ 286 w 381"/>
                    <a:gd name="T13" fmla="*/ 725 h 963"/>
                    <a:gd name="T14" fmla="*/ 334 w 381"/>
                    <a:gd name="T15" fmla="*/ 856 h 963"/>
                    <a:gd name="T16" fmla="*/ 381 w 381"/>
                    <a:gd name="T17" fmla="*/ 963 h 96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1"/>
                    <a:gd name="T28" fmla="*/ 0 h 963"/>
                    <a:gd name="T29" fmla="*/ 381 w 381"/>
                    <a:gd name="T30" fmla="*/ 963 h 96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1" h="963">
                      <a:moveTo>
                        <a:pt x="0" y="0"/>
                      </a:moveTo>
                      <a:lnTo>
                        <a:pt x="48" y="83"/>
                      </a:lnTo>
                      <a:lnTo>
                        <a:pt x="95" y="190"/>
                      </a:lnTo>
                      <a:lnTo>
                        <a:pt x="143" y="321"/>
                      </a:lnTo>
                      <a:lnTo>
                        <a:pt x="191" y="452"/>
                      </a:lnTo>
                      <a:lnTo>
                        <a:pt x="238" y="595"/>
                      </a:lnTo>
                      <a:lnTo>
                        <a:pt x="286" y="725"/>
                      </a:lnTo>
                      <a:lnTo>
                        <a:pt x="334" y="856"/>
                      </a:lnTo>
                      <a:lnTo>
                        <a:pt x="381" y="963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1" name="Freeform 88"/>
                <p:cNvSpPr>
                  <a:spLocks noChangeAspect="1"/>
                </p:cNvSpPr>
                <p:nvPr/>
              </p:nvSpPr>
              <p:spPr bwMode="auto">
                <a:xfrm>
                  <a:off x="3488" y="1866"/>
                  <a:ext cx="393" cy="618"/>
                </a:xfrm>
                <a:custGeom>
                  <a:avLst/>
                  <a:gdLst>
                    <a:gd name="T0" fmla="*/ 0 w 393"/>
                    <a:gd name="T1" fmla="*/ 0 h 618"/>
                    <a:gd name="T2" fmla="*/ 95 w 393"/>
                    <a:gd name="T3" fmla="*/ 202 h 618"/>
                    <a:gd name="T4" fmla="*/ 143 w 393"/>
                    <a:gd name="T5" fmla="*/ 309 h 618"/>
                    <a:gd name="T6" fmla="*/ 191 w 393"/>
                    <a:gd name="T7" fmla="*/ 404 h 618"/>
                    <a:gd name="T8" fmla="*/ 250 w 393"/>
                    <a:gd name="T9" fmla="*/ 487 h 618"/>
                    <a:gd name="T10" fmla="*/ 298 w 393"/>
                    <a:gd name="T11" fmla="*/ 547 h 618"/>
                    <a:gd name="T12" fmla="*/ 345 w 393"/>
                    <a:gd name="T13" fmla="*/ 594 h 618"/>
                    <a:gd name="T14" fmla="*/ 393 w 393"/>
                    <a:gd name="T15" fmla="*/ 618 h 6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618"/>
                    <a:gd name="T26" fmla="*/ 393 w 393"/>
                    <a:gd name="T27" fmla="*/ 618 h 6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618">
                      <a:moveTo>
                        <a:pt x="0" y="0"/>
                      </a:moveTo>
                      <a:lnTo>
                        <a:pt x="95" y="202"/>
                      </a:lnTo>
                      <a:lnTo>
                        <a:pt x="143" y="309"/>
                      </a:lnTo>
                      <a:lnTo>
                        <a:pt x="191" y="404"/>
                      </a:lnTo>
                      <a:lnTo>
                        <a:pt x="250" y="487"/>
                      </a:lnTo>
                      <a:lnTo>
                        <a:pt x="298" y="547"/>
                      </a:lnTo>
                      <a:lnTo>
                        <a:pt x="345" y="594"/>
                      </a:lnTo>
                      <a:lnTo>
                        <a:pt x="393" y="618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2" name="Freeform 89"/>
                <p:cNvSpPr>
                  <a:spLocks noChangeAspect="1"/>
                </p:cNvSpPr>
                <p:nvPr/>
              </p:nvSpPr>
              <p:spPr bwMode="auto">
                <a:xfrm>
                  <a:off x="3881" y="1985"/>
                  <a:ext cx="393" cy="499"/>
                </a:xfrm>
                <a:custGeom>
                  <a:avLst/>
                  <a:gdLst>
                    <a:gd name="T0" fmla="*/ 0 w 393"/>
                    <a:gd name="T1" fmla="*/ 499 h 499"/>
                    <a:gd name="T2" fmla="*/ 24 w 393"/>
                    <a:gd name="T3" fmla="*/ 499 h 499"/>
                    <a:gd name="T4" fmla="*/ 48 w 393"/>
                    <a:gd name="T5" fmla="*/ 487 h 499"/>
                    <a:gd name="T6" fmla="*/ 72 w 393"/>
                    <a:gd name="T7" fmla="*/ 463 h 499"/>
                    <a:gd name="T8" fmla="*/ 95 w 393"/>
                    <a:gd name="T9" fmla="*/ 428 h 499"/>
                    <a:gd name="T10" fmla="*/ 143 w 393"/>
                    <a:gd name="T11" fmla="*/ 356 h 499"/>
                    <a:gd name="T12" fmla="*/ 191 w 393"/>
                    <a:gd name="T13" fmla="*/ 261 h 499"/>
                    <a:gd name="T14" fmla="*/ 250 w 393"/>
                    <a:gd name="T15" fmla="*/ 166 h 499"/>
                    <a:gd name="T16" fmla="*/ 298 w 393"/>
                    <a:gd name="T17" fmla="*/ 83 h 499"/>
                    <a:gd name="T18" fmla="*/ 345 w 393"/>
                    <a:gd name="T19" fmla="*/ 24 h 499"/>
                    <a:gd name="T20" fmla="*/ 369 w 393"/>
                    <a:gd name="T21" fmla="*/ 12 h 499"/>
                    <a:gd name="T22" fmla="*/ 393 w 393"/>
                    <a:gd name="T23" fmla="*/ 0 h 49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93"/>
                    <a:gd name="T37" fmla="*/ 0 h 499"/>
                    <a:gd name="T38" fmla="*/ 393 w 393"/>
                    <a:gd name="T39" fmla="*/ 499 h 49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93" h="499">
                      <a:moveTo>
                        <a:pt x="0" y="499"/>
                      </a:moveTo>
                      <a:lnTo>
                        <a:pt x="24" y="499"/>
                      </a:lnTo>
                      <a:lnTo>
                        <a:pt x="48" y="487"/>
                      </a:lnTo>
                      <a:lnTo>
                        <a:pt x="72" y="463"/>
                      </a:lnTo>
                      <a:lnTo>
                        <a:pt x="95" y="428"/>
                      </a:lnTo>
                      <a:lnTo>
                        <a:pt x="143" y="356"/>
                      </a:lnTo>
                      <a:lnTo>
                        <a:pt x="191" y="261"/>
                      </a:lnTo>
                      <a:lnTo>
                        <a:pt x="250" y="166"/>
                      </a:lnTo>
                      <a:lnTo>
                        <a:pt x="298" y="83"/>
                      </a:lnTo>
                      <a:lnTo>
                        <a:pt x="345" y="24"/>
                      </a:lnTo>
                      <a:lnTo>
                        <a:pt x="369" y="12"/>
                      </a:lnTo>
                      <a:lnTo>
                        <a:pt x="393" y="0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3" name="Freeform 90"/>
                <p:cNvSpPr>
                  <a:spLocks noChangeAspect="1"/>
                </p:cNvSpPr>
                <p:nvPr/>
              </p:nvSpPr>
              <p:spPr bwMode="auto">
                <a:xfrm>
                  <a:off x="4274" y="1985"/>
                  <a:ext cx="393" cy="392"/>
                </a:xfrm>
                <a:custGeom>
                  <a:avLst/>
                  <a:gdLst>
                    <a:gd name="T0" fmla="*/ 0 w 393"/>
                    <a:gd name="T1" fmla="*/ 0 h 392"/>
                    <a:gd name="T2" fmla="*/ 48 w 393"/>
                    <a:gd name="T3" fmla="*/ 0 h 392"/>
                    <a:gd name="T4" fmla="*/ 95 w 393"/>
                    <a:gd name="T5" fmla="*/ 24 h 392"/>
                    <a:gd name="T6" fmla="*/ 143 w 393"/>
                    <a:gd name="T7" fmla="*/ 47 h 392"/>
                    <a:gd name="T8" fmla="*/ 202 w 393"/>
                    <a:gd name="T9" fmla="*/ 95 h 392"/>
                    <a:gd name="T10" fmla="*/ 250 w 393"/>
                    <a:gd name="T11" fmla="*/ 154 h 392"/>
                    <a:gd name="T12" fmla="*/ 298 w 393"/>
                    <a:gd name="T13" fmla="*/ 226 h 392"/>
                    <a:gd name="T14" fmla="*/ 345 w 393"/>
                    <a:gd name="T15" fmla="*/ 309 h 392"/>
                    <a:gd name="T16" fmla="*/ 393 w 393"/>
                    <a:gd name="T17" fmla="*/ 392 h 39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93"/>
                    <a:gd name="T28" fmla="*/ 0 h 392"/>
                    <a:gd name="T29" fmla="*/ 393 w 393"/>
                    <a:gd name="T30" fmla="*/ 392 h 39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93" h="392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95" y="24"/>
                      </a:lnTo>
                      <a:lnTo>
                        <a:pt x="143" y="47"/>
                      </a:lnTo>
                      <a:lnTo>
                        <a:pt x="202" y="95"/>
                      </a:lnTo>
                      <a:lnTo>
                        <a:pt x="250" y="154"/>
                      </a:lnTo>
                      <a:lnTo>
                        <a:pt x="298" y="226"/>
                      </a:lnTo>
                      <a:lnTo>
                        <a:pt x="345" y="309"/>
                      </a:lnTo>
                      <a:lnTo>
                        <a:pt x="393" y="392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4" name="Freeform 91"/>
                <p:cNvSpPr>
                  <a:spLocks noChangeAspect="1"/>
                </p:cNvSpPr>
                <p:nvPr/>
              </p:nvSpPr>
              <p:spPr bwMode="auto">
                <a:xfrm>
                  <a:off x="4667" y="2377"/>
                  <a:ext cx="381" cy="1189"/>
                </a:xfrm>
                <a:custGeom>
                  <a:avLst/>
                  <a:gdLst>
                    <a:gd name="T0" fmla="*/ 0 w 381"/>
                    <a:gd name="T1" fmla="*/ 0 h 1189"/>
                    <a:gd name="T2" fmla="*/ 24 w 381"/>
                    <a:gd name="T3" fmla="*/ 59 h 1189"/>
                    <a:gd name="T4" fmla="*/ 47 w 381"/>
                    <a:gd name="T5" fmla="*/ 119 h 1189"/>
                    <a:gd name="T6" fmla="*/ 95 w 381"/>
                    <a:gd name="T7" fmla="*/ 261 h 1189"/>
                    <a:gd name="T8" fmla="*/ 143 w 381"/>
                    <a:gd name="T9" fmla="*/ 416 h 1189"/>
                    <a:gd name="T10" fmla="*/ 190 w 381"/>
                    <a:gd name="T11" fmla="*/ 594 h 1189"/>
                    <a:gd name="T12" fmla="*/ 238 w 381"/>
                    <a:gd name="T13" fmla="*/ 761 h 1189"/>
                    <a:gd name="T14" fmla="*/ 286 w 381"/>
                    <a:gd name="T15" fmla="*/ 927 h 1189"/>
                    <a:gd name="T16" fmla="*/ 333 w 381"/>
                    <a:gd name="T17" fmla="*/ 1070 h 1189"/>
                    <a:gd name="T18" fmla="*/ 381 w 381"/>
                    <a:gd name="T19" fmla="*/ 1189 h 11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1"/>
                    <a:gd name="T31" fmla="*/ 0 h 1189"/>
                    <a:gd name="T32" fmla="*/ 381 w 381"/>
                    <a:gd name="T33" fmla="*/ 1189 h 11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1" h="1189">
                      <a:moveTo>
                        <a:pt x="0" y="0"/>
                      </a:moveTo>
                      <a:lnTo>
                        <a:pt x="24" y="59"/>
                      </a:lnTo>
                      <a:lnTo>
                        <a:pt x="47" y="119"/>
                      </a:lnTo>
                      <a:lnTo>
                        <a:pt x="95" y="261"/>
                      </a:lnTo>
                      <a:lnTo>
                        <a:pt x="143" y="416"/>
                      </a:lnTo>
                      <a:lnTo>
                        <a:pt x="190" y="594"/>
                      </a:lnTo>
                      <a:lnTo>
                        <a:pt x="238" y="761"/>
                      </a:lnTo>
                      <a:lnTo>
                        <a:pt x="286" y="927"/>
                      </a:lnTo>
                      <a:lnTo>
                        <a:pt x="333" y="1070"/>
                      </a:lnTo>
                      <a:lnTo>
                        <a:pt x="381" y="1189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5" name="Freeform 92"/>
                <p:cNvSpPr>
                  <a:spLocks noChangeAspect="1"/>
                </p:cNvSpPr>
                <p:nvPr/>
              </p:nvSpPr>
              <p:spPr bwMode="auto">
                <a:xfrm>
                  <a:off x="5048" y="3566"/>
                  <a:ext cx="393" cy="475"/>
                </a:xfrm>
                <a:custGeom>
                  <a:avLst/>
                  <a:gdLst>
                    <a:gd name="T0" fmla="*/ 0 w 393"/>
                    <a:gd name="T1" fmla="*/ 0 h 475"/>
                    <a:gd name="T2" fmla="*/ 47 w 393"/>
                    <a:gd name="T3" fmla="*/ 95 h 475"/>
                    <a:gd name="T4" fmla="*/ 95 w 393"/>
                    <a:gd name="T5" fmla="*/ 166 h 475"/>
                    <a:gd name="T6" fmla="*/ 143 w 393"/>
                    <a:gd name="T7" fmla="*/ 225 h 475"/>
                    <a:gd name="T8" fmla="*/ 190 w 393"/>
                    <a:gd name="T9" fmla="*/ 285 h 475"/>
                    <a:gd name="T10" fmla="*/ 297 w 393"/>
                    <a:gd name="T11" fmla="*/ 368 h 475"/>
                    <a:gd name="T12" fmla="*/ 345 w 393"/>
                    <a:gd name="T13" fmla="*/ 416 h 475"/>
                    <a:gd name="T14" fmla="*/ 393 w 393"/>
                    <a:gd name="T15" fmla="*/ 475 h 47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93"/>
                    <a:gd name="T25" fmla="*/ 0 h 475"/>
                    <a:gd name="T26" fmla="*/ 393 w 393"/>
                    <a:gd name="T27" fmla="*/ 475 h 47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93" h="475">
                      <a:moveTo>
                        <a:pt x="0" y="0"/>
                      </a:moveTo>
                      <a:lnTo>
                        <a:pt x="47" y="95"/>
                      </a:lnTo>
                      <a:lnTo>
                        <a:pt x="95" y="166"/>
                      </a:lnTo>
                      <a:lnTo>
                        <a:pt x="143" y="225"/>
                      </a:lnTo>
                      <a:lnTo>
                        <a:pt x="190" y="285"/>
                      </a:lnTo>
                      <a:lnTo>
                        <a:pt x="297" y="368"/>
                      </a:lnTo>
                      <a:lnTo>
                        <a:pt x="345" y="416"/>
                      </a:lnTo>
                      <a:lnTo>
                        <a:pt x="393" y="475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6" name="Freeform 93"/>
                <p:cNvSpPr>
                  <a:spLocks noChangeAspect="1"/>
                </p:cNvSpPr>
                <p:nvPr/>
              </p:nvSpPr>
              <p:spPr bwMode="auto">
                <a:xfrm>
                  <a:off x="5441" y="4041"/>
                  <a:ext cx="393" cy="511"/>
                </a:xfrm>
                <a:custGeom>
                  <a:avLst/>
                  <a:gdLst>
                    <a:gd name="T0" fmla="*/ 0 w 393"/>
                    <a:gd name="T1" fmla="*/ 0 h 511"/>
                    <a:gd name="T2" fmla="*/ 95 w 393"/>
                    <a:gd name="T3" fmla="*/ 131 h 511"/>
                    <a:gd name="T4" fmla="*/ 190 w 393"/>
                    <a:gd name="T5" fmla="*/ 273 h 511"/>
                    <a:gd name="T6" fmla="*/ 297 w 393"/>
                    <a:gd name="T7" fmla="*/ 404 h 511"/>
                    <a:gd name="T8" fmla="*/ 345 w 393"/>
                    <a:gd name="T9" fmla="*/ 463 h 511"/>
                    <a:gd name="T10" fmla="*/ 393 w 393"/>
                    <a:gd name="T11" fmla="*/ 511 h 5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3"/>
                    <a:gd name="T19" fmla="*/ 0 h 511"/>
                    <a:gd name="T20" fmla="*/ 393 w 393"/>
                    <a:gd name="T21" fmla="*/ 511 h 5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3" h="511">
                      <a:moveTo>
                        <a:pt x="0" y="0"/>
                      </a:moveTo>
                      <a:lnTo>
                        <a:pt x="95" y="131"/>
                      </a:lnTo>
                      <a:lnTo>
                        <a:pt x="190" y="273"/>
                      </a:lnTo>
                      <a:lnTo>
                        <a:pt x="297" y="404"/>
                      </a:lnTo>
                      <a:lnTo>
                        <a:pt x="345" y="463"/>
                      </a:lnTo>
                      <a:lnTo>
                        <a:pt x="393" y="51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7" name="Freeform 94"/>
                <p:cNvSpPr>
                  <a:spLocks noChangeAspect="1"/>
                </p:cNvSpPr>
                <p:nvPr/>
              </p:nvSpPr>
              <p:spPr bwMode="auto">
                <a:xfrm>
                  <a:off x="5834" y="4552"/>
                  <a:ext cx="392" cy="226"/>
                </a:xfrm>
                <a:custGeom>
                  <a:avLst/>
                  <a:gdLst>
                    <a:gd name="T0" fmla="*/ 0 w 392"/>
                    <a:gd name="T1" fmla="*/ 0 h 226"/>
                    <a:gd name="T2" fmla="*/ 47 w 392"/>
                    <a:gd name="T3" fmla="*/ 36 h 226"/>
                    <a:gd name="T4" fmla="*/ 95 w 392"/>
                    <a:gd name="T5" fmla="*/ 71 h 226"/>
                    <a:gd name="T6" fmla="*/ 190 w 392"/>
                    <a:gd name="T7" fmla="*/ 131 h 226"/>
                    <a:gd name="T8" fmla="*/ 297 w 392"/>
                    <a:gd name="T9" fmla="*/ 178 h 226"/>
                    <a:gd name="T10" fmla="*/ 392 w 392"/>
                    <a:gd name="T11" fmla="*/ 226 h 2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2"/>
                    <a:gd name="T19" fmla="*/ 0 h 226"/>
                    <a:gd name="T20" fmla="*/ 392 w 392"/>
                    <a:gd name="T21" fmla="*/ 226 h 2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2" h="226">
                      <a:moveTo>
                        <a:pt x="0" y="0"/>
                      </a:moveTo>
                      <a:lnTo>
                        <a:pt x="47" y="36"/>
                      </a:lnTo>
                      <a:lnTo>
                        <a:pt x="95" y="71"/>
                      </a:lnTo>
                      <a:lnTo>
                        <a:pt x="190" y="131"/>
                      </a:lnTo>
                      <a:lnTo>
                        <a:pt x="297" y="178"/>
                      </a:lnTo>
                      <a:lnTo>
                        <a:pt x="392" y="226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21588" name="Freeform 95"/>
                <p:cNvSpPr>
                  <a:spLocks noChangeAspect="1"/>
                </p:cNvSpPr>
                <p:nvPr/>
              </p:nvSpPr>
              <p:spPr bwMode="auto">
                <a:xfrm>
                  <a:off x="6226" y="4778"/>
                  <a:ext cx="393" cy="261"/>
                </a:xfrm>
                <a:custGeom>
                  <a:avLst/>
                  <a:gdLst>
                    <a:gd name="T0" fmla="*/ 0 w 393"/>
                    <a:gd name="T1" fmla="*/ 0 h 261"/>
                    <a:gd name="T2" fmla="*/ 191 w 393"/>
                    <a:gd name="T3" fmla="*/ 131 h 261"/>
                    <a:gd name="T4" fmla="*/ 393 w 393"/>
                    <a:gd name="T5" fmla="*/ 261 h 261"/>
                    <a:gd name="T6" fmla="*/ 0 60000 65536"/>
                    <a:gd name="T7" fmla="*/ 0 60000 65536"/>
                    <a:gd name="T8" fmla="*/ 0 60000 65536"/>
                    <a:gd name="T9" fmla="*/ 0 w 393"/>
                    <a:gd name="T10" fmla="*/ 0 h 261"/>
                    <a:gd name="T11" fmla="*/ 393 w 393"/>
                    <a:gd name="T12" fmla="*/ 261 h 2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93" h="261">
                      <a:moveTo>
                        <a:pt x="0" y="0"/>
                      </a:moveTo>
                      <a:lnTo>
                        <a:pt x="191" y="131"/>
                      </a:lnTo>
                      <a:lnTo>
                        <a:pt x="393" y="261"/>
                      </a:lnTo>
                    </a:path>
                  </a:pathLst>
                </a:custGeom>
                <a:noFill/>
                <a:ln w="7620">
                  <a:solidFill>
                    <a:srgbClr val="000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21562" name="Freeform 96"/>
              <p:cNvSpPr>
                <a:spLocks noChangeAspect="1"/>
              </p:cNvSpPr>
              <p:nvPr/>
            </p:nvSpPr>
            <p:spPr bwMode="auto">
              <a:xfrm>
                <a:off x="1500" y="630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3" name="Freeform 97"/>
              <p:cNvSpPr>
                <a:spLocks noChangeAspect="1"/>
              </p:cNvSpPr>
              <p:nvPr/>
            </p:nvSpPr>
            <p:spPr bwMode="auto">
              <a:xfrm>
                <a:off x="1893" y="701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4" name="Freeform 98"/>
              <p:cNvSpPr>
                <a:spLocks noChangeAspect="1"/>
              </p:cNvSpPr>
              <p:nvPr/>
            </p:nvSpPr>
            <p:spPr bwMode="auto">
              <a:xfrm>
                <a:off x="2286" y="725"/>
                <a:ext cx="71" cy="71"/>
              </a:xfrm>
              <a:custGeom>
                <a:avLst/>
                <a:gdLst>
                  <a:gd name="T0" fmla="*/ 36 w 71"/>
                  <a:gd name="T1" fmla="*/ 0 h 71"/>
                  <a:gd name="T2" fmla="*/ 71 w 71"/>
                  <a:gd name="T3" fmla="*/ 36 h 71"/>
                  <a:gd name="T4" fmla="*/ 36 w 71"/>
                  <a:gd name="T5" fmla="*/ 71 h 71"/>
                  <a:gd name="T6" fmla="*/ 0 w 71"/>
                  <a:gd name="T7" fmla="*/ 36 h 71"/>
                  <a:gd name="T8" fmla="*/ 36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5" name="Freeform 99"/>
              <p:cNvSpPr>
                <a:spLocks noChangeAspect="1"/>
              </p:cNvSpPr>
              <p:nvPr/>
            </p:nvSpPr>
            <p:spPr bwMode="auto">
              <a:xfrm>
                <a:off x="2679" y="701"/>
                <a:ext cx="71" cy="72"/>
              </a:xfrm>
              <a:custGeom>
                <a:avLst/>
                <a:gdLst>
                  <a:gd name="T0" fmla="*/ 35 w 71"/>
                  <a:gd name="T1" fmla="*/ 0 h 72"/>
                  <a:gd name="T2" fmla="*/ 71 w 71"/>
                  <a:gd name="T3" fmla="*/ 36 h 72"/>
                  <a:gd name="T4" fmla="*/ 35 w 71"/>
                  <a:gd name="T5" fmla="*/ 72 h 72"/>
                  <a:gd name="T6" fmla="*/ 0 w 71"/>
                  <a:gd name="T7" fmla="*/ 36 h 72"/>
                  <a:gd name="T8" fmla="*/ 35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2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6" name="Freeform 100"/>
              <p:cNvSpPr>
                <a:spLocks noChangeAspect="1"/>
              </p:cNvSpPr>
              <p:nvPr/>
            </p:nvSpPr>
            <p:spPr bwMode="auto">
              <a:xfrm>
                <a:off x="3072" y="868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7" name="Freeform 101"/>
              <p:cNvSpPr>
                <a:spLocks noChangeAspect="1"/>
              </p:cNvSpPr>
              <p:nvPr/>
            </p:nvSpPr>
            <p:spPr bwMode="auto">
              <a:xfrm>
                <a:off x="3452" y="1830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8" name="Freeform 102"/>
              <p:cNvSpPr>
                <a:spLocks noChangeAspect="1"/>
              </p:cNvSpPr>
              <p:nvPr/>
            </p:nvSpPr>
            <p:spPr bwMode="auto">
              <a:xfrm>
                <a:off x="3845" y="2448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69" name="Freeform 103"/>
              <p:cNvSpPr>
                <a:spLocks noChangeAspect="1"/>
              </p:cNvSpPr>
              <p:nvPr/>
            </p:nvSpPr>
            <p:spPr bwMode="auto">
              <a:xfrm>
                <a:off x="4238" y="1949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0" name="Freeform 104"/>
              <p:cNvSpPr>
                <a:spLocks noChangeAspect="1"/>
              </p:cNvSpPr>
              <p:nvPr/>
            </p:nvSpPr>
            <p:spPr bwMode="auto">
              <a:xfrm>
                <a:off x="4631" y="2341"/>
                <a:ext cx="72" cy="72"/>
              </a:xfrm>
              <a:custGeom>
                <a:avLst/>
                <a:gdLst>
                  <a:gd name="T0" fmla="*/ 36 w 72"/>
                  <a:gd name="T1" fmla="*/ 0 h 72"/>
                  <a:gd name="T2" fmla="*/ 72 w 72"/>
                  <a:gd name="T3" fmla="*/ 36 h 72"/>
                  <a:gd name="T4" fmla="*/ 36 w 72"/>
                  <a:gd name="T5" fmla="*/ 72 h 72"/>
                  <a:gd name="T6" fmla="*/ 0 w 72"/>
                  <a:gd name="T7" fmla="*/ 36 h 72"/>
                  <a:gd name="T8" fmla="*/ 36 w 72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2"/>
                  <a:gd name="T17" fmla="*/ 72 w 72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2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1" name="Freeform 105"/>
              <p:cNvSpPr>
                <a:spLocks noChangeAspect="1"/>
              </p:cNvSpPr>
              <p:nvPr/>
            </p:nvSpPr>
            <p:spPr bwMode="auto">
              <a:xfrm>
                <a:off x="5012" y="3530"/>
                <a:ext cx="72" cy="71"/>
              </a:xfrm>
              <a:custGeom>
                <a:avLst/>
                <a:gdLst>
                  <a:gd name="T0" fmla="*/ 36 w 72"/>
                  <a:gd name="T1" fmla="*/ 0 h 71"/>
                  <a:gd name="T2" fmla="*/ 72 w 72"/>
                  <a:gd name="T3" fmla="*/ 36 h 71"/>
                  <a:gd name="T4" fmla="*/ 36 w 72"/>
                  <a:gd name="T5" fmla="*/ 71 h 71"/>
                  <a:gd name="T6" fmla="*/ 0 w 72"/>
                  <a:gd name="T7" fmla="*/ 36 h 71"/>
                  <a:gd name="T8" fmla="*/ 36 w 72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71"/>
                  <a:gd name="T17" fmla="*/ 72 w 72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71">
                    <a:moveTo>
                      <a:pt x="36" y="0"/>
                    </a:moveTo>
                    <a:lnTo>
                      <a:pt x="72" y="36"/>
                    </a:lnTo>
                    <a:lnTo>
                      <a:pt x="36" y="71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2" name="Freeform 106"/>
              <p:cNvSpPr>
                <a:spLocks noChangeAspect="1"/>
              </p:cNvSpPr>
              <p:nvPr/>
            </p:nvSpPr>
            <p:spPr bwMode="auto">
              <a:xfrm>
                <a:off x="5405" y="4005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3" name="Freeform 107"/>
              <p:cNvSpPr>
                <a:spLocks noChangeAspect="1"/>
              </p:cNvSpPr>
              <p:nvPr/>
            </p:nvSpPr>
            <p:spPr bwMode="auto">
              <a:xfrm>
                <a:off x="5798" y="4516"/>
                <a:ext cx="71" cy="72"/>
              </a:xfrm>
              <a:custGeom>
                <a:avLst/>
                <a:gdLst>
                  <a:gd name="T0" fmla="*/ 36 w 71"/>
                  <a:gd name="T1" fmla="*/ 0 h 72"/>
                  <a:gd name="T2" fmla="*/ 71 w 71"/>
                  <a:gd name="T3" fmla="*/ 36 h 72"/>
                  <a:gd name="T4" fmla="*/ 36 w 71"/>
                  <a:gd name="T5" fmla="*/ 72 h 72"/>
                  <a:gd name="T6" fmla="*/ 0 w 71"/>
                  <a:gd name="T7" fmla="*/ 36 h 72"/>
                  <a:gd name="T8" fmla="*/ 36 w 71"/>
                  <a:gd name="T9" fmla="*/ 0 h 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2"/>
                  <a:gd name="T17" fmla="*/ 71 w 71"/>
                  <a:gd name="T18" fmla="*/ 72 h 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2">
                    <a:moveTo>
                      <a:pt x="36" y="0"/>
                    </a:moveTo>
                    <a:lnTo>
                      <a:pt x="71" y="36"/>
                    </a:lnTo>
                    <a:lnTo>
                      <a:pt x="36" y="72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4" name="Freeform 108"/>
              <p:cNvSpPr>
                <a:spLocks noChangeAspect="1"/>
              </p:cNvSpPr>
              <p:nvPr/>
            </p:nvSpPr>
            <p:spPr bwMode="auto">
              <a:xfrm>
                <a:off x="6191" y="4742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6 h 71"/>
                  <a:gd name="T4" fmla="*/ 35 w 71"/>
                  <a:gd name="T5" fmla="*/ 71 h 71"/>
                  <a:gd name="T6" fmla="*/ 0 w 71"/>
                  <a:gd name="T7" fmla="*/ 36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6"/>
                    </a:lnTo>
                    <a:lnTo>
                      <a:pt x="35" y="71"/>
                    </a:lnTo>
                    <a:lnTo>
                      <a:pt x="0" y="3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1575" name="Freeform 109"/>
              <p:cNvSpPr>
                <a:spLocks noChangeAspect="1"/>
              </p:cNvSpPr>
              <p:nvPr/>
            </p:nvSpPr>
            <p:spPr bwMode="auto">
              <a:xfrm>
                <a:off x="6584" y="5004"/>
                <a:ext cx="71" cy="71"/>
              </a:xfrm>
              <a:custGeom>
                <a:avLst/>
                <a:gdLst>
                  <a:gd name="T0" fmla="*/ 35 w 71"/>
                  <a:gd name="T1" fmla="*/ 0 h 71"/>
                  <a:gd name="T2" fmla="*/ 71 w 71"/>
                  <a:gd name="T3" fmla="*/ 35 h 71"/>
                  <a:gd name="T4" fmla="*/ 35 w 71"/>
                  <a:gd name="T5" fmla="*/ 71 h 71"/>
                  <a:gd name="T6" fmla="*/ 0 w 71"/>
                  <a:gd name="T7" fmla="*/ 35 h 71"/>
                  <a:gd name="T8" fmla="*/ 35 w 71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"/>
                  <a:gd name="T16" fmla="*/ 0 h 71"/>
                  <a:gd name="T17" fmla="*/ 71 w 71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" h="71">
                    <a:moveTo>
                      <a:pt x="35" y="0"/>
                    </a:moveTo>
                    <a:lnTo>
                      <a:pt x="71" y="35"/>
                    </a:lnTo>
                    <a:lnTo>
                      <a:pt x="35" y="71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80"/>
              </a:solidFill>
              <a:ln w="7620">
                <a:solidFill>
                  <a:srgbClr val="000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1560" name="Rectangle 68"/>
            <p:cNvSpPr>
              <a:spLocks noChangeArrowheads="1"/>
            </p:cNvSpPr>
            <p:nvPr/>
          </p:nvSpPr>
          <p:spPr bwMode="auto">
            <a:xfrm>
              <a:off x="1576" y="1519"/>
              <a:ext cx="44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1" hangingPunct="1"/>
              <a:r>
                <a:rPr kumimoji="0" lang="en-US" altLang="zh-TW" sz="1000" i="1">
                  <a:solidFill>
                    <a:srgbClr val="000000"/>
                  </a:solidFill>
                  <a:latin typeface="新細明體" pitchFamily="18" charset="-120"/>
                </a:rPr>
                <a:t>315,274</a:t>
              </a:r>
              <a:endParaRPr kumimoji="0" lang="en-US" altLang="zh-TW" sz="1800"/>
            </a:p>
          </p:txBody>
        </p:sp>
      </p:grpSp>
      <p:sp>
        <p:nvSpPr>
          <p:cNvPr id="21511" name="Rectangle 112"/>
          <p:cNvSpPr>
            <a:spLocks noChangeArrowheads="1"/>
          </p:cNvSpPr>
          <p:nvPr/>
        </p:nvSpPr>
        <p:spPr bwMode="auto">
          <a:xfrm>
            <a:off x="7625111" y="5710238"/>
            <a:ext cx="1008063" cy="64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en-US"/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496046"/>
              </p:ext>
            </p:extLst>
          </p:nvPr>
        </p:nvGraphicFramePr>
        <p:xfrm>
          <a:off x="179388" y="3227388"/>
          <a:ext cx="8715375" cy="2628900"/>
        </p:xfrm>
        <a:graphic>
          <a:graphicData uri="http://schemas.openxmlformats.org/drawingml/2006/table">
            <a:tbl>
              <a:tblPr/>
              <a:tblGrid>
                <a:gridCol w="1747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110/02/22~ 03/05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110/04/10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04/11(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美術、戲劇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110/04/17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04/19(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110/06/07 ~ 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110/07/07(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音樂、美術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110/07/08(</a:t>
                      </a: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戲劇、舞蹈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110/07/08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445639" y="6006813"/>
            <a:ext cx="333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ctrTitle" idx="4294967295"/>
          </p:nvPr>
        </p:nvSpPr>
        <p:spPr>
          <a:xfrm>
            <a:off x="179388" y="1714500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專業群科甄選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特色招生</a:t>
            </a:r>
            <a:r>
              <a:rPr lang="en-US" altLang="zh-TW" sz="6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215643"/>
              </p:ext>
            </p:extLst>
          </p:nvPr>
        </p:nvGraphicFramePr>
        <p:xfrm>
          <a:off x="304006" y="3567113"/>
          <a:ext cx="8715375" cy="23495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專業群科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110/03/15 ~ 03/19</a:t>
                      </a:r>
                      <a:endParaRPr kumimoji="0" lang="zh-TW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110/04/24 ~ 04/25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110/06/09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110/06/11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72956"/>
              </p:ext>
            </p:extLst>
          </p:nvPr>
        </p:nvGraphicFramePr>
        <p:xfrm>
          <a:off x="288925" y="1268413"/>
          <a:ext cx="8424862" cy="4628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96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0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13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endParaRPr lang="en-US" altLang="zh-TW" sz="1800" b="0" i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51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endParaRPr lang="en-US" altLang="zh-TW" sz="1800" b="0" u="none" strike="sng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899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091251"/>
              </p:ext>
            </p:extLst>
          </p:nvPr>
        </p:nvGraphicFramePr>
        <p:xfrm>
          <a:off x="395288" y="1484313"/>
          <a:ext cx="8424862" cy="4675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6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28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308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25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96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42164"/>
                  </a:ext>
                </a:extLst>
              </a:tr>
              <a:tr h="14192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735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703622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5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19800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799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756585"/>
              </p:ext>
            </p:extLst>
          </p:nvPr>
        </p:nvGraphicFramePr>
        <p:xfrm>
          <a:off x="182563" y="1865313"/>
          <a:ext cx="8726487" cy="4897957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515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雙外語及程式語特色班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0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54043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182563" y="1544638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370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340877"/>
              </p:ext>
            </p:extLst>
          </p:nvPr>
        </p:nvGraphicFramePr>
        <p:xfrm>
          <a:off x="222250" y="1109663"/>
          <a:ext cx="8723313" cy="5897577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04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5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034255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/>
          </p:cNvPr>
          <p:cNvGraphicFramePr>
            <a:graphicFrameLocks noGrp="1"/>
          </p:cNvGraphicFramePr>
          <p:nvPr/>
        </p:nvGraphicFramePr>
        <p:xfrm>
          <a:off x="214313" y="836613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456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583126"/>
              </p:ext>
            </p:extLst>
          </p:nvPr>
        </p:nvGraphicFramePr>
        <p:xfrm>
          <a:off x="395288" y="1773238"/>
          <a:ext cx="8475662" cy="4462460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354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557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7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326048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18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飲料調製特色班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661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75413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endParaRPr lang="en-US" altLang="zh-TW" sz="1800" b="0" i="0" u="none" strike="sngStrike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335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206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592625"/>
              </p:ext>
            </p:extLst>
          </p:nvPr>
        </p:nvGraphicFramePr>
        <p:xfrm>
          <a:off x="428625" y="1924007"/>
          <a:ext cx="8477249" cy="3254958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403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288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9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endParaRPr lang="en-US" altLang="zh-TW" sz="1800" b="0" i="0" u="none" strike="sng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1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9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18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endParaRPr lang="en-US" altLang="zh-TW" sz="1800" b="0" i="0" u="none" strike="sng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3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桃園市私立至善高中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農產行銷科</a:t>
                      </a:r>
                      <a:endParaRPr lang="en-US" altLang="zh-TW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13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99398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/>
          </p:cNvPr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76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2359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411760" y="260648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912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078719"/>
              </p:ext>
            </p:extLst>
          </p:nvPr>
        </p:nvGraphicFramePr>
        <p:xfrm>
          <a:off x="250825" y="981075"/>
          <a:ext cx="8642350" cy="612394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啟英動力機械、啟英電商、啟英應日、啟英時尚造型、啟英廣設、啟英表藝、啟英餐飲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客家料理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、永平資處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飲料調製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）、永平表演藝術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、至善家具木工、至善幼兒保育、至善觀光、至善農產行銷、六和資訊、清華資訊、方曙資訊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、育達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應英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76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99592" y="548680"/>
            <a:ext cx="72008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</a:rPr>
              <a:t>Ｖ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025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/>
          </p:cNvPr>
          <p:cNvSpPr>
            <a:spLocks noGrp="1"/>
          </p:cNvSpPr>
          <p:nvPr>
            <p:ph type="title" idx="4294967295"/>
          </p:nvPr>
        </p:nvSpPr>
        <p:spPr>
          <a:xfrm>
            <a:off x="0" y="1341438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>
            <a:extLst/>
          </p:cNvPr>
          <p:cNvGraphicFramePr>
            <a:graphicFrameLocks noGrp="1"/>
          </p:cNvGraphicFramePr>
          <p:nvPr/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16510</TotalTime>
  <Words>10030</Words>
  <Application>Microsoft Office PowerPoint</Application>
  <PresentationFormat>如螢幕大小 (4:3)</PresentationFormat>
  <Paragraphs>1831</Paragraphs>
  <Slides>145</Slides>
  <Notes>51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145</vt:i4>
      </vt:variant>
    </vt:vector>
  </HeadingPairs>
  <TitlesOfParts>
    <vt:vector size="162" baseType="lpstr">
      <vt:lpstr>BiauKai</vt:lpstr>
      <vt:lpstr>Cataneo BT</vt:lpstr>
      <vt:lpstr>Gulim</vt:lpstr>
      <vt:lpstr>華康儷特圓</vt:lpstr>
      <vt:lpstr>微軟正黑體</vt:lpstr>
      <vt:lpstr>新細明體</vt:lpstr>
      <vt:lpstr>標楷體</vt:lpstr>
      <vt:lpstr>Arial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PhotoImpact</vt:lpstr>
      <vt:lpstr>PowerPoint 簡報</vt:lpstr>
      <vt:lpstr>          目次</vt:lpstr>
      <vt:lpstr>PowerPoint 簡報</vt:lpstr>
      <vt:lpstr>109學年度適性入學成果</vt:lpstr>
      <vt:lpstr>109學年度適性入學成果</vt:lpstr>
      <vt:lpstr>109學年度適性入學成果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普通科升大學-考試與管道</vt:lpstr>
      <vt:lpstr>群科升科大、二專-考試與管道</vt:lpstr>
      <vt:lpstr>桃連區職業類科之群科屬性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桃連區機械群109學年度招生科別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PowerPoint 簡報</vt:lpstr>
      <vt:lpstr>PowerPoint 簡報</vt:lpstr>
      <vt:lpstr>PowerPoint 簡報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甄選入學(特色招生)</vt:lpstr>
      <vt:lpstr>甄選入學(特色招生)</vt:lpstr>
      <vt:lpstr>專業群科甄選(特色招生)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110學年度新設市高-羅浮高中</vt:lpstr>
      <vt:lpstr>PowerPoint 簡報</vt:lpstr>
      <vt:lpstr>PowerPoint 簡報</vt:lpstr>
      <vt:lpstr>PowerPoint 簡報</vt:lpstr>
      <vt:lpstr>PowerPoint 簡報</vt:lpstr>
      <vt:lpstr>志願序計分方式</vt:lpstr>
      <vt:lpstr>同群科志願跨校連續選填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109年桃連區免試入學-同分超額比序步驟</vt:lpstr>
      <vt:lpstr>PowerPoint 簡報</vt:lpstr>
      <vt:lpstr>PowerPoint 簡報</vt:lpstr>
      <vt:lpstr>PowerPoint 簡報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PowerPoint 簡報</vt:lpstr>
    </vt:vector>
  </TitlesOfParts>
  <Company>Net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Windows 使用者</cp:lastModifiedBy>
  <cp:revision>1279</cp:revision>
  <cp:lastPrinted>2020-10-06T23:42:45Z</cp:lastPrinted>
  <dcterms:created xsi:type="dcterms:W3CDTF">2012-05-12T02:14:41Z</dcterms:created>
  <dcterms:modified xsi:type="dcterms:W3CDTF">2020-11-19T04:13:31Z</dcterms:modified>
</cp:coreProperties>
</file>