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42" r:id="rId3"/>
    <p:sldId id="745" r:id="rId4"/>
    <p:sldId id="311" r:id="rId5"/>
    <p:sldId id="313" r:id="rId6"/>
    <p:sldId id="314" r:id="rId7"/>
    <p:sldId id="283" r:id="rId8"/>
    <p:sldId id="284" r:id="rId9"/>
    <p:sldId id="294" r:id="rId10"/>
    <p:sldId id="295" r:id="rId11"/>
  </p:sldIdLst>
  <p:sldSz cx="12188825" cy="6858000"/>
  <p:notesSz cx="9926638" cy="6797675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4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CC3300"/>
    <a:srgbClr val="000066"/>
    <a:srgbClr val="CCFFFF"/>
    <a:srgbClr val="003366"/>
    <a:srgbClr val="CCECFF"/>
    <a:srgbClr val="CCCCFF"/>
    <a:srgbClr val="CC99FF"/>
    <a:srgbClr val="CC66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744" y="114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126" y="84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F183C20-8548-40C8-9E88-EAF7A836FA13}" type="datetime2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2023年12月28日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2755C7B-5432-4A5D-9B03-7BFF1EA11593}" type="datetime2">
              <a:rPr lang="zh-TW" altLang="en-US" smtClean="0"/>
              <a:pPr/>
              <a:t>2023年12月28日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41221E5-7225-48EB-A4EE-420E7BFCF705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altLang="zh-TW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7036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13" name="直線接點​​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15" name="直線接點​​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466343" cy="2680127"/>
          </a:xfrm>
        </p:spPr>
        <p:txBody>
          <a:bodyPr rtlCol="0">
            <a:noAutofit/>
          </a:bodyPr>
          <a:lstStyle>
            <a:lvl1pPr>
              <a:defRPr sz="5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53840DB-ACD9-4937-B612-4A211C6C4076}" type="datetime2">
              <a:rPr lang="zh-TW" altLang="en-US" smtClean="0"/>
              <a:t>2023年12月28日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DC1BBB0-96F0-4077-A278-0F3FB5C104D3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5833906-DBB4-4D51-BC59-0184F08E23CD}" type="datetime2">
              <a:rPr lang="zh-TW" altLang="en-US" smtClean="0"/>
              <a:t>2023年12月28日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11" name="直線接點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​​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14" name="直線接點​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直排標題 1"/>
          <p:cNvSpPr>
            <a:spLocks noGrp="1"/>
          </p:cNvSpPr>
          <p:nvPr>
            <p:ph type="title" orient="vert" hasCustomPrompt="1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dirty="0"/>
              <a:t>按一下以編輯母片標題</a:t>
            </a:r>
            <a:br>
              <a:rPr lang="en-US" altLang="zh-TW" dirty="0"/>
            </a:br>
            <a:r>
              <a:rPr lang="zh-TW" altLang="en-US" dirty="0"/>
              <a:t>樣式</a:t>
            </a:r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42EB1E07-43E8-4683-8577-315E0E185638}" type="datetime2">
              <a:rPr lang="zh-TW" altLang="en-US" smtClean="0"/>
              <a:t>2023年12月28日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DC1BBB0-96F0-4077-A278-0F3FB5C104D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51A8246-D908-452E-AC27-570A179361F3}" type="datetime2">
              <a:rPr lang="zh-TW" altLang="en-US" smtClean="0"/>
              <a:t>2023年12月28日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0" name="矩形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4" name="矩形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1" name="矩形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22" name="直線接點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23" name="直線接點​​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7" name="矩形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8" name="矩形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0" name="矩形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31" name="直線接點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33" name="直線接點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98612" y="1600201"/>
            <a:ext cx="8458199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5723E966-8E8A-4E94-B557-CC4F37325276}" type="datetime2">
              <a:rPr lang="zh-TW" altLang="en-US" smtClean="0"/>
              <a:t>2023年12月28日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DC1BBB0-96F0-4077-A278-0F3FB5C104D3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A51686F-BD83-43AA-AA19-2877D1C7A15E}" type="datetime2">
              <a:rPr lang="zh-TW" altLang="en-US" smtClean="0"/>
              <a:t>2023年12月28日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0054B3-1662-4A2D-ADDE-23EEA8FDD635}" type="datetime2">
              <a:rPr lang="zh-TW" altLang="en-US" smtClean="0"/>
              <a:t>2023年12月28日</a:t>
            </a:fld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3572EAD-4323-412E-A991-7E00E78FCE30}" type="datetime2">
              <a:rPr lang="zh-TW" altLang="en-US" smtClean="0"/>
              <a:t>2023年12月28日</a:t>
            </a:fld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7" name="直線接點​​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417F74A6-2BFD-4077-A750-17574D8B6C57}" type="datetime2">
              <a:rPr lang="zh-TW" altLang="en-US" smtClean="0"/>
              <a:t>2023年12月28日</a:t>
            </a:fld>
            <a:endParaRPr lang="zh-TW" altLang="en-US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DC1BBB0-96F0-4077-A278-0F3FB5C104D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10" name="直線接點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9783986-45CD-447F-AC66-451E81DCAE95}" type="datetime2">
              <a:rPr lang="zh-TW" altLang="en-US" smtClean="0"/>
              <a:t>2023年12月28日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DC1BBB0-96F0-4077-A278-0F3FB5C104D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390EAA4-8238-4CAF-B30A-E7BA2849FF52}" type="datetime2">
              <a:rPr lang="zh-TW" altLang="en-US" smtClean="0"/>
              <a:t>2023年12月28日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DC1BBB0-96F0-4077-A278-0F3FB5C104D3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cxnSp>
        <p:nvCxnSpPr>
          <p:cNvPr id="10" name="直線接點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14" name="直線接點​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​​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16" name="直線接點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5027612" y="6356351"/>
            <a:ext cx="13715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5C5CE88B-CB1A-4ABD-8D8B-9CECD43C9C03}" type="datetime2">
              <a:rPr lang="zh-TW" altLang="en-US" smtClean="0"/>
              <a:t>2023年12月28日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DC1BBB0-96F0-4077-A278-0F3FB5C104D3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05980" y="24451"/>
            <a:ext cx="9073008" cy="2232248"/>
          </a:xfrm>
        </p:spPr>
        <p:txBody>
          <a:bodyPr rtlCol="0"/>
          <a:lstStyle/>
          <a:p>
            <a:pPr algn="ctr"/>
            <a:r>
              <a:rPr lang="zh-TW" altLang="en-US" sz="48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</a:t>
            </a:r>
            <a:r>
              <a:rPr lang="en-US" altLang="zh-TW" sz="48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48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學年度國民中學</a:t>
            </a:r>
            <a:br>
              <a:rPr lang="en-US" altLang="zh-TW" sz="48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學術性向資賦優異學生鑑定</a:t>
            </a:r>
            <a:br>
              <a:rPr lang="en-US" altLang="zh-TW" sz="4800" b="1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</a:t>
            </a:r>
            <a:r>
              <a:rPr lang="zh-TW" altLang="en-US" sz="48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說明會</a:t>
            </a:r>
            <a:endParaRPr lang="zh-TW" altLang="en-US" sz="4800" dirty="0">
              <a:solidFill>
                <a:srgbClr val="3333FF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006180" y="2708920"/>
            <a:ext cx="5472608" cy="3368545"/>
          </a:xfrm>
        </p:spPr>
        <p:txBody>
          <a:bodyPr rtlCol="0">
            <a:noAutofit/>
          </a:bodyPr>
          <a:lstStyle/>
          <a:p>
            <a:pPr algn="ctr"/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大崗國中</a:t>
            </a:r>
            <a:endParaRPr lang="en-US" altLang="zh-TW" sz="4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        長    徐如君</a:t>
            </a:r>
            <a:endParaRPr lang="en-US" altLang="zh-TW" sz="4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輔導主任    陳岱語</a:t>
            </a:r>
            <a:endParaRPr lang="en-US" altLang="zh-TW" sz="4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特教組長    廖璟薇</a:t>
            </a:r>
            <a:endParaRPr lang="en-US" altLang="zh-TW" sz="4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數資班導    陳美君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6012EBD-D140-449C-A04B-F54279417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B095810-4633-4080-89CE-3C95BC506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3851" y="1988840"/>
            <a:ext cx="10369152" cy="3384376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國民教育階段資優教育應以</a:t>
            </a:r>
            <a:r>
              <a:rPr lang="zh-TW" altLang="en-US" sz="28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分散式資源班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方式辦理為限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若學校設有資優資源班，將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依學生的優異特質及個別輔導計畫</a:t>
            </a:r>
            <a:r>
              <a:rPr lang="en-US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8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IGP</a:t>
            </a:r>
            <a:r>
              <a:rPr lang="en-US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zh-TW" altLang="en-US" sz="2800" b="1" dirty="0">
                <a:solidFill>
                  <a:srgbClr val="4646C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該類科目上課時由其原普通班抽離至資優資源班學習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8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並非採集中式專班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的模式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rgbClr val="FFFFFF"/>
                </a:solidFill>
                <a:highlight>
                  <a:srgbClr val="0033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大崗國中數理資優資源班臉書社團：崗情意數</a:t>
            </a:r>
          </a:p>
          <a:p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EA87684E-BB3C-4B40-A814-6AC8B5A88040}"/>
              </a:ext>
            </a:extLst>
          </p:cNvPr>
          <p:cNvGrpSpPr/>
          <p:nvPr/>
        </p:nvGrpSpPr>
        <p:grpSpPr>
          <a:xfrm>
            <a:off x="617214" y="404664"/>
            <a:ext cx="5840350" cy="873274"/>
            <a:chOff x="617214" y="404664"/>
            <a:chExt cx="5840350" cy="873274"/>
          </a:xfrm>
        </p:grpSpPr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542E0314-46BF-4B88-9C79-BCE3054A63FE}"/>
                </a:ext>
              </a:extLst>
            </p:cNvPr>
            <p:cNvGrpSpPr/>
            <p:nvPr/>
          </p:nvGrpSpPr>
          <p:grpSpPr>
            <a:xfrm>
              <a:off x="1053852" y="404664"/>
              <a:ext cx="5403712" cy="873274"/>
              <a:chOff x="1579404" y="3405944"/>
              <a:chExt cx="5403712" cy="873274"/>
            </a:xfrm>
          </p:grpSpPr>
          <p:sp>
            <p:nvSpPr>
              <p:cNvPr id="6" name="箭號: 五邊形 5">
                <a:extLst>
                  <a:ext uri="{FF2B5EF4-FFF2-40B4-BE49-F238E27FC236}">
                    <a16:creationId xmlns:a16="http://schemas.microsoft.com/office/drawing/2014/main" id="{DB9C2AE2-26A8-406D-A2BD-543ED537B62B}"/>
                  </a:ext>
                </a:extLst>
              </p:cNvPr>
              <p:cNvSpPr/>
              <p:nvPr/>
            </p:nvSpPr>
            <p:spPr>
              <a:xfrm rot="10800000">
                <a:off x="1579404" y="3405944"/>
                <a:ext cx="5403712" cy="873274"/>
              </a:xfrm>
              <a:prstGeom prst="homePlate">
                <a:avLst/>
              </a:prstGeom>
              <a:solidFill>
                <a:srgbClr val="9900CC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" name="箭號: 五邊形 4">
                <a:extLst>
                  <a:ext uri="{FF2B5EF4-FFF2-40B4-BE49-F238E27FC236}">
                    <a16:creationId xmlns:a16="http://schemas.microsoft.com/office/drawing/2014/main" id="{8AF6510A-A3BE-40BC-AE0A-E4D294AC0DF9}"/>
                  </a:ext>
                </a:extLst>
              </p:cNvPr>
              <p:cNvSpPr txBox="1"/>
              <p:nvPr/>
            </p:nvSpPr>
            <p:spPr>
              <a:xfrm rot="21600000">
                <a:off x="1797722" y="3405944"/>
                <a:ext cx="5185394" cy="87327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85090" tIns="114300" rIns="213360" bIns="114300" numCol="1" spcCol="1270" anchor="ctr" anchorCtr="0">
                <a:noAutofit/>
              </a:bodyPr>
              <a:lstStyle/>
              <a:p>
                <a:pPr marL="0" lvl="0" indent="0" algn="l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zh-TW" altLang="en-US" sz="3000" b="1" kern="1200"/>
                  <a:t>資優生安置原則與課程服務</a:t>
                </a:r>
                <a:endParaRPr lang="zh-TW" altLang="en-US" sz="3000" b="1" kern="1200" dirty="0"/>
              </a:p>
            </p:txBody>
          </p:sp>
        </p:grpSp>
        <p:sp>
          <p:nvSpPr>
            <p:cNvPr id="5" name="橢圓 4">
              <a:extLst>
                <a:ext uri="{FF2B5EF4-FFF2-40B4-BE49-F238E27FC236}">
                  <a16:creationId xmlns:a16="http://schemas.microsoft.com/office/drawing/2014/main" id="{2EAF5B6B-C44C-4157-8646-51BD9982B8CE}"/>
                </a:ext>
              </a:extLst>
            </p:cNvPr>
            <p:cNvSpPr/>
            <p:nvPr/>
          </p:nvSpPr>
          <p:spPr>
            <a:xfrm>
              <a:off x="617214" y="404664"/>
              <a:ext cx="873274" cy="873274"/>
            </a:xfrm>
            <a:prstGeom prst="ellipse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000" r="-2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2BBE1B8E-7FC5-4D8D-B38A-C9A9AAC3E8D7}"/>
              </a:ext>
            </a:extLst>
          </p:cNvPr>
          <p:cNvSpPr/>
          <p:nvPr/>
        </p:nvSpPr>
        <p:spPr>
          <a:xfrm>
            <a:off x="6675882" y="620688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數理資優資源班</a:t>
            </a:r>
            <a:endParaRPr lang="zh-TW" altLang="en-US" sz="3600" dirty="0">
              <a:solidFill>
                <a:schemeClr val="tx2"/>
              </a:solidFill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1F56CE02-0317-408A-B8BF-D61D05F6C6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5728" y="3615456"/>
            <a:ext cx="1781686" cy="1781686"/>
          </a:xfrm>
          <a:prstGeom prst="rect">
            <a:avLst/>
          </a:prstGeom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AC9A341-15F0-4F65-807D-6A5047A44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smtClean="0"/>
              <a:pPr/>
              <a:t>10</a:t>
            </a:fld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588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172F9903-F196-430E-ABF9-AB2656779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smtClean="0"/>
              <a:pPr/>
              <a:t>2</a:t>
            </a:fld>
            <a:endParaRPr lang="en-US" altLang="zh-TW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05F43C2-1348-40E9-A877-A3CE5EAB48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684" y="5009"/>
            <a:ext cx="9701455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732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大崗國中校內獎學金.jpg"/>
          <p:cNvPicPr>
            <a:picLocks noChangeAspect="1"/>
          </p:cNvPicPr>
          <p:nvPr/>
        </p:nvPicPr>
        <p:blipFill rotWithShape="1">
          <a:blip r:embed="rId3" cstate="print"/>
          <a:srcRect t="12371"/>
          <a:stretch/>
        </p:blipFill>
        <p:spPr>
          <a:xfrm>
            <a:off x="1197868" y="868748"/>
            <a:ext cx="10609043" cy="5688632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D33BAA2B-623E-4CCB-9688-5276FE9A687B}"/>
              </a:ext>
            </a:extLst>
          </p:cNvPr>
          <p:cNvSpPr txBox="1"/>
          <p:nvPr/>
        </p:nvSpPr>
        <p:spPr>
          <a:xfrm>
            <a:off x="1413892" y="188640"/>
            <a:ext cx="1029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大崗國中九年級學生模擬考暨會考成績優異獎學金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95B859E8-C28E-4841-BC1C-0484D6555609}"/>
              </a:ext>
            </a:extLst>
          </p:cNvPr>
          <p:cNvSpPr txBox="1">
            <a:spLocks/>
          </p:cNvSpPr>
          <p:nvPr/>
        </p:nvSpPr>
        <p:spPr>
          <a:xfrm>
            <a:off x="2445969" y="-4205"/>
            <a:ext cx="7104828" cy="62489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>
            <a:lvl1pPr algn="l" defTabSz="1218987" rtl="0" eaLnBrk="1" latinLnBrk="0" hangingPunct="1">
              <a:lnSpc>
                <a:spcPct val="85000"/>
              </a:lnSpc>
              <a:spcBef>
                <a:spcPct val="0"/>
              </a:spcBef>
              <a:buNone/>
              <a:tabLst/>
              <a:defRPr sz="4400" kern="1200" cap="none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defRPr>
            </a:lvl1pPr>
          </a:lstStyle>
          <a:p>
            <a:pPr algn="dist"/>
            <a:r>
              <a:rPr lang="zh-TW" altLang="en-US" sz="3600" b="1" dirty="0">
                <a:solidFill>
                  <a:srgbClr val="002060"/>
                </a:solidFill>
                <a:latin typeface="+mj-ea"/>
                <a:ea typeface="+mj-ea"/>
              </a:rPr>
              <a:t>學術性向資優鑑定重要日程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BB71E42B-7EC2-4712-B198-D2C56E108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809869"/>
              </p:ext>
            </p:extLst>
          </p:nvPr>
        </p:nvGraphicFramePr>
        <p:xfrm>
          <a:off x="0" y="561029"/>
          <a:ext cx="11855053" cy="6309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2523">
                  <a:extLst>
                    <a:ext uri="{9D8B030D-6E8A-4147-A177-3AD203B41FA5}">
                      <a16:colId xmlns:a16="http://schemas.microsoft.com/office/drawing/2014/main" val="1863263409"/>
                    </a:ext>
                  </a:extLst>
                </a:gridCol>
                <a:gridCol w="1939918">
                  <a:extLst>
                    <a:ext uri="{9D8B030D-6E8A-4147-A177-3AD203B41FA5}">
                      <a16:colId xmlns:a16="http://schemas.microsoft.com/office/drawing/2014/main" val="3460428534"/>
                    </a:ext>
                  </a:extLst>
                </a:gridCol>
                <a:gridCol w="8262612">
                  <a:extLst>
                    <a:ext uri="{9D8B030D-6E8A-4147-A177-3AD203B41FA5}">
                      <a16:colId xmlns:a16="http://schemas.microsoft.com/office/drawing/2014/main" val="3666797189"/>
                    </a:ext>
                  </a:extLst>
                </a:gridCol>
              </a:tblGrid>
              <a:tr h="4040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rgbClr val="A5002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rgbClr val="A5002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rgbClr val="A5002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287638"/>
                  </a:ext>
                </a:extLst>
              </a:tr>
              <a:tr h="23310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初選報名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1/22(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8:00</a:t>
                      </a:r>
                    </a:p>
                    <a:p>
                      <a:pPr algn="ctr"/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～</a:t>
                      </a: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1/29(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)12:00</a:t>
                      </a:r>
                    </a:p>
                    <a:p>
                      <a:pPr algn="ctr"/>
                      <a:endParaRPr lang="zh-TW" alt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申請方式：一律採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線上報名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，報名網址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:https://</a:t>
                      </a:r>
                      <a:r>
                        <a:rPr lang="en-US" altLang="zh-TW" sz="1800" b="0" i="0" u="none" strike="noStrike" kern="1200" baseline="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www.giftedness.tyc.edu.tw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，逾時不受理。</a:t>
                      </a:r>
                    </a:p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鑑定費用：</a:t>
                      </a:r>
                      <a:endParaRPr lang="en-US" altLang="zh-TW" sz="1800" b="0" i="0" u="none" strike="noStrike" kern="1200" baseline="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管道一書面審查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每人新臺幣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元整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報名管道一需同時報名管道二，通過書審者，退還管道二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元整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  <a:p>
                      <a:r>
                        <a:rPr lang="zh-TW" altLang="en-US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管道二測驗方式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每人繳交新臺幣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元整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</a:p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繳費方式：請考生家長於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113/1/29(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一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)22:00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前完成繳款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(ATM.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線上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超商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銀行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800" b="1" i="0" u="none" strike="noStrike" kern="1200" baseline="0" dirty="0">
                        <a:solidFill>
                          <a:srgbClr val="3333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考生</a:t>
                      </a:r>
                      <a:r>
                        <a:rPr lang="zh-TW" altLang="en-US" sz="1800" b="1" i="0" u="sng" strike="noStrike" kern="1200" baseline="0" dirty="0">
                          <a:solidFill>
                            <a:srgbClr val="0066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填寫報名資料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及</a:t>
                      </a:r>
                      <a:r>
                        <a:rPr lang="zh-TW" altLang="en-US" sz="1800" b="1" i="0" u="sng" strike="noStrike" kern="1200" baseline="0" dirty="0">
                          <a:solidFill>
                            <a:srgbClr val="0066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上傳相關文件資料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zh-TW" altLang="en-US" sz="1800" b="1" i="0" u="sng" strike="noStrike" kern="1200" baseline="0" dirty="0">
                          <a:solidFill>
                            <a:srgbClr val="0066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繳交報名費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後，始完成報名作業。</a:t>
                      </a:r>
                      <a:endParaRPr lang="zh-TW" altLang="en-US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797382"/>
                  </a:ext>
                </a:extLst>
              </a:tr>
              <a:tr h="12121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查驗申請</a:t>
                      </a:r>
                      <a:endParaRPr lang="en-US" altLang="zh-TW" sz="1800" b="1" i="0" u="none" strike="noStrike" kern="1200" baseline="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管道一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2/1(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四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2/2(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五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8:30-16:00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地點：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同德國中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</a:p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得親自或委託繳驗相關資料，請備齊審查資料正本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294014"/>
                  </a:ext>
                </a:extLst>
              </a:tr>
              <a:tr h="9324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初選鑑定場及鑑定證下載列印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3/6(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三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)17:00-</a:t>
                      </a:r>
                    </a:p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測驗當日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8:30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17:00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公告於桃園市資賦優異學生鑑定報名系統</a:t>
                      </a:r>
                    </a:p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(https://</a:t>
                      </a:r>
                      <a:r>
                        <a:rPr lang="en-US" altLang="zh-TW" sz="1800" b="0" i="0" u="none" strike="noStrike" kern="1200" baseline="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www.giftedness.tyc.edu.tw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</a:p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考生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自行下載列印鑑定證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+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健保卡或桃樂卡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應試。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507461"/>
                  </a:ext>
                </a:extLst>
              </a:tr>
              <a:tr h="714849">
                <a:tc rowSpan="2"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管道二</a:t>
                      </a:r>
                      <a:endParaRPr lang="en-US" altLang="zh-TW" sz="2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初選測驗日期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3/9(</a:t>
                      </a:r>
                      <a:r>
                        <a:rPr lang="zh-TW" altLang="en-US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上午</a:t>
                      </a:r>
                      <a:endParaRPr lang="en-US" altLang="zh-TW" sz="20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8:20</a:t>
                      </a:r>
                      <a:r>
                        <a:rPr lang="zh-TW" altLang="en-US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進場</a:t>
                      </a:r>
                      <a:endParaRPr lang="en-US" altLang="zh-TW" sz="20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數理、自然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性向測驗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</a:t>
                      </a: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同德、文昌國中 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詳閱鑑定證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solidFill>
                          <a:srgbClr val="7030A0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779453"/>
                  </a:ext>
                </a:extLst>
              </a:tr>
              <a:tr h="7148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3/10(</a:t>
                      </a:r>
                      <a:r>
                        <a:rPr lang="zh-TW" altLang="en-US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上午</a:t>
                      </a:r>
                      <a:endParaRPr lang="en-US" altLang="zh-TW" sz="20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8:20</a:t>
                      </a:r>
                      <a:r>
                        <a:rPr lang="zh-TW" altLang="en-US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進場</a:t>
                      </a:r>
                      <a:endParaRPr lang="en-US" altLang="zh-TW" sz="20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性向測驗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</a:t>
                      </a: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同德、文昌國中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詳閱鑑定證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solidFill>
                          <a:srgbClr val="7030A0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565974"/>
                  </a:ext>
                </a:extLst>
              </a:tr>
            </a:tbl>
          </a:graphicData>
        </a:graphic>
      </p:graphicFrame>
      <p:grpSp>
        <p:nvGrpSpPr>
          <p:cNvPr id="8" name="群組 7">
            <a:extLst>
              <a:ext uri="{FF2B5EF4-FFF2-40B4-BE49-F238E27FC236}">
                <a16:creationId xmlns:a16="http://schemas.microsoft.com/office/drawing/2014/main" id="{BF69732E-34A5-4842-B9A7-A00D183B6AFA}"/>
              </a:ext>
            </a:extLst>
          </p:cNvPr>
          <p:cNvGrpSpPr/>
          <p:nvPr/>
        </p:nvGrpSpPr>
        <p:grpSpPr>
          <a:xfrm>
            <a:off x="9262764" y="3429000"/>
            <a:ext cx="2502673" cy="686619"/>
            <a:chOff x="9118748" y="3750493"/>
            <a:chExt cx="2502673" cy="686619"/>
          </a:xfrm>
        </p:grpSpPr>
        <p:sp>
          <p:nvSpPr>
            <p:cNvPr id="5" name="語音泡泡: 圓角矩形 4">
              <a:extLst>
                <a:ext uri="{FF2B5EF4-FFF2-40B4-BE49-F238E27FC236}">
                  <a16:creationId xmlns:a16="http://schemas.microsoft.com/office/drawing/2014/main" id="{0338E9C3-A1EA-4F5E-A4A3-4B3B9A830DC3}"/>
                </a:ext>
              </a:extLst>
            </p:cNvPr>
            <p:cNvSpPr/>
            <p:nvPr/>
          </p:nvSpPr>
          <p:spPr>
            <a:xfrm>
              <a:off x="9118748" y="3750493"/>
              <a:ext cx="2448272" cy="686619"/>
            </a:xfrm>
            <a:prstGeom prst="wedgeRoundRectCallout">
              <a:avLst>
                <a:gd name="adj1" fmla="val -56480"/>
                <a:gd name="adj2" fmla="val 3846"/>
                <a:gd name="adj3" fmla="val 16667"/>
              </a:avLst>
            </a:prstGeom>
            <a:solidFill>
              <a:srgbClr val="7030A0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5443B489-A794-4297-9687-23558C0958B4}"/>
                </a:ext>
              </a:extLst>
            </p:cNvPr>
            <p:cNvSpPr txBox="1"/>
            <p:nvPr/>
          </p:nvSpPr>
          <p:spPr>
            <a:xfrm>
              <a:off x="9279673" y="3750493"/>
              <a:ext cx="23417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管道一書面審查結果</a:t>
              </a:r>
              <a:r>
                <a:rPr lang="en-US" altLang="zh-TW" b="1" dirty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3/6(</a:t>
              </a:r>
              <a:r>
                <a:rPr lang="zh-TW" altLang="en-US" b="1" dirty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三</a:t>
              </a:r>
              <a:r>
                <a:rPr lang="en-US" altLang="zh-TW" b="1" dirty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)17:00</a:t>
              </a:r>
              <a:r>
                <a:rPr lang="zh-TW" altLang="en-US" b="1" dirty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公告</a:t>
              </a:r>
              <a:endParaRPr lang="zh-TW" altLang="en-US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11232C9-DDEC-4A99-81D9-55510571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smtClean="0"/>
              <a:pPr/>
              <a:t>4</a:t>
            </a:fld>
            <a:endParaRPr lang="zh-TW" alt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712801B0-5793-4BA6-868F-C288CB583D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948" y="1628800"/>
            <a:ext cx="1526700" cy="15267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4423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95B859E8-C28E-4841-BC1C-0484D6555609}"/>
              </a:ext>
            </a:extLst>
          </p:cNvPr>
          <p:cNvSpPr txBox="1">
            <a:spLocks/>
          </p:cNvSpPr>
          <p:nvPr/>
        </p:nvSpPr>
        <p:spPr>
          <a:xfrm>
            <a:off x="2445969" y="-4205"/>
            <a:ext cx="7104828" cy="62489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>
            <a:lvl1pPr algn="l" defTabSz="1218987" rtl="0" eaLnBrk="1" latinLnBrk="0" hangingPunct="1">
              <a:lnSpc>
                <a:spcPct val="85000"/>
              </a:lnSpc>
              <a:spcBef>
                <a:spcPct val="0"/>
              </a:spcBef>
              <a:buNone/>
              <a:tabLst/>
              <a:defRPr sz="4400" kern="1200" cap="none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defRPr>
            </a:lvl1pPr>
          </a:lstStyle>
          <a:p>
            <a:pPr algn="dist"/>
            <a:r>
              <a:rPr lang="zh-TW" altLang="en-US" sz="3600" b="1" dirty="0">
                <a:solidFill>
                  <a:srgbClr val="002060"/>
                </a:solidFill>
                <a:latin typeface="+mj-ea"/>
                <a:ea typeface="+mj-ea"/>
              </a:rPr>
              <a:t>學術性向資優鑑定重要日程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BB71E42B-7EC2-4712-B198-D2C56E108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532478"/>
              </p:ext>
            </p:extLst>
          </p:nvPr>
        </p:nvGraphicFramePr>
        <p:xfrm>
          <a:off x="-1" y="620688"/>
          <a:ext cx="12188825" cy="59766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99048">
                  <a:extLst>
                    <a:ext uri="{9D8B030D-6E8A-4147-A177-3AD203B41FA5}">
                      <a16:colId xmlns:a16="http://schemas.microsoft.com/office/drawing/2014/main" val="1863263409"/>
                    </a:ext>
                  </a:extLst>
                </a:gridCol>
                <a:gridCol w="1994535">
                  <a:extLst>
                    <a:ext uri="{9D8B030D-6E8A-4147-A177-3AD203B41FA5}">
                      <a16:colId xmlns:a16="http://schemas.microsoft.com/office/drawing/2014/main" val="3460428534"/>
                    </a:ext>
                  </a:extLst>
                </a:gridCol>
                <a:gridCol w="8495242">
                  <a:extLst>
                    <a:ext uri="{9D8B030D-6E8A-4147-A177-3AD203B41FA5}">
                      <a16:colId xmlns:a16="http://schemas.microsoft.com/office/drawing/2014/main" val="3666797189"/>
                    </a:ext>
                  </a:extLst>
                </a:gridCol>
              </a:tblGrid>
              <a:tr h="42995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rgbClr val="A50021"/>
                          </a:solidFill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rgbClr val="A50021"/>
                          </a:solidFill>
                        </a:rPr>
                        <a:t>日期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rgbClr val="A50021"/>
                          </a:solidFill>
                        </a:rPr>
                        <a:t>備註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287638"/>
                  </a:ext>
                </a:extLst>
              </a:tr>
              <a:tr h="8986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初選結果</a:t>
                      </a:r>
                      <a:endParaRPr lang="en-US" altLang="zh-TW" sz="2000" b="1" dirty="0">
                        <a:solidFill>
                          <a:srgbClr val="FF0066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b="1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4/1(</a:t>
                      </a:r>
                      <a:r>
                        <a:rPr lang="zh-TW" altLang="en-US" sz="2000" b="1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2000" b="1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>
                        <a:solidFill>
                          <a:srgbClr val="FF0066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000" b="1" dirty="0">
                          <a:solidFill>
                            <a:srgbClr val="FF0066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17:00</a:t>
                      </a:r>
                      <a:endParaRPr lang="zh-TW" altLang="en-US" sz="2000" b="1" dirty="0">
                        <a:solidFill>
                          <a:srgbClr val="FF0066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17:00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公告於本市政府教育局、資賦優異學生鑑定報名系統、資優中心，開放系統供考生查詢及下載鑑定結果通知書。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797382"/>
                  </a:ext>
                </a:extLst>
              </a:tr>
              <a:tr h="15391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複選報名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4/8(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8:00</a:t>
                      </a:r>
                    </a:p>
                    <a:p>
                      <a:pPr algn="ctr"/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～</a:t>
                      </a: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4/13(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)12:00</a:t>
                      </a:r>
                    </a:p>
                    <a:p>
                      <a:endParaRPr lang="zh-TW" altLang="en-US" sz="1800" b="0" i="0" u="none" strike="noStrike" kern="1200" baseline="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申請方式：一律採線上報名，報名網址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:https://</a:t>
                      </a:r>
                      <a:r>
                        <a:rPr lang="en-US" altLang="zh-TW" sz="1800" b="0" i="0" u="none" strike="noStrike" kern="1200" baseline="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www.giftedness.tyc.edu.tw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，逾時不受理。</a:t>
                      </a:r>
                    </a:p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鑑定費用：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每人繳交新臺幣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元整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繳費期限：請考生家長於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112/4/13(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六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)22:00 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前完成繳款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(ATM.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線上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超商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銀行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800" b="0" i="0" u="none" strike="noStrike" kern="1200" baseline="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考生填寫報名資料及上傳相關文件資料，繳交報名費後，始完成報名作業。</a:t>
                      </a:r>
                      <a:endParaRPr lang="zh-TW" altLang="en-US" sz="1800" b="0" i="0" u="none" strike="noStrike" kern="1200" baseline="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294014"/>
                  </a:ext>
                </a:extLst>
              </a:tr>
              <a:tr h="15875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複選鑑定場及鑑定證下載列印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4/22(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一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)17:00-</a:t>
                      </a:r>
                    </a:p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測驗當日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8:30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止</a:t>
                      </a:r>
                    </a:p>
                    <a:p>
                      <a:endParaRPr lang="zh-TW" altLang="en-US" sz="1800" b="0" i="0" u="none" strike="noStrike" kern="1200" baseline="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1.17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公告於以下網頁：</a:t>
                      </a:r>
                    </a:p>
                    <a:p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桃園市資賦優異學生鑑定報名系統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(https://</a:t>
                      </a:r>
                      <a:r>
                        <a:rPr lang="en-US" altLang="zh-TW" sz="1800" b="0" i="0" u="none" strike="noStrike" kern="1200" baseline="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www.giftedness.tyc.edu.tw</a:t>
                      </a:r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</a:p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考生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自行下載列印鑑定證</a:t>
                      </a:r>
                      <a:r>
                        <a:rPr lang="en-US" altLang="zh-TW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+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健保卡或桃樂卡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應試。</a:t>
                      </a:r>
                    </a:p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鑑定當日攜帶</a:t>
                      </a:r>
                      <a:r>
                        <a:rPr lang="zh-TW" altLang="en-US" sz="1800" b="1" i="0" u="none" strike="noStrike" kern="1200" baseline="0" dirty="0">
                          <a:solidFill>
                            <a:srgbClr val="3333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鑑定證及健保卡或桃樂卡等足資證明之身分證件應試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，以利承辦學校查驗身分。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507461"/>
                  </a:ext>
                </a:extLst>
              </a:tr>
              <a:tr h="760690">
                <a:tc rowSpan="2"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複選測驗日期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4/27(</a:t>
                      </a:r>
                      <a:r>
                        <a:rPr lang="zh-TW" altLang="en-US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8:20</a:t>
                      </a:r>
                      <a:r>
                        <a:rPr lang="zh-TW" altLang="en-US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進場</a:t>
                      </a:r>
                      <a:endParaRPr lang="en-US" altLang="zh-TW" sz="20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數理、自然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實作評量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</a:t>
                      </a: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同德國中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詳閱鑑定證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solidFill>
                          <a:srgbClr val="7030A0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779453"/>
                  </a:ext>
                </a:extLst>
              </a:tr>
              <a:tr h="7606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4/28(</a:t>
                      </a:r>
                      <a:r>
                        <a:rPr lang="zh-TW" altLang="en-US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8:20</a:t>
                      </a:r>
                      <a:r>
                        <a:rPr lang="zh-TW" altLang="en-US" sz="20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進場</a:t>
                      </a:r>
                      <a:endParaRPr lang="en-US" altLang="zh-TW" sz="20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實作評量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</a:t>
                      </a: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文昌國中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詳閱鑑定證</a:t>
                      </a:r>
                      <a:r>
                        <a:rPr lang="en-US" altLang="zh-TW" sz="2400" b="1" dirty="0">
                          <a:solidFill>
                            <a:srgbClr val="7030A0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solidFill>
                          <a:srgbClr val="7030A0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565974"/>
                  </a:ext>
                </a:extLst>
              </a:tr>
            </a:tbl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F7A4621-0830-415D-B752-39582D184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smtClean="0"/>
              <a:pPr/>
              <a:t>5</a:t>
            </a:fld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50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95B859E8-C28E-4841-BC1C-0484D6555609}"/>
              </a:ext>
            </a:extLst>
          </p:cNvPr>
          <p:cNvSpPr txBox="1">
            <a:spLocks/>
          </p:cNvSpPr>
          <p:nvPr/>
        </p:nvSpPr>
        <p:spPr>
          <a:xfrm>
            <a:off x="2445969" y="-4205"/>
            <a:ext cx="7104828" cy="62489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>
            <a:lvl1pPr algn="l" defTabSz="1218987" rtl="0" eaLnBrk="1" latinLnBrk="0" hangingPunct="1">
              <a:lnSpc>
                <a:spcPct val="85000"/>
              </a:lnSpc>
              <a:spcBef>
                <a:spcPct val="0"/>
              </a:spcBef>
              <a:buNone/>
              <a:tabLst/>
              <a:defRPr sz="4400" kern="1200" cap="none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defRPr>
            </a:lvl1pPr>
          </a:lstStyle>
          <a:p>
            <a:pPr algn="dist"/>
            <a:r>
              <a:rPr lang="zh-TW" altLang="en-US" sz="3600" b="1" dirty="0">
                <a:solidFill>
                  <a:srgbClr val="002060"/>
                </a:solidFill>
                <a:latin typeface="+mj-ea"/>
                <a:ea typeface="+mj-ea"/>
              </a:rPr>
              <a:t>學術性向資優鑑定重要日程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BB71E42B-7EC2-4712-B198-D2C56E108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039783"/>
              </p:ext>
            </p:extLst>
          </p:nvPr>
        </p:nvGraphicFramePr>
        <p:xfrm>
          <a:off x="57723" y="1052736"/>
          <a:ext cx="11881320" cy="32979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1863263409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460428534"/>
                    </a:ext>
                  </a:extLst>
                </a:gridCol>
                <a:gridCol w="8280920">
                  <a:extLst>
                    <a:ext uri="{9D8B030D-6E8A-4147-A177-3AD203B41FA5}">
                      <a16:colId xmlns:a16="http://schemas.microsoft.com/office/drawing/2014/main" val="3666797189"/>
                    </a:ext>
                  </a:extLst>
                </a:gridCol>
              </a:tblGrid>
              <a:tr h="40868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rgbClr val="A50021"/>
                          </a:solidFill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rgbClr val="A50021"/>
                          </a:solidFill>
                        </a:rPr>
                        <a:t>日期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rgbClr val="A50021"/>
                          </a:solidFill>
                        </a:rPr>
                        <a:t>備註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287638"/>
                  </a:ext>
                </a:extLst>
              </a:tr>
              <a:tr h="8541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複選結果</a:t>
                      </a:r>
                      <a:endParaRPr lang="en-US" altLang="zh-TW" sz="2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5/16(</a:t>
                      </a: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</a:rPr>
                        <a:t>17:00</a:t>
                      </a:r>
                      <a:endParaRPr lang="zh-TW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17:00</a:t>
                      </a:r>
                      <a:r>
                        <a:rPr lang="zh-TW" altLang="en-US" sz="24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公告於本市政府教育局、資賦優異學生鑑定報名系統、資優中心，開放系統供考生查詢及下載鑑定結果通知書。</a:t>
                      </a:r>
                      <a:r>
                        <a:rPr lang="zh-TW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797382"/>
                  </a:ext>
                </a:extLst>
              </a:tr>
              <a:tr h="17919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安置與輔導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113</a:t>
                      </a:r>
                      <a:r>
                        <a:rPr lang="zh-TW" altLang="en-US" sz="24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通過鑑定之學生於本市公立國民中學普通班就讀者，於</a:t>
                      </a:r>
                      <a:r>
                        <a:rPr lang="en-US" altLang="zh-TW" sz="24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113/6/17(</a:t>
                      </a:r>
                      <a:r>
                        <a:rPr lang="zh-TW" altLang="en-US" sz="24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一</a:t>
                      </a:r>
                      <a:r>
                        <a:rPr lang="en-US" altLang="zh-TW" sz="24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2400" b="1" i="0" u="none" strike="noStrike" kern="1200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前繳驗鑑定結果通知單正本予就讀國中輔導室</a:t>
                      </a:r>
                      <a:endParaRPr lang="en-US" altLang="zh-TW" sz="2400" b="1" i="0" u="none" strike="noStrike" kern="1200" baseline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由學校依既有之資源給予該資賦優異類別</a:t>
                      </a:r>
                      <a:r>
                        <a:rPr lang="en-US" altLang="zh-TW" sz="24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24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數理或英語</a:t>
                      </a:r>
                      <a:r>
                        <a:rPr lang="en-US" altLang="zh-TW" sz="24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2400" b="0" i="0" u="none" strike="noStrike" kern="1200" baseline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資優資源班或資優教育方案等之特殊教育服務。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294014"/>
                  </a:ext>
                </a:extLst>
              </a:tr>
            </a:tbl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4FF0C02-A09C-4217-97E0-09F73ECD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smtClean="0"/>
              <a:pPr/>
              <a:t>6</a:t>
            </a:fld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050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49AB97-0BFC-4456-8431-CDD52A4F3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5" y="1430088"/>
            <a:ext cx="4960525" cy="3934909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1" defTabSz="10668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</a:pPr>
            <a:b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初選報名</a:t>
            </a:r>
            <a:r>
              <a:rPr lang="en-US" altLang="zh-TW" sz="24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1/22(</a:t>
            </a:r>
            <a:r>
              <a:rPr lang="zh-TW" altLang="en-US" sz="24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24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1/29(</a:t>
            </a:r>
            <a:r>
              <a:rPr lang="zh-TW" altLang="en-US" sz="24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)12:00</a:t>
            </a:r>
            <a:b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初選報名表 </a:t>
            </a:r>
            <a:r>
              <a:rPr lang="en-US" altLang="zh-TW" sz="20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線上填寫</a:t>
            </a:r>
            <a:r>
              <a:rPr lang="en-US" altLang="zh-TW" sz="20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br>
              <a:rPr lang="zh-TW" altLang="en-US" sz="20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特殊需求學生特質檢核表</a:t>
            </a:r>
            <a:r>
              <a:rPr lang="en-US" altLang="zh-TW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線上填寫</a:t>
            </a:r>
            <a:r>
              <a:rPr lang="en-US" altLang="zh-TW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b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初選鑑定證</a:t>
            </a:r>
            <a:r>
              <a:rPr lang="en-US" altLang="zh-TW" sz="20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上傳</a:t>
            </a:r>
            <a:r>
              <a:rPr lang="en-US" altLang="zh-TW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吋照片電子檔</a:t>
            </a:r>
            <a:r>
              <a:rPr lang="en-US" altLang="zh-TW" sz="20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br>
              <a:rPr lang="zh-TW" altLang="en-US" sz="20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報名費</a:t>
            </a:r>
            <a:r>
              <a:rPr lang="en-US" altLang="zh-TW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(</a:t>
            </a:r>
            <a:r>
              <a:rPr lang="en-US" altLang="zh-TW" sz="2000" b="1" kern="12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ATM.</a:t>
            </a:r>
            <a:r>
              <a:rPr lang="zh-TW" altLang="en-US" sz="2000" b="1" kern="12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線上</a:t>
            </a:r>
            <a:r>
              <a:rPr lang="en-US" altLang="zh-TW" sz="2000" b="1" kern="12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b="1" kern="12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超商</a:t>
            </a:r>
            <a:r>
              <a:rPr lang="en-US" altLang="zh-TW" sz="2000" b="1" kern="12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b="1" kern="12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銀行</a:t>
            </a:r>
            <a:r>
              <a:rPr lang="en-US" altLang="zh-TW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)</a:t>
            </a:r>
            <a:br>
              <a:rPr lang="en-US" altLang="zh-TW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管道一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含管道二</a:t>
            </a:r>
            <a: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$1,100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br>
              <a:rPr lang="en-US" altLang="zh-TW" sz="20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管道二</a:t>
            </a:r>
            <a:r>
              <a:rPr lang="en-US" altLang="zh-TW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$500</a:t>
            </a:r>
            <a:r>
              <a:rPr lang="zh-TW" altLang="en-US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br>
              <a:rPr lang="en-US" altLang="zh-TW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列印鑑定證</a:t>
            </a:r>
            <a:r>
              <a:rPr lang="en-US" altLang="zh-TW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(3/6</a:t>
            </a: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三～測驗當日</a:t>
            </a:r>
            <a:r>
              <a:rPr lang="en-US" altLang="zh-TW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8:30</a:t>
            </a: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列印</a:t>
            </a:r>
            <a:r>
              <a:rPr lang="en-US" altLang="zh-TW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71261196-2F75-420A-856F-BEBD08A90C1A}"/>
              </a:ext>
            </a:extLst>
          </p:cNvPr>
          <p:cNvGrpSpPr/>
          <p:nvPr/>
        </p:nvGrpSpPr>
        <p:grpSpPr>
          <a:xfrm>
            <a:off x="477788" y="260648"/>
            <a:ext cx="5956653" cy="1105881"/>
            <a:chOff x="3116086" y="2876059"/>
            <a:chExt cx="5956653" cy="1105881"/>
          </a:xfrm>
        </p:grpSpPr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1F44E90F-D241-4E16-99B3-D187BFAAF0F3}"/>
                </a:ext>
              </a:extLst>
            </p:cNvPr>
            <p:cNvGrpSpPr/>
            <p:nvPr/>
          </p:nvGrpSpPr>
          <p:grpSpPr>
            <a:xfrm>
              <a:off x="3669027" y="2876059"/>
              <a:ext cx="5403712" cy="1105881"/>
              <a:chOff x="1637555" y="2873684"/>
              <a:chExt cx="5403712" cy="1105881"/>
            </a:xfrm>
          </p:grpSpPr>
          <p:sp>
            <p:nvSpPr>
              <p:cNvPr id="6" name="箭號: 五邊形 5">
                <a:extLst>
                  <a:ext uri="{FF2B5EF4-FFF2-40B4-BE49-F238E27FC236}">
                    <a16:creationId xmlns:a16="http://schemas.microsoft.com/office/drawing/2014/main" id="{F7DC1A3F-7752-4498-A948-2ABC69ABC26F}"/>
                  </a:ext>
                </a:extLst>
              </p:cNvPr>
              <p:cNvSpPr/>
              <p:nvPr/>
            </p:nvSpPr>
            <p:spPr>
              <a:xfrm rot="10800000">
                <a:off x="1637555" y="2873684"/>
                <a:ext cx="5403712" cy="1105881"/>
              </a:xfrm>
              <a:prstGeom prst="homePlate">
                <a:avLst/>
              </a:prstGeom>
              <a:solidFill>
                <a:srgbClr val="CC33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" name="箭號: 五邊形 4">
                <a:extLst>
                  <a:ext uri="{FF2B5EF4-FFF2-40B4-BE49-F238E27FC236}">
                    <a16:creationId xmlns:a16="http://schemas.microsoft.com/office/drawing/2014/main" id="{3AEDCA38-9E84-40C7-AA8B-4D9AEBB26994}"/>
                  </a:ext>
                </a:extLst>
              </p:cNvPr>
              <p:cNvSpPr txBox="1"/>
              <p:nvPr/>
            </p:nvSpPr>
            <p:spPr>
              <a:xfrm rot="21600000">
                <a:off x="1914025" y="2873684"/>
                <a:ext cx="5127242" cy="110588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87663" tIns="110490" rIns="206248" bIns="110490" numCol="1" spcCol="1270" anchor="ctr" anchorCtr="0">
                <a:noAutofit/>
              </a:bodyPr>
              <a:lstStyle/>
              <a:p>
                <a:pPr marL="0" lvl="0" indent="0" algn="l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zh-TW" altLang="en-US" sz="2900" b="1" kern="1200" dirty="0"/>
                  <a:t>學術性向資優鑑定測驗報名</a:t>
                </a:r>
              </a:p>
            </p:txBody>
          </p:sp>
        </p:grpSp>
        <p:sp>
          <p:nvSpPr>
            <p:cNvPr id="5" name="橢圓 4">
              <a:extLst>
                <a:ext uri="{FF2B5EF4-FFF2-40B4-BE49-F238E27FC236}">
                  <a16:creationId xmlns:a16="http://schemas.microsoft.com/office/drawing/2014/main" id="{BC300791-F546-494C-9C0F-889DC941BC7C}"/>
                </a:ext>
              </a:extLst>
            </p:cNvPr>
            <p:cNvSpPr/>
            <p:nvPr/>
          </p:nvSpPr>
          <p:spPr>
            <a:xfrm>
              <a:off x="3116086" y="2876059"/>
              <a:ext cx="1105881" cy="1105881"/>
            </a:xfrm>
            <a:prstGeom prst="ellipse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t="-5000" b="-5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182D2FE3-9770-40B3-94EC-CFAD429F41FB}"/>
              </a:ext>
            </a:extLst>
          </p:cNvPr>
          <p:cNvSpPr/>
          <p:nvPr/>
        </p:nvSpPr>
        <p:spPr>
          <a:xfrm>
            <a:off x="6601946" y="516488"/>
            <a:ext cx="51090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初選報名表單說明</a:t>
            </a:r>
            <a:endParaRPr lang="zh-TW" altLang="en-US" sz="4800" dirty="0">
              <a:solidFill>
                <a:schemeClr val="tx2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4588919-8680-4187-8C84-07FB471BCEAE}"/>
              </a:ext>
            </a:extLst>
          </p:cNvPr>
          <p:cNvSpPr/>
          <p:nvPr/>
        </p:nvSpPr>
        <p:spPr>
          <a:xfrm>
            <a:off x="5005056" y="1411044"/>
            <a:ext cx="6768751" cy="46567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28600" lvl="1" indent="-228600" defTabSz="1066800">
              <a:lnSpc>
                <a:spcPts val="3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zh-TW" altLang="en-US" b="1" dirty="0">
                <a:solidFill>
                  <a:schemeClr val="tx2"/>
                </a:solidFill>
                <a:latin typeface="微軟正黑體" panose="020B0604030504040204" pitchFamily="34" charset="-120"/>
              </a:rPr>
              <a:t>申請免繳報名費用者</a:t>
            </a:r>
            <a:r>
              <a:rPr lang="zh-TW" altLang="en-US" b="1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endParaRPr lang="en-US" altLang="zh-TW" b="1" dirty="0">
              <a:solidFill>
                <a:schemeClr val="tx2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228600" lvl="1" defTabSz="1066800">
              <a:lnSpc>
                <a:spcPts val="3000"/>
              </a:lnSpc>
              <a:spcBef>
                <a:spcPct val="0"/>
              </a:spcBef>
              <a:spcAft>
                <a:spcPct val="15000"/>
              </a:spcAft>
            </a:pPr>
            <a:r>
              <a:rPr lang="zh-TW" altLang="en-US" b="1" dirty="0">
                <a:solidFill>
                  <a:schemeClr val="tx2"/>
                </a:solidFill>
                <a:latin typeface="微軟正黑體" panose="020B0604030504040204" pitchFamily="34" charset="-120"/>
              </a:rPr>
              <a:t>上傳有效期間</a:t>
            </a:r>
            <a:r>
              <a:rPr lang="zh-TW" altLang="en-US" b="1" u="sng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低收入戶</a:t>
            </a:r>
            <a:r>
              <a:rPr lang="zh-TW" altLang="en-US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b="1" u="sng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中低收入戶</a:t>
            </a:r>
            <a:r>
              <a:rPr lang="zh-TW" altLang="en-US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證明文件影本</a:t>
            </a:r>
            <a:r>
              <a:rPr lang="zh-TW" altLang="en-US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戶口名簿電子檔</a:t>
            </a:r>
            <a:endParaRPr lang="zh-TW" altLang="en-US" dirty="0">
              <a:solidFill>
                <a:srgbClr val="3333FF"/>
              </a:solidFill>
            </a:endParaRPr>
          </a:p>
          <a:p>
            <a:pPr marL="228600" lvl="1" indent="-228600" defTabSz="1066800">
              <a:lnSpc>
                <a:spcPts val="3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zh-TW" altLang="en-US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申請特殊鑑定場服務者</a:t>
            </a:r>
            <a:r>
              <a:rPr lang="zh-TW" altLang="en-US" b="1" dirty="0">
                <a:solidFill>
                  <a:srgbClr val="008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endParaRPr lang="en-US" altLang="zh-TW" b="1" dirty="0">
              <a:solidFill>
                <a:srgbClr val="008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lvl="1" indent="266700" defTabSz="1066800">
              <a:lnSpc>
                <a:spcPts val="3000"/>
              </a:lnSpc>
              <a:spcBef>
                <a:spcPct val="0"/>
              </a:spcBef>
              <a:spcAft>
                <a:spcPct val="15000"/>
              </a:spcAft>
            </a:pPr>
            <a:r>
              <a:rPr lang="zh-TW" altLang="en-US" b="1" dirty="0">
                <a:solidFill>
                  <a:srgbClr val="008000"/>
                </a:solidFill>
                <a:latin typeface="微軟正黑體" panose="020B0604030504040204" pitchFamily="34" charset="-120"/>
              </a:rPr>
              <a:t>線上填寫特殊鑑定場服務需求</a:t>
            </a:r>
            <a:r>
              <a:rPr lang="zh-TW" altLang="en-US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申請表</a:t>
            </a:r>
            <a:endParaRPr lang="en-US" altLang="zh-TW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266700" defTabSz="1066800">
              <a:lnSpc>
                <a:spcPts val="3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zh-TW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2/1(</a:t>
            </a:r>
            <a:r>
              <a:rPr lang="zh-TW" altLang="en-US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2/2(</a:t>
            </a:r>
            <a:r>
              <a:rPr lang="zh-TW" altLang="en-US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)8:30</a:t>
            </a:r>
            <a:r>
              <a:rPr lang="zh-TW" altLang="en-US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16:00</a:t>
            </a:r>
            <a:r>
              <a:rPr lang="zh-TW" altLang="en-US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繳驗相關正本至同德國中</a:t>
            </a:r>
            <a:endParaRPr lang="en-US" altLang="zh-TW" b="1" dirty="0">
              <a:solidFill>
                <a:srgbClr val="003300"/>
              </a:solidFill>
              <a:highlight>
                <a:srgbClr val="FFCCFF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 defTabSz="1066800">
              <a:lnSpc>
                <a:spcPts val="3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tx2"/>
                </a:solidFill>
                <a:latin typeface="微軟正黑體" panose="020B0604030504040204" pitchFamily="34" charset="-120"/>
              </a:rPr>
              <a:t>申請</a:t>
            </a:r>
            <a:r>
              <a:rPr lang="zh-TW" altLang="en-US" b="1" u="sng" dirty="0">
                <a:solidFill>
                  <a:schemeClr val="tx2"/>
                </a:solidFill>
                <a:latin typeface="微軟正黑體" panose="020B0604030504040204" pitchFamily="34" charset="-120"/>
              </a:rPr>
              <a:t>管道一</a:t>
            </a:r>
            <a:r>
              <a:rPr lang="zh-TW" altLang="en-US" b="1" dirty="0">
                <a:solidFill>
                  <a:schemeClr val="tx2"/>
                </a:solidFill>
                <a:latin typeface="微軟正黑體" panose="020B0604030504040204" pitchFamily="34" charset="-120"/>
              </a:rPr>
              <a:t>者</a:t>
            </a:r>
            <a:r>
              <a:rPr lang="zh-TW" altLang="en-US" b="1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endParaRPr lang="en-US" altLang="zh-TW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266700" defTabSz="1066800">
              <a:lnSpc>
                <a:spcPts val="3000"/>
              </a:lnSpc>
              <a:spcBef>
                <a:spcPct val="0"/>
              </a:spcBef>
              <a:spcAft>
                <a:spcPct val="15000"/>
              </a:spcAft>
            </a:pPr>
            <a:r>
              <a:rPr lang="zh-TW" altLang="zh-TW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書面審查</a:t>
            </a:r>
            <a:r>
              <a:rPr lang="zh-TW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競賽表現</a:t>
            </a:r>
            <a:r>
              <a:rPr lang="zh-TW" altLang="zh-TW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優異佐證資料表、</a:t>
            </a:r>
            <a:r>
              <a:rPr lang="zh-TW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長期</a:t>
            </a:r>
            <a:r>
              <a:rPr lang="zh-TW" altLang="en-US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</a:t>
            </a:r>
            <a:r>
              <a:rPr lang="zh-TW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學科研習</a:t>
            </a:r>
            <a:r>
              <a:rPr lang="zh-TW" altLang="zh-TW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活動說</a:t>
            </a:r>
            <a:endParaRPr lang="en-US" altLang="zh-TW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266700" defTabSz="1066800">
              <a:lnSpc>
                <a:spcPts val="3000"/>
              </a:lnSpc>
              <a:spcBef>
                <a:spcPct val="0"/>
              </a:spcBef>
              <a:spcAft>
                <a:spcPct val="15000"/>
              </a:spcAft>
            </a:pPr>
            <a:r>
              <a:rPr lang="zh-TW" altLang="zh-TW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明表或</a:t>
            </a:r>
            <a:r>
              <a:rPr lang="zh-TW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獨立研究</a:t>
            </a:r>
            <a:r>
              <a:rPr lang="zh-TW" altLang="zh-TW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貢獻說明表</a:t>
            </a:r>
            <a:endParaRPr lang="en-US" altLang="zh-TW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266700" defTabSz="1066800">
              <a:lnSpc>
                <a:spcPts val="3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zh-TW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2/1(</a:t>
            </a:r>
            <a:r>
              <a:rPr lang="zh-TW" altLang="en-US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2/2(</a:t>
            </a:r>
            <a:r>
              <a:rPr lang="zh-TW" altLang="en-US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)8:30</a:t>
            </a:r>
            <a:r>
              <a:rPr lang="zh-TW" altLang="en-US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16:00</a:t>
            </a:r>
            <a:r>
              <a:rPr lang="zh-TW" altLang="en-US" b="1" dirty="0">
                <a:solidFill>
                  <a:srgbClr val="003300"/>
                </a:solidFill>
                <a:highlight>
                  <a:srgbClr val="FFCCFF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繳驗相關正本至同德國中</a:t>
            </a:r>
            <a:endParaRPr lang="en-US" altLang="zh-TW" b="1" dirty="0">
              <a:solidFill>
                <a:srgbClr val="003300"/>
              </a:solidFill>
              <a:highlight>
                <a:srgbClr val="FFCCFF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1" indent="-228600" defTabSz="1066800">
              <a:lnSpc>
                <a:spcPts val="3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</a:rPr>
              <a:t>非就讀本市國小者</a:t>
            </a:r>
            <a:r>
              <a:rPr lang="zh-TW" altLang="en-US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上傳戶口名簿電子檔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08DC23D8-1F4E-4CE2-A950-B339574286C6}"/>
              </a:ext>
            </a:extLst>
          </p:cNvPr>
          <p:cNvGrpSpPr/>
          <p:nvPr/>
        </p:nvGrpSpPr>
        <p:grpSpPr>
          <a:xfrm>
            <a:off x="8206124" y="4725144"/>
            <a:ext cx="3877444" cy="432048"/>
            <a:chOff x="6898803" y="5688111"/>
            <a:chExt cx="2235003" cy="1350171"/>
          </a:xfrm>
        </p:grpSpPr>
        <p:sp>
          <p:nvSpPr>
            <p:cNvPr id="11" name="圓角矩形圖說文字 10">
              <a:extLst>
                <a:ext uri="{FF2B5EF4-FFF2-40B4-BE49-F238E27FC236}">
                  <a16:creationId xmlns:a16="http://schemas.microsoft.com/office/drawing/2014/main" id="{003A596C-C959-42F9-9C89-E699201924FF}"/>
                </a:ext>
              </a:extLst>
            </p:cNvPr>
            <p:cNvSpPr/>
            <p:nvPr/>
          </p:nvSpPr>
          <p:spPr>
            <a:xfrm>
              <a:off x="6898803" y="5688111"/>
              <a:ext cx="2220482" cy="1350171"/>
            </a:xfrm>
            <a:prstGeom prst="wedgeRoundRectCallout">
              <a:avLst>
                <a:gd name="adj1" fmla="val -52889"/>
                <a:gd name="adj2" fmla="val 1124"/>
                <a:gd name="adj3" fmla="val 16667"/>
              </a:avLst>
            </a:prstGeom>
            <a:solidFill>
              <a:schemeClr val="tx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991FF109-07B2-4126-8997-5C784CFD4594}"/>
                </a:ext>
              </a:extLst>
            </p:cNvPr>
            <p:cNvSpPr txBox="1"/>
            <p:nvPr/>
          </p:nvSpPr>
          <p:spPr>
            <a:xfrm>
              <a:off x="6960567" y="5834198"/>
              <a:ext cx="2173239" cy="1057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600" b="1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全國性或學術單位相關能力證明或獎狀</a:t>
              </a:r>
            </a:p>
          </p:txBody>
        </p:sp>
      </p:grpSp>
      <p:sp>
        <p:nvSpPr>
          <p:cNvPr id="13" name="投影片編號版面配置區 12">
            <a:extLst>
              <a:ext uri="{FF2B5EF4-FFF2-40B4-BE49-F238E27FC236}">
                <a16:creationId xmlns:a16="http://schemas.microsoft.com/office/drawing/2014/main" id="{AE867277-32F3-436B-8EBE-6788DBE5C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smtClean="0"/>
              <a:pPr/>
              <a:t>7</a:t>
            </a:fld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050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49AB97-0BFC-4456-8431-CDD52A4F3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542" y="1484784"/>
            <a:ext cx="8861616" cy="3999156"/>
          </a:xfrm>
        </p:spPr>
        <p:txBody>
          <a:bodyPr>
            <a:noAutofit/>
          </a:bodyPr>
          <a:lstStyle/>
          <a:p>
            <a:pPr lvl="1" defTabSz="10668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</a:pPr>
            <a:b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複選報名</a:t>
            </a:r>
            <a:r>
              <a:rPr lang="en-US" altLang="zh-TW" sz="28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4/8(</a:t>
            </a:r>
            <a:r>
              <a:rPr lang="zh-TW" altLang="en-US" sz="28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)8:00</a:t>
            </a:r>
            <a:r>
              <a:rPr lang="zh-TW" altLang="en-US" sz="28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28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4/13(</a:t>
            </a:r>
            <a:r>
              <a:rPr lang="zh-TW" altLang="en-US" sz="28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800" b="1" dirty="0">
                <a:solidFill>
                  <a:srgbClr val="9900CC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)12:00</a:t>
            </a:r>
            <a:b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複選報名表</a:t>
            </a:r>
            <a:r>
              <a:rPr lang="en-US" altLang="zh-TW" sz="20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線上填寫</a:t>
            </a:r>
            <a:r>
              <a:rPr lang="en-US" altLang="zh-TW" sz="20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br>
              <a:rPr lang="zh-TW" altLang="en-US" sz="20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複選鑑定證</a:t>
            </a:r>
            <a:r>
              <a:rPr lang="en-US" altLang="zh-TW" sz="20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上傳</a:t>
            </a:r>
            <a:r>
              <a:rPr lang="en-US" altLang="zh-TW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吋照片電子檔</a:t>
            </a:r>
            <a:r>
              <a:rPr lang="en-US" altLang="zh-TW" sz="20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br>
              <a:rPr lang="zh-TW" altLang="en-US" sz="2000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報名費：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$1,100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b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列印鑑定證</a:t>
            </a:r>
            <a:r>
              <a:rPr lang="en-US" altLang="zh-TW" sz="2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(4/22</a:t>
            </a:r>
            <a:r>
              <a:rPr lang="zh-TW" altLang="en-US" sz="2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一～測驗當日</a:t>
            </a:r>
            <a:r>
              <a:rPr lang="en-US" altLang="zh-TW" sz="2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8:30</a:t>
            </a:r>
            <a:r>
              <a:rPr lang="zh-TW" altLang="en-US" sz="2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列印</a:t>
            </a:r>
            <a:r>
              <a:rPr lang="en-US" altLang="zh-TW" sz="2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b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有效期間之</a:t>
            </a:r>
            <a:r>
              <a:rPr lang="zh-TW" altLang="en-US" sz="2400" b="1" u="sng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低收入戶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2400" b="1" u="sng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中低收入戶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證明文件及戶口名簿電子檔</a:t>
            </a:r>
            <a:r>
              <a:rPr lang="en-US" altLang="zh-TW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免繳報名費用</a:t>
            </a:r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適用</a:t>
            </a:r>
            <a:r>
              <a:rPr lang="en-US" altLang="zh-TW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71261196-2F75-420A-856F-BEBD08A90C1A}"/>
              </a:ext>
            </a:extLst>
          </p:cNvPr>
          <p:cNvGrpSpPr/>
          <p:nvPr/>
        </p:nvGrpSpPr>
        <p:grpSpPr>
          <a:xfrm>
            <a:off x="477788" y="260648"/>
            <a:ext cx="5956653" cy="1105881"/>
            <a:chOff x="3116086" y="2876059"/>
            <a:chExt cx="5956653" cy="1105881"/>
          </a:xfrm>
        </p:grpSpPr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1F44E90F-D241-4E16-99B3-D187BFAAF0F3}"/>
                </a:ext>
              </a:extLst>
            </p:cNvPr>
            <p:cNvGrpSpPr/>
            <p:nvPr/>
          </p:nvGrpSpPr>
          <p:grpSpPr>
            <a:xfrm>
              <a:off x="3669027" y="2876059"/>
              <a:ext cx="5403712" cy="1105881"/>
              <a:chOff x="1637555" y="2873684"/>
              <a:chExt cx="5403712" cy="1105881"/>
            </a:xfrm>
          </p:grpSpPr>
          <p:sp>
            <p:nvSpPr>
              <p:cNvPr id="6" name="箭號: 五邊形 5">
                <a:extLst>
                  <a:ext uri="{FF2B5EF4-FFF2-40B4-BE49-F238E27FC236}">
                    <a16:creationId xmlns:a16="http://schemas.microsoft.com/office/drawing/2014/main" id="{F7DC1A3F-7752-4498-A948-2ABC69ABC26F}"/>
                  </a:ext>
                </a:extLst>
              </p:cNvPr>
              <p:cNvSpPr/>
              <p:nvPr/>
            </p:nvSpPr>
            <p:spPr>
              <a:xfrm rot="10800000">
                <a:off x="1637555" y="2873684"/>
                <a:ext cx="5403712" cy="1105881"/>
              </a:xfrm>
              <a:prstGeom prst="homePlate">
                <a:avLst/>
              </a:prstGeom>
              <a:solidFill>
                <a:srgbClr val="CC33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" name="箭號: 五邊形 4">
                <a:extLst>
                  <a:ext uri="{FF2B5EF4-FFF2-40B4-BE49-F238E27FC236}">
                    <a16:creationId xmlns:a16="http://schemas.microsoft.com/office/drawing/2014/main" id="{3AEDCA38-9E84-40C7-AA8B-4D9AEBB26994}"/>
                  </a:ext>
                </a:extLst>
              </p:cNvPr>
              <p:cNvSpPr txBox="1"/>
              <p:nvPr/>
            </p:nvSpPr>
            <p:spPr>
              <a:xfrm rot="21600000">
                <a:off x="1914025" y="2873684"/>
                <a:ext cx="5127242" cy="110588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87663" tIns="110490" rIns="206248" bIns="110490" numCol="1" spcCol="1270" anchor="ctr" anchorCtr="0">
                <a:noAutofit/>
              </a:bodyPr>
              <a:lstStyle/>
              <a:p>
                <a:pPr marL="0" lvl="0" indent="0" algn="l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zh-TW" altLang="en-US" sz="2900" b="1" kern="1200" dirty="0"/>
                  <a:t>學術性向資優鑑定測驗報名</a:t>
                </a:r>
              </a:p>
            </p:txBody>
          </p:sp>
        </p:grpSp>
        <p:sp>
          <p:nvSpPr>
            <p:cNvPr id="5" name="橢圓 4">
              <a:extLst>
                <a:ext uri="{FF2B5EF4-FFF2-40B4-BE49-F238E27FC236}">
                  <a16:creationId xmlns:a16="http://schemas.microsoft.com/office/drawing/2014/main" id="{BC300791-F546-494C-9C0F-889DC941BC7C}"/>
                </a:ext>
              </a:extLst>
            </p:cNvPr>
            <p:cNvSpPr/>
            <p:nvPr/>
          </p:nvSpPr>
          <p:spPr>
            <a:xfrm>
              <a:off x="3116086" y="2876059"/>
              <a:ext cx="1105881" cy="1105881"/>
            </a:xfrm>
            <a:prstGeom prst="ellipse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t="-5000" b="-5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182D2FE3-9770-40B3-94EC-CFAD429F41FB}"/>
              </a:ext>
            </a:extLst>
          </p:cNvPr>
          <p:cNvSpPr/>
          <p:nvPr/>
        </p:nvSpPr>
        <p:spPr>
          <a:xfrm>
            <a:off x="6573730" y="561416"/>
            <a:ext cx="51090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複選報名表單說明</a:t>
            </a:r>
            <a:endParaRPr lang="zh-TW" altLang="en-US" sz="4800" dirty="0">
              <a:solidFill>
                <a:schemeClr val="tx2"/>
              </a:solidFill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B491962-22AC-4148-A683-B24DB555D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smtClean="0"/>
              <a:pPr/>
              <a:t>8</a:t>
            </a:fld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944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>
            <a:extLst>
              <a:ext uri="{FF2B5EF4-FFF2-40B4-BE49-F238E27FC236}">
                <a16:creationId xmlns:a16="http://schemas.microsoft.com/office/drawing/2014/main" id="{71261196-2F75-420A-856F-BEBD08A90C1A}"/>
              </a:ext>
            </a:extLst>
          </p:cNvPr>
          <p:cNvGrpSpPr/>
          <p:nvPr/>
        </p:nvGrpSpPr>
        <p:grpSpPr>
          <a:xfrm>
            <a:off x="364191" y="83432"/>
            <a:ext cx="5956653" cy="1105881"/>
            <a:chOff x="3116086" y="2876059"/>
            <a:chExt cx="5956653" cy="1105881"/>
          </a:xfrm>
        </p:grpSpPr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1F44E90F-D241-4E16-99B3-D187BFAAF0F3}"/>
                </a:ext>
              </a:extLst>
            </p:cNvPr>
            <p:cNvGrpSpPr/>
            <p:nvPr/>
          </p:nvGrpSpPr>
          <p:grpSpPr>
            <a:xfrm>
              <a:off x="3669027" y="2876059"/>
              <a:ext cx="5403712" cy="1105881"/>
              <a:chOff x="1637555" y="2873684"/>
              <a:chExt cx="5403712" cy="1105881"/>
            </a:xfrm>
          </p:grpSpPr>
          <p:sp>
            <p:nvSpPr>
              <p:cNvPr id="6" name="箭號: 五邊形 5">
                <a:extLst>
                  <a:ext uri="{FF2B5EF4-FFF2-40B4-BE49-F238E27FC236}">
                    <a16:creationId xmlns:a16="http://schemas.microsoft.com/office/drawing/2014/main" id="{F7DC1A3F-7752-4498-A948-2ABC69ABC26F}"/>
                  </a:ext>
                </a:extLst>
              </p:cNvPr>
              <p:cNvSpPr/>
              <p:nvPr/>
            </p:nvSpPr>
            <p:spPr>
              <a:xfrm rot="10800000">
                <a:off x="1637555" y="2873684"/>
                <a:ext cx="5403712" cy="1105881"/>
              </a:xfrm>
              <a:prstGeom prst="homePlate">
                <a:avLst/>
              </a:prstGeom>
              <a:solidFill>
                <a:srgbClr val="CC33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" name="箭號: 五邊形 4">
                <a:extLst>
                  <a:ext uri="{FF2B5EF4-FFF2-40B4-BE49-F238E27FC236}">
                    <a16:creationId xmlns:a16="http://schemas.microsoft.com/office/drawing/2014/main" id="{3AEDCA38-9E84-40C7-AA8B-4D9AEBB26994}"/>
                  </a:ext>
                </a:extLst>
              </p:cNvPr>
              <p:cNvSpPr txBox="1"/>
              <p:nvPr/>
            </p:nvSpPr>
            <p:spPr>
              <a:xfrm rot="21600000">
                <a:off x="1914025" y="2873684"/>
                <a:ext cx="5127242" cy="110588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87663" tIns="110490" rIns="206248" bIns="110490" numCol="1" spcCol="1270" anchor="ctr" anchorCtr="0">
                <a:noAutofit/>
              </a:bodyPr>
              <a:lstStyle/>
              <a:p>
                <a:pPr marL="0" lvl="0" indent="0" algn="l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zh-TW" altLang="en-US" sz="2900" b="1" kern="1200" dirty="0"/>
                  <a:t>學術性向資優鑑定測驗報名</a:t>
                </a:r>
              </a:p>
            </p:txBody>
          </p:sp>
        </p:grpSp>
        <p:sp>
          <p:nvSpPr>
            <p:cNvPr id="5" name="橢圓 4">
              <a:extLst>
                <a:ext uri="{FF2B5EF4-FFF2-40B4-BE49-F238E27FC236}">
                  <a16:creationId xmlns:a16="http://schemas.microsoft.com/office/drawing/2014/main" id="{BC300791-F546-494C-9C0F-889DC941BC7C}"/>
                </a:ext>
              </a:extLst>
            </p:cNvPr>
            <p:cNvSpPr/>
            <p:nvPr/>
          </p:nvSpPr>
          <p:spPr>
            <a:xfrm>
              <a:off x="3116086" y="2876059"/>
              <a:ext cx="1105881" cy="1105881"/>
            </a:xfrm>
            <a:prstGeom prst="ellipse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t="-5000" b="-5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182D2FE3-9770-40B3-94EC-CFAD429F41FB}"/>
              </a:ext>
            </a:extLst>
          </p:cNvPr>
          <p:cNvSpPr/>
          <p:nvPr/>
        </p:nvSpPr>
        <p:spPr>
          <a:xfrm>
            <a:off x="6572171" y="542118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提醒事項</a:t>
            </a:r>
            <a:endParaRPr lang="zh-TW" altLang="en-US" sz="4800" dirty="0">
              <a:solidFill>
                <a:schemeClr val="tx2"/>
              </a:solidFill>
            </a:endParaRPr>
          </a:p>
        </p:txBody>
      </p:sp>
      <p:sp>
        <p:nvSpPr>
          <p:cNvPr id="10" name="標題 9">
            <a:extLst>
              <a:ext uri="{FF2B5EF4-FFF2-40B4-BE49-F238E27FC236}">
                <a16:creationId xmlns:a16="http://schemas.microsoft.com/office/drawing/2014/main" id="{9BB1CFE8-D186-4AF9-8709-8615164A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56" y="1517883"/>
            <a:ext cx="11809312" cy="316835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請家長務必詳閱簡章內容</a:t>
            </a:r>
            <a:r>
              <a:rPr lang="en-US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報名時程與地點、報名表件、鑑定時程與地點、鑑定場注意事項</a:t>
            </a:r>
            <a:r>
              <a:rPr lang="en-US" altLang="zh-TW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，以維護學生權益。</a:t>
            </a:r>
            <a:b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請家長務必於時限內</a:t>
            </a:r>
            <a:r>
              <a:rPr lang="en-US" altLang="zh-TW" sz="2800" b="1" dirty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ATM</a:t>
            </a:r>
            <a:r>
              <a:rPr lang="zh-TW" altLang="en-US" sz="2800" b="1" dirty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、線上轉帳、自行印出繳費單至銀行或超商繳費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b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請攜帶</a:t>
            </a:r>
            <a:r>
              <a:rPr lang="zh-TW" altLang="en-US" sz="2800" b="1" u="sng" dirty="0">
                <a:solidFill>
                  <a:srgbClr val="0066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鑑定證、健保卡</a:t>
            </a:r>
            <a:r>
              <a:rPr lang="en-US" altLang="zh-TW" sz="2800" b="1" u="sng" dirty="0">
                <a:solidFill>
                  <a:srgbClr val="0066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u="sng" dirty="0">
                <a:solidFill>
                  <a:srgbClr val="0066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桃樂卡</a:t>
            </a:r>
            <a:r>
              <a:rPr lang="en-US" altLang="zh-TW" sz="2800" b="1" u="sng" dirty="0">
                <a:solidFill>
                  <a:srgbClr val="0066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u="sng" dirty="0">
                <a:solidFill>
                  <a:srgbClr val="0066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、 </a:t>
            </a:r>
            <a:r>
              <a:rPr lang="en-US" altLang="zh-TW" sz="2800" b="1" u="sng" dirty="0" err="1">
                <a:solidFill>
                  <a:srgbClr val="0066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2B</a:t>
            </a:r>
            <a:r>
              <a:rPr lang="zh-TW" altLang="en-US" sz="2800" b="1" u="sng" dirty="0">
                <a:solidFill>
                  <a:srgbClr val="0066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鉛筆、藍</a:t>
            </a:r>
            <a:r>
              <a:rPr lang="en-US" altLang="zh-TW" sz="2800" b="1" u="sng" dirty="0">
                <a:solidFill>
                  <a:srgbClr val="0066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u="sng" dirty="0">
                <a:solidFill>
                  <a:srgbClr val="0066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黑</a:t>
            </a:r>
            <a:r>
              <a:rPr lang="en-US" altLang="zh-TW" sz="2800" b="1" u="sng" dirty="0">
                <a:solidFill>
                  <a:srgbClr val="0066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u="sng" dirty="0">
                <a:solidFill>
                  <a:srgbClr val="0066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筆、橡皮擦及修正帶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應考。</a:t>
            </a:r>
            <a:b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鑑定場學校</a:t>
            </a:r>
            <a:r>
              <a:rPr lang="zh-TW" altLang="en-US" sz="28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不提供停車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，且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不開放家長入校陪考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396D258-7435-4553-8FC9-57FDAC369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altLang="zh-TW" smtClean="0"/>
              <a:pPr/>
              <a:t>9</a:t>
            </a:fld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954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heme/theme1.xml><?xml version="1.0" encoding="utf-8"?>
<a:theme xmlns:a="http://schemas.openxmlformats.org/drawingml/2006/main" name="數學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60_TF02787947.potx" id="{CA6F56C2-3862-459D-931B-5489B8C74ABE}" vid="{493EA9E0-9B5A-4828-8580-9A0678705664}"/>
    </a:ext>
  </a:extLst>
</a:theme>
</file>

<file path=ppt/theme/theme2.xml><?xml version="1.0" encoding="utf-8"?>
<a:theme xmlns:a="http://schemas.openxmlformats.org/drawingml/2006/main" name="Office 佈景主題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含有 Pi 的數學教育簡報 (寬螢幕)</Template>
  <TotalTime>2442</TotalTime>
  <Words>1345</Words>
  <Application>Microsoft Office PowerPoint</Application>
  <PresentationFormat>自訂</PresentationFormat>
  <Paragraphs>121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Microsoft JhengHei UI</vt:lpstr>
      <vt:lpstr>微軟正黑體</vt:lpstr>
      <vt:lpstr>新細明體</vt:lpstr>
      <vt:lpstr>Arial</vt:lpstr>
      <vt:lpstr>Euphemia</vt:lpstr>
      <vt:lpstr>Wingdings</vt:lpstr>
      <vt:lpstr>數學 16x9</vt:lpstr>
      <vt:lpstr>桃園市113學年度國民中學 學術性向資賦優異學生鑑定 家長說明會</vt:lpstr>
      <vt:lpstr>PowerPoint 簡報</vt:lpstr>
      <vt:lpstr>PowerPoint 簡報</vt:lpstr>
      <vt:lpstr>PowerPoint 簡報</vt:lpstr>
      <vt:lpstr>PowerPoint 簡報</vt:lpstr>
      <vt:lpstr>PowerPoint 簡報</vt:lpstr>
      <vt:lpstr> 初選報名1/22(一)～1/29(一)12:00 1.初選報名表 (線上填寫) 2.特殊需求學生特質檢核表(線上填寫) 3.初選鑑定證(上傳2吋照片電子檔) 4.報名費(ATM.線上.超商.銀行)    管道一(含管道二) $1,100元    管道二 $500元 5.列印鑑定證(3/6三～測驗當日8:30列印)</vt:lpstr>
      <vt:lpstr> 複選報名4/8(一)8:00～4/13(六)12:00 1.複選報名表(線上填寫) 2.複選鑑定證(上傳2吋照片電子檔) 3.報名費：$1,100元 4.列印鑑定證(4/22一～測驗當日8:30列印) 5.有效期間之低收入戶或中低收入戶證明文件及戶口名簿電子檔(免繳報名費用適用)</vt:lpstr>
      <vt:lpstr>1.請家長務必詳閱簡章內容(報名時程與地點、報名表件、鑑定時程與地點、鑑定場注意事項) ，以維護學生權益。 2.請家長務必於時限內ATM、線上轉帳、自行印出繳費單至銀行或超商繳費。 3.請攜帶鑑定證、健保卡(桃樂卡)、 2B鉛筆、藍(黑)筆、橡皮擦及修正帶應考。 4.鑑定場學校不提供停車，且不開放家長入校陪考。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桃園市110學年度國民中學 學術性向資賦優異學生鑑定家長說明會</dc:title>
  <dc:creator>User</dc:creator>
  <cp:lastModifiedBy>User</cp:lastModifiedBy>
  <cp:revision>493</cp:revision>
  <cp:lastPrinted>2023-12-28T00:59:26Z</cp:lastPrinted>
  <dcterms:created xsi:type="dcterms:W3CDTF">2021-01-07T08:40:45Z</dcterms:created>
  <dcterms:modified xsi:type="dcterms:W3CDTF">2023-12-28T01:02:54Z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