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3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6.xml" ContentType="application/vnd.openxmlformats-officedocument.presentationml.notesSlide+xml"/>
  <Override PartName="/ppt/tags/tag4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9.xml" ContentType="application/vnd.openxmlformats-officedocument.presentationml.notesSlide+xml"/>
  <Override PartName="/ppt/tags/tag59.xml" ContentType="application/vnd.openxmlformats-officedocument.presentationml.tags+xml"/>
  <Override PartName="/ppt/notesSlides/notesSlide4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9"/>
  </p:notesMasterIdLst>
  <p:handoutMasterIdLst>
    <p:handoutMasterId r:id="rId130"/>
  </p:handoutMasterIdLst>
  <p:sldIdLst>
    <p:sldId id="529" r:id="rId2"/>
    <p:sldId id="1606" r:id="rId3"/>
    <p:sldId id="844" r:id="rId4"/>
    <p:sldId id="1647" r:id="rId5"/>
    <p:sldId id="1648" r:id="rId6"/>
    <p:sldId id="1581" r:id="rId7"/>
    <p:sldId id="1582" r:id="rId8"/>
    <p:sldId id="1610" r:id="rId9"/>
    <p:sldId id="1638" r:id="rId10"/>
    <p:sldId id="653" r:id="rId11"/>
    <p:sldId id="655" r:id="rId12"/>
    <p:sldId id="1578" r:id="rId13"/>
    <p:sldId id="686" r:id="rId14"/>
    <p:sldId id="687" r:id="rId15"/>
    <p:sldId id="1556" r:id="rId16"/>
    <p:sldId id="1558" r:id="rId17"/>
    <p:sldId id="806" r:id="rId18"/>
    <p:sldId id="1399" r:id="rId19"/>
    <p:sldId id="445" r:id="rId20"/>
    <p:sldId id="803" r:id="rId21"/>
    <p:sldId id="807" r:id="rId22"/>
    <p:sldId id="333" r:id="rId23"/>
    <p:sldId id="334" r:id="rId24"/>
    <p:sldId id="812" r:id="rId25"/>
    <p:sldId id="505" r:id="rId26"/>
    <p:sldId id="1549" r:id="rId27"/>
    <p:sldId id="690" r:id="rId28"/>
    <p:sldId id="344" r:id="rId29"/>
    <p:sldId id="506" r:id="rId30"/>
    <p:sldId id="813" r:id="rId31"/>
    <p:sldId id="814" r:id="rId32"/>
    <p:sldId id="815" r:id="rId33"/>
    <p:sldId id="816" r:id="rId34"/>
    <p:sldId id="1611" r:id="rId35"/>
    <p:sldId id="1612" r:id="rId36"/>
    <p:sldId id="496" r:id="rId37"/>
    <p:sldId id="1605" r:id="rId38"/>
    <p:sldId id="695" r:id="rId39"/>
    <p:sldId id="922" r:id="rId40"/>
    <p:sldId id="697" r:id="rId41"/>
    <p:sldId id="698" r:id="rId42"/>
    <p:sldId id="699" r:id="rId43"/>
    <p:sldId id="694" r:id="rId44"/>
    <p:sldId id="1613" r:id="rId45"/>
    <p:sldId id="1614" r:id="rId46"/>
    <p:sldId id="1615" r:id="rId47"/>
    <p:sldId id="1616" r:id="rId48"/>
    <p:sldId id="431" r:id="rId49"/>
    <p:sldId id="757" r:id="rId50"/>
    <p:sldId id="537" r:id="rId51"/>
    <p:sldId id="849" r:id="rId52"/>
    <p:sldId id="850" r:id="rId53"/>
    <p:sldId id="851" r:id="rId54"/>
    <p:sldId id="861" r:id="rId55"/>
    <p:sldId id="862" r:id="rId56"/>
    <p:sldId id="866" r:id="rId57"/>
    <p:sldId id="867" r:id="rId58"/>
    <p:sldId id="1617" r:id="rId59"/>
    <p:sldId id="1618" r:id="rId60"/>
    <p:sldId id="1619" r:id="rId61"/>
    <p:sldId id="1620" r:id="rId62"/>
    <p:sldId id="877" r:id="rId63"/>
    <p:sldId id="1575" r:id="rId64"/>
    <p:sldId id="1600" r:id="rId65"/>
    <p:sldId id="1651" r:id="rId66"/>
    <p:sldId id="1621" r:id="rId67"/>
    <p:sldId id="1622" r:id="rId68"/>
    <p:sldId id="1601" r:id="rId69"/>
    <p:sldId id="1602" r:id="rId70"/>
    <p:sldId id="1653" r:id="rId71"/>
    <p:sldId id="1603" r:id="rId72"/>
    <p:sldId id="1604" r:id="rId73"/>
    <p:sldId id="1654" r:id="rId74"/>
    <p:sldId id="700" r:id="rId75"/>
    <p:sldId id="1577" r:id="rId76"/>
    <p:sldId id="702" r:id="rId77"/>
    <p:sldId id="1568" r:id="rId78"/>
    <p:sldId id="1569" r:id="rId79"/>
    <p:sldId id="1570" r:id="rId80"/>
    <p:sldId id="999" r:id="rId81"/>
    <p:sldId id="1559" r:id="rId82"/>
    <p:sldId id="1572" r:id="rId83"/>
    <p:sldId id="1551" r:id="rId84"/>
    <p:sldId id="1552" r:id="rId85"/>
    <p:sldId id="1652" r:id="rId86"/>
    <p:sldId id="1553" r:id="rId87"/>
    <p:sldId id="260" r:id="rId88"/>
    <p:sldId id="1639" r:id="rId89"/>
    <p:sldId id="1640" r:id="rId90"/>
    <p:sldId id="1625" r:id="rId91"/>
    <p:sldId id="1641" r:id="rId92"/>
    <p:sldId id="1644" r:id="rId93"/>
    <p:sldId id="1645" r:id="rId94"/>
    <p:sldId id="1646" r:id="rId95"/>
    <p:sldId id="1628" r:id="rId96"/>
    <p:sldId id="1629" r:id="rId97"/>
    <p:sldId id="1630" r:id="rId98"/>
    <p:sldId id="1631" r:id="rId99"/>
    <p:sldId id="1632" r:id="rId100"/>
    <p:sldId id="1633" r:id="rId101"/>
    <p:sldId id="1634" r:id="rId102"/>
    <p:sldId id="1635" r:id="rId103"/>
    <p:sldId id="1636" r:id="rId104"/>
    <p:sldId id="1637" r:id="rId105"/>
    <p:sldId id="1643" r:id="rId106"/>
    <p:sldId id="964" r:id="rId107"/>
    <p:sldId id="1588" r:id="rId108"/>
    <p:sldId id="1598" r:id="rId109"/>
    <p:sldId id="1599" r:id="rId110"/>
    <p:sldId id="1589" r:id="rId111"/>
    <p:sldId id="1590" r:id="rId112"/>
    <p:sldId id="1591" r:id="rId113"/>
    <p:sldId id="1592" r:id="rId114"/>
    <p:sldId id="928" r:id="rId115"/>
    <p:sldId id="1593" r:id="rId116"/>
    <p:sldId id="1594" r:id="rId117"/>
    <p:sldId id="910" r:id="rId118"/>
    <p:sldId id="1595" r:id="rId119"/>
    <p:sldId id="1596" r:id="rId120"/>
    <p:sldId id="1597" r:id="rId121"/>
    <p:sldId id="820" r:id="rId122"/>
    <p:sldId id="975" r:id="rId123"/>
    <p:sldId id="821" r:id="rId124"/>
    <p:sldId id="804" r:id="rId125"/>
    <p:sldId id="634" r:id="rId126"/>
    <p:sldId id="781" r:id="rId127"/>
    <p:sldId id="899" r:id="rId128"/>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CC99"/>
    <a:srgbClr val="FF0000"/>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118" d="100"/>
          <a:sy n="118" d="100"/>
        </p:scale>
        <p:origin x="132" y="102"/>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26304"/>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slide" Target="slides/slide97.xml"/><Relationship Id="rId1" Type="http://schemas.openxmlformats.org/officeDocument/2006/relationships/slide" Target="slides/slide96.xml"/><Relationship Id="rId5" Type="http://schemas.openxmlformats.org/officeDocument/2006/relationships/slide" Target="slides/slide102.xml"/><Relationship Id="rId4" Type="http://schemas.openxmlformats.org/officeDocument/2006/relationships/slide" Target="slides/slide10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400" dirty="0">
              <a:latin typeface="標楷體" pitchFamily="65" charset="-120"/>
              <a:ea typeface="標楷體" pitchFamily="65" charset="-120"/>
            </a:rPr>
            <a:t>114</a:t>
          </a:r>
          <a:r>
            <a:rPr lang="zh-TW" altLang="en-US" sz="24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40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-82</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2236</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custLinFactNeighborY="-97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40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-82</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2236</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00203"/>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latin typeface="標楷體" pitchFamily="65" charset="-120"/>
              <a:ea typeface="標楷體" pitchFamily="65" charset="-120"/>
            </a:rPr>
            <a:t>114</a:t>
          </a:r>
          <a:r>
            <a:rPr lang="zh-TW" altLang="en-US" sz="2400" kern="1200" dirty="0">
              <a:latin typeface="標楷體" pitchFamily="65" charset="-120"/>
              <a:ea typeface="標楷體" pitchFamily="65" charset="-120"/>
            </a:rPr>
            <a:t>學年度桃連區特色招生甄選</a:t>
          </a:r>
        </a:p>
      </dsp:txBody>
      <dsp:txXfrm>
        <a:off x="2680180" y="1859171"/>
        <a:ext cx="2640446" cy="10900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2025/11/21</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16</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19</a:t>
            </a:fld>
            <a:endParaRPr lang="en-US"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22</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23</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25</a:t>
            </a:fld>
            <a:endParaRPr lang="en-US"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27</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28</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29</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30</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31</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32</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33</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34</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35</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38</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49</a:t>
            </a:fld>
            <a:endParaRPr kumimoji="0"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74</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75</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75</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76</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77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84</a:t>
            </a:fld>
            <a:endParaRPr kumimoji="0" lang="en-US" altLang="zh-TW"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101</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0673"/>
            <a:ext cx="3079202" cy="512303"/>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104</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105</a:t>
            </a:fld>
            <a:endParaRPr lang="en-US" altLang="zh-TW"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125</a:t>
            </a:fld>
            <a:endParaRPr kumimoji="0" lang="en-US" altLang="zh-TW"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126</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126</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11</a:t>
            </a:fld>
            <a:endParaRPr lang="en-US" altLang="zh-TW"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13</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14</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15</a:t>
            </a:fld>
            <a:endParaRPr lang="en-US" altLang="zh-TW"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2025/11/21</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2025/11/21</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2025/11/21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2025/11/21</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2025/11/21</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2025/11/21</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2025/11/21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2025/11/21</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2025/11/21</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10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2.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43.xml"/><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image" Target="../media/image113.png"/><Relationship Id="rId5" Type="http://schemas.openxmlformats.org/officeDocument/2006/relationships/image" Target="../media/image10.png"/><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127.xml"/><Relationship Id="rId3" Type="http://schemas.openxmlformats.org/officeDocument/2006/relationships/notesSlide" Target="../notesSlides/notesSlide1.xml"/><Relationship Id="rId7" Type="http://schemas.openxmlformats.org/officeDocument/2006/relationships/slide" Target="slide9.xml"/><Relationship Id="rId12" Type="http://schemas.openxmlformats.org/officeDocument/2006/relationships/slide" Target="slide12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8.xml"/><Relationship Id="rId11" Type="http://schemas.openxmlformats.org/officeDocument/2006/relationships/slide" Target="slide106.xml"/><Relationship Id="rId5" Type="http://schemas.openxmlformats.org/officeDocument/2006/relationships/slide" Target="slide3.xml"/><Relationship Id="rId10" Type="http://schemas.openxmlformats.org/officeDocument/2006/relationships/slide" Target="slide88.xml"/><Relationship Id="rId4" Type="http://schemas.openxmlformats.org/officeDocument/2006/relationships/image" Target="../media/image7.png"/><Relationship Id="rId9" Type="http://schemas.openxmlformats.org/officeDocument/2006/relationships/slide" Target="slide7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6.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93.png"/><Relationship Id="rId5" Type="http://schemas.openxmlformats.org/officeDocument/2006/relationships/image" Target="../media/image10.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101.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b="1" dirty="0">
                <a:latin typeface="華康標楷體" panose="03000509000000000000" pitchFamily="65" charset="-120"/>
                <a:ea typeface="華康標楷體" panose="03000509000000000000" pitchFamily="65" charset="-120"/>
              </a:rPr>
              <a:t>南崁高中校長陳家祥</a:t>
            </a:r>
            <a:endParaRPr lang="en-US" altLang="zh-TW" b="1" dirty="0">
              <a:latin typeface="華康標楷體" panose="03000509000000000000" pitchFamily="65" charset="-120"/>
              <a:ea typeface="華康標楷體" panose="03000509000000000000"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114</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altLang="zh-TW">
                <a:latin typeface="標楷體" pitchFamily="65" charset="-120"/>
                <a:ea typeface="標楷體" pitchFamily="65" charset="-120"/>
              </a:rPr>
              <a:t>21</a:t>
            </a:r>
            <a:r>
              <a:rPr lang="zh-TW" altLang="en-US">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9120336" y="3301651"/>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115</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115</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4/28-5/4</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5/14</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5/15-6/11</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5/18-22</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6/11</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6/15</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6/18-6/25</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7/8</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a:t>
            </a:r>
            <a:r>
              <a:rPr lang="zh-TW" altLang="en-US" sz="2400" b="1" dirty="0">
                <a:solidFill>
                  <a:srgbClr val="FF0000"/>
                </a:solidFill>
                <a:latin typeface="標楷體" pitchFamily="65" charset="-120"/>
                <a:ea typeface="標楷體" pitchFamily="65" charset="-120"/>
              </a:rPr>
              <a:t>博士學分修完後，回故鄉創業賣雞排</a:t>
            </a:r>
            <a:r>
              <a:rPr lang="en-US" altLang="zh-TW" sz="2400" b="1" dirty="0">
                <a:solidFill>
                  <a:srgbClr val="FF0000"/>
                </a:solidFill>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b="1"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4" y="5510111"/>
            <a:ext cx="7320491" cy="1077218"/>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2403473173"/>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115</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117</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12</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a:extLst>
              <a:ext uri="{FF2B5EF4-FFF2-40B4-BE49-F238E27FC236}">
                <a16:creationId xmlns:a16="http://schemas.microsoft.com/office/drawing/2014/main" id="{53601442-13CB-4B87-8FC8-2A9F4500433C}"/>
              </a:ext>
            </a:extLst>
          </p:cNvPr>
          <p:cNvPicPr>
            <a:picLocks noChangeAspect="1"/>
          </p:cNvPicPr>
          <p:nvPr/>
        </p:nvPicPr>
        <p:blipFill>
          <a:blip r:embed="rId8"/>
          <a:stretch>
            <a:fillRect/>
          </a:stretch>
        </p:blipFill>
        <p:spPr>
          <a:xfrm>
            <a:off x="839416" y="752780"/>
            <a:ext cx="10513168" cy="610521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dirty="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20</a:t>
            </a:fld>
            <a:endParaRPr kumimoji="0" lang="en-US" altLang="zh-TW" sz="900">
              <a:solidFill>
                <a:srgbClr val="0C3226"/>
              </a:solidFill>
              <a:latin typeface="Verdana" pitchFamily="34" charset="0"/>
              <a:ea typeface="微軟正黑體" pitchFamily="34" charset="-120"/>
            </a:endParaRPr>
          </a:p>
        </p:txBody>
      </p:sp>
      <p:cxnSp>
        <p:nvCxnSpPr>
          <p:cNvPr id="3" name="直線接點 2">
            <a:extLst>
              <a:ext uri="{FF2B5EF4-FFF2-40B4-BE49-F238E27FC236}">
                <a16:creationId xmlns:a16="http://schemas.microsoft.com/office/drawing/2014/main" id="{48E905FB-9672-45CF-9FF7-5E1C26A708BF}"/>
              </a:ext>
            </a:extLst>
          </p:cNvPr>
          <p:cNvCxnSpPr/>
          <p:nvPr/>
        </p:nvCxnSpPr>
        <p:spPr bwMode="auto">
          <a:xfrm flipV="1">
            <a:off x="4295800" y="3717032"/>
            <a:ext cx="4680520" cy="72008"/>
          </a:xfrm>
          <a:prstGeom prst="line">
            <a:avLst/>
          </a:prstGeom>
          <a:solidFill>
            <a:schemeClr val="accent1"/>
          </a:solidFill>
          <a:ln w="762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cxn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2" name="圖片 1">
            <a:extLst>
              <a:ext uri="{FF2B5EF4-FFF2-40B4-BE49-F238E27FC236}">
                <a16:creationId xmlns:a16="http://schemas.microsoft.com/office/drawing/2014/main" id="{27591CF1-B9FB-4463-AA74-3CD1C2DC91ED}"/>
              </a:ext>
            </a:extLst>
          </p:cNvPr>
          <p:cNvPicPr>
            <a:picLocks noChangeAspect="1"/>
          </p:cNvPicPr>
          <p:nvPr/>
        </p:nvPicPr>
        <p:blipFill>
          <a:blip r:embed="rId3"/>
          <a:stretch>
            <a:fillRect/>
          </a:stretch>
        </p:blipFill>
        <p:spPr>
          <a:xfrm>
            <a:off x="1271464" y="1086984"/>
            <a:ext cx="4248274" cy="578471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
        <p:nvSpPr>
          <p:cNvPr id="4" name="矩形 3">
            <a:extLst>
              <a:ext uri="{FF2B5EF4-FFF2-40B4-BE49-F238E27FC236}">
                <a16:creationId xmlns:a16="http://schemas.microsoft.com/office/drawing/2014/main" id="{4F1AB822-4370-4B8F-A2BB-2B43CAC91C7F}"/>
              </a:ext>
            </a:extLst>
          </p:cNvPr>
          <p:cNvSpPr/>
          <p:nvPr/>
        </p:nvSpPr>
        <p:spPr bwMode="auto">
          <a:xfrm>
            <a:off x="1271464" y="2276872"/>
            <a:ext cx="9504610" cy="1152128"/>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b="1" dirty="0">
                <a:solidFill>
                  <a:srgbClr val="FF0000"/>
                </a:solidFill>
                <a:latin typeface="標楷體" panose="03000509000000000000" pitchFamily="65" charset="-120"/>
                <a:ea typeface="標楷體" panose="03000509000000000000" pitchFamily="65"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
        <p:nvSpPr>
          <p:cNvPr id="2" name="矩形 1">
            <a:extLst>
              <a:ext uri="{FF2B5EF4-FFF2-40B4-BE49-F238E27FC236}">
                <a16:creationId xmlns:a16="http://schemas.microsoft.com/office/drawing/2014/main" id="{8FC4503E-2ECF-4020-BB23-B5A9260AECF0}"/>
              </a:ext>
            </a:extLst>
          </p:cNvPr>
          <p:cNvSpPr/>
          <p:nvPr/>
        </p:nvSpPr>
        <p:spPr bwMode="auto">
          <a:xfrm>
            <a:off x="6312024" y="6165851"/>
            <a:ext cx="4680520" cy="555626"/>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zh-TW" sz="3200" b="0" i="0" u="none" strike="noStrike" cap="none" normalizeH="0" baseline="0" dirty="0">
                <a:ln>
                  <a:noFill/>
                </a:ln>
                <a:solidFill>
                  <a:schemeClr val="tx1"/>
                </a:solidFill>
                <a:effectLst/>
                <a:latin typeface="Calibri" pitchFamily="34" charset="0"/>
                <a:ea typeface="新細明體" pitchFamily="18" charset="-120"/>
              </a:rPr>
              <a:t>MASLOW</a:t>
            </a:r>
            <a:r>
              <a:rPr kumimoji="1" lang="zh-TW" altLang="en-US" sz="3200" b="0" i="0" u="none" strike="noStrike" cap="none" normalizeH="0" baseline="0" dirty="0">
                <a:ln>
                  <a:noFill/>
                </a:ln>
                <a:solidFill>
                  <a:schemeClr val="tx1"/>
                </a:solidFill>
                <a:effectLst/>
                <a:latin typeface="Calibri" pitchFamily="34" charset="0"/>
                <a:ea typeface="新細明體" pitchFamily="18" charset="-120"/>
              </a:rPr>
              <a:t> 需求層次理論</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a:t>
            </a:r>
            <a:r>
              <a:rPr lang="zh-TW" altLang="zh-TW" sz="2400" b="1" dirty="0">
                <a:solidFill>
                  <a:srgbClr val="FF0000"/>
                </a:solidFill>
                <a:latin typeface="微軟正黑體" pitchFamily="34" charset="-120"/>
                <a:ea typeface="微軟正黑體" pitchFamily="34" charset="-120"/>
              </a:rPr>
              <a:t>個人</a:t>
            </a:r>
            <a:r>
              <a:rPr lang="zh-TW" altLang="en-US" sz="2400" b="1" dirty="0">
                <a:solidFill>
                  <a:srgbClr val="FF0000"/>
                </a:solidFill>
                <a:latin typeface="微軟正黑體" pitchFamily="34" charset="-120"/>
                <a:ea typeface="微軟正黑體" pitchFamily="34" charset="-120"/>
              </a:rPr>
              <a:t>對</a:t>
            </a:r>
            <a:r>
              <a:rPr lang="zh-TW" altLang="zh-TW" sz="2400" b="1" dirty="0">
                <a:solidFill>
                  <a:srgbClr val="FF0000"/>
                </a:solidFill>
                <a:latin typeface="微軟正黑體" pitchFamily="34" charset="-120"/>
                <a:ea typeface="微軟正黑體" pitchFamily="34" charset="-120"/>
              </a:rPr>
              <a:t>人事物的喜愛程度，當課程、活動、職業等產生興趣時，會較投入並</a:t>
            </a:r>
            <a:r>
              <a:rPr lang="zh-TW" altLang="en-US" sz="2400" b="1" dirty="0">
                <a:solidFill>
                  <a:srgbClr val="FF0000"/>
                </a:solidFill>
                <a:latin typeface="微軟正黑體" pitchFamily="34" charset="-120"/>
                <a:ea typeface="微軟正黑體" pitchFamily="34" charset="-120"/>
              </a:rPr>
              <a:t>得到</a:t>
            </a:r>
            <a:r>
              <a:rPr lang="zh-TW" altLang="zh-TW" sz="2400" b="1" dirty="0">
                <a:solidFill>
                  <a:srgbClr val="FF0000"/>
                </a:solidFill>
                <a:latin typeface="微軟正黑體" pitchFamily="34" charset="-120"/>
                <a:ea typeface="微軟正黑體" pitchFamily="34" charset="-120"/>
              </a:rPr>
              <a:t>滿足。</a:t>
            </a:r>
            <a:r>
              <a:rPr lang="zh-TW" altLang="zh-TW" sz="2400" dirty="0">
                <a:latin typeface="微軟正黑體" pitchFamily="34" charset="-120"/>
                <a:ea typeface="微軟正黑體" pitchFamily="34" charset="-120"/>
              </a:rPr>
              <a:t>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191344" y="2767643"/>
            <a:ext cx="12000655"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b="1" u="sng"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b="1" u="sng"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b="1" u="sng" dirty="0">
                <a:solidFill>
                  <a:srgbClr val="FF0000"/>
                </a:solidFill>
                <a:effectLst>
                  <a:outerShdw blurRad="38100" dist="38100" dir="2700000" algn="tl">
                    <a:srgbClr val="C0C0C0"/>
                  </a:outerShdw>
                </a:effectLst>
                <a:latin typeface="標楷體" pitchFamily="65" charset="-120"/>
                <a:ea typeface="標楷體" pitchFamily="65" charset="-120"/>
              </a:rPr>
              <a:t>18-19</a:t>
            </a:r>
            <a:r>
              <a:rPr kumimoji="0" lang="zh-TW" altLang="en-US" b="1" u="sng"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b="1"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115</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2</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23</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115</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14</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b="1"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b="1"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a:t>
            </a:r>
            <a:r>
              <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rPr>
              <a:t>(</a:t>
            </a:r>
            <a:r>
              <a:rPr kumimoji="0" lang="zh-TW" altLang="en-US" b="1" u="sng" dirty="0">
                <a:solidFill>
                  <a:srgbClr val="FF0000"/>
                </a:solidFill>
                <a:effectLst>
                  <a:outerShdw blurRad="38100" dist="38100" dir="2700000" algn="tl">
                    <a:srgbClr val="C0C0C0"/>
                  </a:outerShdw>
                </a:effectLst>
                <a:latin typeface="標楷體" pitchFamily="65" charset="-120"/>
                <a:ea typeface="標楷體" pitchFamily="65" charset="-120"/>
              </a:rPr>
              <a:t>地點：中央大學</a:t>
            </a:r>
            <a:r>
              <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rPr>
              <a:t>)</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solidFill>
                  <a:srgbClr val="FF0000"/>
                </a:solidFill>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solidFill>
                  <a:srgbClr val="FF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solidFill>
                  <a:srgbClr val="FF0000"/>
                </a:solidFill>
                <a:latin typeface="微軟正黑體" pitchFamily="34" charset="-120"/>
                <a:ea typeface="微軟正黑體" pitchFamily="34" charset="-120"/>
              </a:rPr>
              <a:t>土木與</a:t>
            </a:r>
            <a:endParaRPr lang="en-US" altLang="zh-TW" sz="2400" b="1" dirty="0">
              <a:solidFill>
                <a:srgbClr val="FF0000"/>
              </a:solidFill>
              <a:latin typeface="微軟正黑體" pitchFamily="34" charset="-120"/>
              <a:ea typeface="微軟正黑體" pitchFamily="34" charset="-120"/>
            </a:endParaRPr>
          </a:p>
          <a:p>
            <a:pPr algn="ctr" eaLnBrk="1" hangingPunct="1">
              <a:defRPr/>
            </a:pPr>
            <a:r>
              <a:rPr lang="zh-TW" altLang="en-US" sz="2400" b="1" dirty="0">
                <a:solidFill>
                  <a:srgbClr val="FF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a:solidFill>
            <a:srgbClr val="0070C0"/>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rgbClr val="92D050"/>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a:solidFill>
            <a:srgbClr val="FFC000"/>
          </a:solidFill>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114學年度適性入學成果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1764977204"/>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13,088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29</a:t>
                      </a:r>
                      <a:r>
                        <a:rPr lang="en-US" sz="2000" kern="100" dirty="0">
                          <a:effectLst/>
                        </a:rPr>
                        <a:t>,</a:t>
                      </a:r>
                      <a:r>
                        <a:rPr lang="en-US" altLang="zh-TW" sz="2000" kern="100" dirty="0">
                          <a:effectLst/>
                        </a:rPr>
                        <a:t>198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19</a:t>
                      </a:r>
                      <a:r>
                        <a:rPr lang="en-US" sz="2000" kern="100" dirty="0">
                          <a:effectLst/>
                        </a:rPr>
                        <a:t>,</a:t>
                      </a:r>
                      <a:r>
                        <a:rPr lang="en-US" altLang="zh-TW" sz="2000" kern="100" dirty="0">
                          <a:effectLst/>
                        </a:rPr>
                        <a:t>703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8</a:t>
                      </a:r>
                      <a:r>
                        <a:rPr lang="en-US" sz="2000" kern="100" dirty="0">
                          <a:effectLst/>
                        </a:rPr>
                        <a:t>,</a:t>
                      </a:r>
                      <a:r>
                        <a:rPr lang="en-US" altLang="zh-TW" sz="2000" kern="100" dirty="0">
                          <a:effectLst/>
                        </a:rPr>
                        <a:t>452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a:t>
                      </a:r>
                      <a:r>
                        <a:rPr lang="en-US" altLang="zh-TW" sz="2000" kern="100" dirty="0">
                          <a:effectLst/>
                        </a:rPr>
                        <a:t>3</a:t>
                      </a:r>
                      <a:r>
                        <a:rPr lang="en-US" sz="2000" kern="100" dirty="0">
                          <a:effectLst/>
                        </a:rPr>
                        <a:t>,</a:t>
                      </a:r>
                      <a:r>
                        <a:rPr lang="en-US" altLang="zh-TW" sz="2000" kern="100" dirty="0">
                          <a:effectLst/>
                        </a:rPr>
                        <a:t>9</a:t>
                      </a:r>
                      <a:r>
                        <a:rPr lang="en-US" sz="2000" kern="100" dirty="0">
                          <a:effectLst/>
                        </a:rPr>
                        <a:t>45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13,066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28</a:t>
                      </a:r>
                      <a:r>
                        <a:rPr lang="en-US" sz="2000" kern="100" dirty="0">
                          <a:effectLst/>
                        </a:rPr>
                        <a:t>,</a:t>
                      </a:r>
                      <a:r>
                        <a:rPr lang="en-US" altLang="zh-TW" sz="2000" kern="100" dirty="0">
                          <a:effectLst/>
                        </a:rPr>
                        <a:t>985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19</a:t>
                      </a:r>
                      <a:r>
                        <a:rPr lang="en-US" sz="2000" kern="100" dirty="0">
                          <a:effectLst/>
                        </a:rPr>
                        <a:t>,</a:t>
                      </a:r>
                      <a:r>
                        <a:rPr lang="en-US" altLang="zh-TW" sz="2000" kern="100" dirty="0">
                          <a:effectLst/>
                        </a:rPr>
                        <a:t>667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8</a:t>
                      </a:r>
                      <a:r>
                        <a:rPr lang="en-US" sz="2000" kern="100" dirty="0">
                          <a:effectLst/>
                        </a:rPr>
                        <a:t>,</a:t>
                      </a:r>
                      <a:r>
                        <a:rPr lang="en-US" altLang="zh-TW" sz="2000" kern="100" dirty="0">
                          <a:effectLst/>
                        </a:rPr>
                        <a:t>443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a:t>
                      </a:r>
                      <a:r>
                        <a:rPr lang="en-US" altLang="zh-TW" sz="2000" kern="100" dirty="0">
                          <a:effectLst/>
                        </a:rPr>
                        <a:t>3</a:t>
                      </a:r>
                      <a:r>
                        <a:rPr lang="en-US" sz="2000" kern="100" dirty="0">
                          <a:effectLst/>
                        </a:rPr>
                        <a:t>,</a:t>
                      </a:r>
                      <a:r>
                        <a:rPr lang="en-US" altLang="zh-TW" sz="2000" kern="100" dirty="0">
                          <a:effectLst/>
                        </a:rPr>
                        <a:t>914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27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82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89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a:t>
                      </a:r>
                      <a:r>
                        <a:rPr lang="en-US" altLang="zh-TW" sz="2000" kern="100" dirty="0">
                          <a:effectLst/>
                        </a:rPr>
                        <a:t>78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68.48</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42</a:t>
                      </a:r>
                      <a:r>
                        <a:rPr lang="en-US" sz="2000" kern="100" dirty="0">
                          <a:effectLst/>
                        </a:rPr>
                        <a:t>.</a:t>
                      </a:r>
                      <a:r>
                        <a:rPr lang="en-US" altLang="zh-TW" sz="2000" kern="100" dirty="0">
                          <a:effectLst/>
                        </a:rPr>
                        <a:t>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a:t>
                      </a:r>
                      <a:r>
                        <a:rPr lang="en-US" altLang="zh-TW" sz="2000" kern="100" dirty="0">
                          <a:effectLst/>
                        </a:rPr>
                        <a:t>3</a:t>
                      </a:r>
                      <a:r>
                        <a:rPr lang="en-US" sz="2000" kern="100" dirty="0">
                          <a:effectLst/>
                        </a:rPr>
                        <a:t>.</a:t>
                      </a:r>
                      <a:r>
                        <a:rPr lang="en-US" altLang="zh-TW" sz="2000" kern="100" dirty="0">
                          <a:effectLst/>
                        </a:rPr>
                        <a:t>6</a:t>
                      </a:r>
                      <a:r>
                        <a:rPr lang="en-US" sz="2000" kern="100" dirty="0">
                          <a:effectLst/>
                        </a:rPr>
                        <a:t>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68</a:t>
                      </a:r>
                      <a:r>
                        <a:rPr lang="en-US" sz="2000" kern="100" dirty="0">
                          <a:effectLst/>
                        </a:rPr>
                        <a:t>.</a:t>
                      </a:r>
                      <a:r>
                        <a:rPr lang="en-US" altLang="zh-TW" sz="2000" kern="100" dirty="0">
                          <a:effectLst/>
                        </a:rPr>
                        <a:t>36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a:t>
                      </a:r>
                      <a:r>
                        <a:rPr lang="en-US" altLang="zh-TW" sz="2000" kern="100" dirty="0">
                          <a:effectLst/>
                        </a:rPr>
                        <a:t>75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b="1" u="sng" kern="100" dirty="0">
                          <a:solidFill>
                            <a:srgbClr val="FF0000"/>
                          </a:solidFill>
                          <a:effectLst/>
                        </a:rPr>
                        <a:t>99.35</a:t>
                      </a:r>
                      <a:r>
                        <a:rPr lang="zh-TW" sz="2400" b="1" u="sng" kern="100" dirty="0">
                          <a:solidFill>
                            <a:srgbClr val="FF0000"/>
                          </a:solidFill>
                          <a:effectLst/>
                        </a:rPr>
                        <a:t>％</a:t>
                      </a:r>
                      <a:endParaRPr lang="zh-TW" sz="24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90</a:t>
                      </a:r>
                      <a:r>
                        <a:rPr lang="en-US" sz="2000" kern="100" dirty="0">
                          <a:effectLst/>
                        </a:rPr>
                        <a:t>.</a:t>
                      </a:r>
                      <a:r>
                        <a:rPr lang="en-US" altLang="zh-TW" sz="2000" kern="100" dirty="0">
                          <a:effectLst/>
                        </a:rPr>
                        <a:t>18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5</a:t>
                      </a:r>
                      <a:r>
                        <a:rPr lang="en-US" sz="2000" kern="100" dirty="0">
                          <a:effectLst/>
                        </a:rPr>
                        <a:t>.</a:t>
                      </a:r>
                      <a:r>
                        <a:rPr lang="en-US" altLang="zh-TW" sz="2000" kern="100" dirty="0">
                          <a:effectLst/>
                        </a:rPr>
                        <a:t>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rPr>
                        <a:t>94</a:t>
                      </a:r>
                      <a:r>
                        <a:rPr lang="en-US" sz="2000" kern="100" dirty="0">
                          <a:effectLst/>
                        </a:rPr>
                        <a:t>.</a:t>
                      </a:r>
                      <a:r>
                        <a:rPr lang="en-US" altLang="zh-TW" sz="2000" kern="100" dirty="0">
                          <a:effectLst/>
                        </a:rPr>
                        <a:t>23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78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114</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ustDataLst>
      <p:tags r:id="rId1"/>
    </p:custData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b="1" dirty="0">
                <a:solidFill>
                  <a:srgbClr val="FF0000"/>
                </a:solidFill>
                <a:latin typeface="標楷體" pitchFamily="65" charset="-120"/>
                <a:ea typeface="標楷體" pitchFamily="65" charset="-120"/>
              </a:rPr>
              <a:t>主要專業課程</a:t>
            </a:r>
            <a:endParaRPr lang="en-US" altLang="zh-TW" sz="2400" b="1" dirty="0">
              <a:solidFill>
                <a:srgbClr val="FF0000"/>
              </a:solidFill>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b="1" dirty="0">
                <a:solidFill>
                  <a:srgbClr val="FF0000"/>
                </a:solidFill>
                <a:ea typeface="標楷體" pitchFamily="65" charset="-120"/>
              </a:rPr>
              <a:t>大學校院相關科系</a:t>
            </a:r>
            <a:r>
              <a:rPr lang="zh-TW" altLang="en-US" sz="2400" dirty="0">
                <a:ea typeface="標楷體" pitchFamily="65" charset="-120"/>
              </a:rPr>
              <a:t>：</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520280" cy="1193800"/>
            <a:chOff x="316617" y="1370393"/>
            <a:chExt cx="2520026" cy="1194511"/>
          </a:xfrm>
        </p:grpSpPr>
        <p:sp>
          <p:nvSpPr>
            <p:cNvPr id="7" name="剪去同側角落矩形 6"/>
            <p:cNvSpPr/>
            <p:nvPr/>
          </p:nvSpPr>
          <p:spPr>
            <a:xfrm>
              <a:off x="780120" y="1629309"/>
              <a:ext cx="2056523"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b="1" dirty="0">
                  <a:solidFill>
                    <a:srgbClr val="FF0000"/>
                  </a:solidFill>
                  <a:latin typeface="標楷體" panose="03000509000000000000" pitchFamily="65" charset="-120"/>
                  <a:ea typeface="標楷體" panose="03000509000000000000" pitchFamily="65" charset="-120"/>
                </a:rPr>
                <a:t>研究所</a:t>
              </a:r>
            </a:p>
          </p:txBody>
        </p:sp>
        <p:sp>
          <p:nvSpPr>
            <p:cNvPr id="8" name="流程圖: 程序 7"/>
            <p:cNvSpPr/>
            <p:nvPr/>
          </p:nvSpPr>
          <p:spPr>
            <a:xfrm>
              <a:off x="780120" y="2120139"/>
              <a:ext cx="2056523" cy="444765"/>
            </a:xfrm>
            <a:prstGeom prst="flowChartProcess">
              <a:avLst/>
            </a:prstGeom>
            <a:solidFill>
              <a:srgbClr val="92D050"/>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b="1" dirty="0">
                  <a:solidFill>
                    <a:srgbClr val="FF0000"/>
                  </a:solidFill>
                  <a:latin typeface="標楷體" panose="03000509000000000000" pitchFamily="65" charset="-120"/>
                  <a:ea typeface="標楷體" panose="03000509000000000000" pitchFamily="65" charset="-120"/>
                </a:rPr>
                <a:t>普通大學 </a:t>
              </a:r>
              <a:r>
                <a:rPr kumimoji="0" lang="en-US" altLang="zh-TW" sz="1400" b="1" dirty="0">
                  <a:solidFill>
                    <a:srgbClr val="FF0000"/>
                  </a:solidFill>
                  <a:latin typeface="標楷體" panose="03000509000000000000" pitchFamily="65" charset="-120"/>
                  <a:ea typeface="標楷體" panose="03000509000000000000" pitchFamily="65" charset="-120"/>
                </a:rPr>
                <a:t>/</a:t>
              </a:r>
              <a:r>
                <a:rPr kumimoji="0" lang="zh-TW" altLang="en-US" sz="1400" b="1" dirty="0">
                  <a:solidFill>
                    <a:srgbClr val="FF0000"/>
                  </a:solidFill>
                  <a:latin typeface="標楷體" panose="03000509000000000000" pitchFamily="65" charset="-120"/>
                  <a:ea typeface="標楷體" panose="03000509000000000000" pitchFamily="65" charset="-120"/>
                </a:rPr>
                <a:t> 四技二專</a:t>
              </a:r>
              <a:endParaRPr kumimoji="0" lang="en-US" altLang="zh-TW" sz="1400" b="1" dirty="0">
                <a:solidFill>
                  <a:srgbClr val="FF0000"/>
                </a:solidFill>
                <a:latin typeface="標楷體" panose="03000509000000000000" pitchFamily="65" charset="-120"/>
                <a:ea typeface="標楷體" panose="03000509000000000000" pitchFamily="65" charset="-120"/>
              </a:endParaRPr>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2400" b="1" dirty="0">
                    <a:solidFill>
                      <a:srgbClr val="FF0000"/>
                    </a:solidFill>
                    <a:latin typeface="Candara" pitchFamily="34" charset="0"/>
                    <a:ea typeface="標楷體" pitchFamily="65" charset="-120"/>
                  </a:rPr>
                  <a:t>就業</a:t>
                </a:r>
                <a:endParaRPr kumimoji="0" lang="en-US" altLang="zh-TW" sz="2400" b="1" dirty="0">
                  <a:solidFill>
                    <a:srgbClr val="FF0000"/>
                  </a:solidFill>
                  <a:latin typeface="Candara" pitchFamily="34" charset="0"/>
                  <a:ea typeface="標楷體" pitchFamily="65" charset="-120"/>
                </a:endParaRPr>
              </a:p>
              <a:p>
                <a:pPr algn="ctr" eaLnBrk="1" hangingPunct="1"/>
                <a:r>
                  <a:rPr kumimoji="0" lang="zh-TW" altLang="en-US" sz="2400" b="1" dirty="0">
                    <a:solidFill>
                      <a:srgbClr val="FF0000"/>
                    </a:solidFill>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134697301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66FF"/>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rgbClr val="0066FF"/>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繼續攻讀研究所：以進入</a:t>
                      </a:r>
                      <a:r>
                        <a:rPr kumimoji="0" lang="zh-TW" altLang="en-US" sz="2400" b="1" i="0" u="none" strike="noStrike" cap="none" normalizeH="0" baseline="0" dirty="0">
                          <a:ln>
                            <a:noFill/>
                          </a:ln>
                          <a:solidFill>
                            <a:srgbClr val="0066FF"/>
                          </a:solidFill>
                          <a:effectLst/>
                          <a:latin typeface="標楷體" pitchFamily="65" charset="-120"/>
                          <a:ea typeface="標楷體" pitchFamily="65" charset="-120"/>
                        </a:rPr>
                        <a:t>科技校院研究所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1" i="0" u="none" strike="noStrike" cap="none" normalizeH="0" baseline="0" dirty="0">
                          <a:ln>
                            <a:noFill/>
                          </a:ln>
                          <a:solidFill>
                            <a:srgbClr val="0066FF"/>
                          </a:solidFill>
                          <a:effectLst/>
                          <a:latin typeface="標楷體" pitchFamily="65" charset="-120"/>
                          <a:ea typeface="標楷體" pitchFamily="65" charset="-120"/>
                        </a:rPr>
                        <a:t>較強的實務及技術能力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1" i="0" u="none" strike="noStrike" cap="none" normalizeH="0" baseline="0" dirty="0">
                          <a:ln>
                            <a:noFill/>
                          </a:ln>
                          <a:solidFill>
                            <a:srgbClr val="0066FF"/>
                          </a:solidFill>
                          <a:effectLst/>
                          <a:latin typeface="標楷體" pitchFamily="65" charset="-120"/>
                          <a:ea typeface="標楷體" pitchFamily="65" charset="-120"/>
                        </a:rPr>
                        <a:t>所學和職場所需能力接軌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1" i="0" u="none" strike="noStrike" cap="none" normalizeH="0" baseline="0" dirty="0">
                          <a:ln>
                            <a:noFill/>
                          </a:ln>
                          <a:solidFill>
                            <a:srgbClr val="0066FF"/>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2025/11/21</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46</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2025/11/21</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47</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請爸媽仔細看完孩子的各項紀錄，找時間與孩子聊聊、寫下自己對孩子生涯規劃的想法，</a:t>
            </a:r>
            <a:r>
              <a:rPr lang="zh-TW" altLang="en-US" sz="2400" b="1" u="sng" dirty="0">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3" name="圖片 2">
            <a:extLst>
              <a:ext uri="{FF2B5EF4-FFF2-40B4-BE49-F238E27FC236}">
                <a16:creationId xmlns:a16="http://schemas.microsoft.com/office/drawing/2014/main" id="{F6443F09-B499-4693-A1FB-CA2A568FC6BB}"/>
              </a:ext>
            </a:extLst>
          </p:cNvPr>
          <p:cNvPicPr>
            <a:picLocks noChangeAspect="1"/>
          </p:cNvPicPr>
          <p:nvPr/>
        </p:nvPicPr>
        <p:blipFill>
          <a:blip r:embed="rId5"/>
          <a:stretch>
            <a:fillRect/>
          </a:stretch>
        </p:blipFill>
        <p:spPr>
          <a:xfrm>
            <a:off x="2876110" y="1127330"/>
            <a:ext cx="3991673" cy="57213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114學年度適性入學成果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620684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639319652"/>
              </p:ext>
            </p:extLst>
          </p:nvPr>
        </p:nvGraphicFramePr>
        <p:xfrm>
          <a:off x="335360" y="1839354"/>
          <a:ext cx="11377265" cy="4125230"/>
        </p:xfrm>
        <a:graphic>
          <a:graphicData uri="http://schemas.openxmlformats.org/drawingml/2006/table">
            <a:tbl>
              <a:tblPr firstRow="1" firstCol="1" bandRow="1">
                <a:tableStyleId>{5C22544A-7EE6-4342-B048-85BDC9FD1C3A}</a:tableStyleId>
              </a:tblPr>
              <a:tblGrid>
                <a:gridCol w="1530215">
                  <a:extLst>
                    <a:ext uri="{9D8B030D-6E8A-4147-A177-3AD203B41FA5}">
                      <a16:colId xmlns:a16="http://schemas.microsoft.com/office/drawing/2014/main" val="254185441"/>
                    </a:ext>
                  </a:extLst>
                </a:gridCol>
                <a:gridCol w="984705">
                  <a:extLst>
                    <a:ext uri="{9D8B030D-6E8A-4147-A177-3AD203B41FA5}">
                      <a16:colId xmlns:a16="http://schemas.microsoft.com/office/drawing/2014/main" val="3235365849"/>
                    </a:ext>
                  </a:extLst>
                </a:gridCol>
                <a:gridCol w="984705">
                  <a:extLst>
                    <a:ext uri="{9D8B030D-6E8A-4147-A177-3AD203B41FA5}">
                      <a16:colId xmlns:a16="http://schemas.microsoft.com/office/drawing/2014/main" val="3986607439"/>
                    </a:ext>
                  </a:extLst>
                </a:gridCol>
                <a:gridCol w="984705">
                  <a:extLst>
                    <a:ext uri="{9D8B030D-6E8A-4147-A177-3AD203B41FA5}">
                      <a16:colId xmlns:a16="http://schemas.microsoft.com/office/drawing/2014/main" val="2464573548"/>
                    </a:ext>
                  </a:extLst>
                </a:gridCol>
                <a:gridCol w="984705">
                  <a:extLst>
                    <a:ext uri="{9D8B030D-6E8A-4147-A177-3AD203B41FA5}">
                      <a16:colId xmlns:a16="http://schemas.microsoft.com/office/drawing/2014/main" val="1283432225"/>
                    </a:ext>
                  </a:extLst>
                </a:gridCol>
                <a:gridCol w="984705">
                  <a:extLst>
                    <a:ext uri="{9D8B030D-6E8A-4147-A177-3AD203B41FA5}">
                      <a16:colId xmlns:a16="http://schemas.microsoft.com/office/drawing/2014/main" val="3941859150"/>
                    </a:ext>
                  </a:extLst>
                </a:gridCol>
                <a:gridCol w="984705">
                  <a:extLst>
                    <a:ext uri="{9D8B030D-6E8A-4147-A177-3AD203B41FA5}">
                      <a16:colId xmlns:a16="http://schemas.microsoft.com/office/drawing/2014/main" val="537544458"/>
                    </a:ext>
                  </a:extLst>
                </a:gridCol>
                <a:gridCol w="984705">
                  <a:extLst>
                    <a:ext uri="{9D8B030D-6E8A-4147-A177-3AD203B41FA5}">
                      <a16:colId xmlns:a16="http://schemas.microsoft.com/office/drawing/2014/main" val="909219341"/>
                    </a:ext>
                  </a:extLst>
                </a:gridCol>
                <a:gridCol w="984705">
                  <a:extLst>
                    <a:ext uri="{9D8B030D-6E8A-4147-A177-3AD203B41FA5}">
                      <a16:colId xmlns:a16="http://schemas.microsoft.com/office/drawing/2014/main" val="735278889"/>
                    </a:ext>
                  </a:extLst>
                </a:gridCol>
                <a:gridCol w="984705">
                  <a:extLst>
                    <a:ext uri="{9D8B030D-6E8A-4147-A177-3AD203B41FA5}">
                      <a16:colId xmlns:a16="http://schemas.microsoft.com/office/drawing/2014/main" val="55710627"/>
                    </a:ext>
                  </a:extLst>
                </a:gridCol>
                <a:gridCol w="984705">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114</a:t>
                      </a:r>
                      <a:endParaRPr lang="zh-TW" altLang="en-US" dirty="0"/>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0" algn="ctr" defTabSz="914400" rtl="0" eaLnBrk="1" latinLnBrk="0" hangingPunct="1">
                        <a:lnSpc>
                          <a:spcPts val="2200"/>
                        </a:lnSpc>
                        <a:spcAft>
                          <a:spcPts val="0"/>
                        </a:spcAft>
                      </a:pPr>
                      <a:r>
                        <a:rPr lang="en-US" altLang="zh-TW" sz="1900" b="1" kern="1200" dirty="0">
                          <a:solidFill>
                            <a:schemeClr val="lt1"/>
                          </a:solidFill>
                          <a:latin typeface="+mn-lt"/>
                          <a:ea typeface="+mn-ea"/>
                          <a:cs typeface="+mn-cs"/>
                        </a:rPr>
                        <a:t>109</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108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107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106 </a:t>
                      </a:r>
                      <a:endParaRPr lang="zh-TW" altLang="en-US" sz="1900" b="1" kern="1200" dirty="0">
                        <a:solidFill>
                          <a:schemeClr val="lt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900" b="1" kern="1200" dirty="0">
                          <a:solidFill>
                            <a:schemeClr val="lt1"/>
                          </a:solidFill>
                          <a:latin typeface="+mn-lt"/>
                          <a:ea typeface="+mn-ea"/>
                          <a:cs typeface="+mn-cs"/>
                        </a:rPr>
                        <a:t>105</a:t>
                      </a:r>
                      <a:endParaRPr lang="zh-TW" altLang="en-US" sz="1900" b="1" kern="1200" dirty="0">
                        <a:solidFill>
                          <a:schemeClr val="lt1"/>
                        </a:solidFill>
                        <a:latin typeface="+mn-lt"/>
                        <a:ea typeface="+mn-ea"/>
                        <a:cs typeface="+mn-cs"/>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99.35%</a:t>
                      </a:r>
                      <a:endParaRPr lang="zh-TW" altLang="en-US" dirty="0"/>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99.8%</a:t>
                      </a:r>
                      <a:endParaRPr lang="zh-TW" altLang="en-US" dirty="0"/>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847528" y="1829470"/>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custDataLst>
      <p:tags r:id="rId1"/>
    </p:custDataLst>
    <p:extLst>
      <p:ext uri="{BB962C8B-B14F-4D97-AF65-F5344CB8AC3E}">
        <p14:creationId xmlns:p14="http://schemas.microsoft.com/office/powerpoint/2010/main" val="1680313275"/>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51</a:t>
            </a:fld>
            <a:endParaRPr kumimoji="0" lang="en-US" altLang="zh-TW" sz="1200">
              <a:solidFill>
                <a:srgbClr val="0C322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4143676478"/>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16</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434902570"/>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a:t>
            </a:r>
            <a:r>
              <a:rPr lang="zh-TW" altLang="en-US" sz="4200" b="1" dirty="0">
                <a:solidFill>
                  <a:srgbClr val="FF0000"/>
                </a:solidFill>
                <a:latin typeface="標楷體" pitchFamily="65" charset="-120"/>
                <a:ea typeface="標楷體" pitchFamily="65" charset="-120"/>
              </a:rPr>
              <a:t>均納入成績計算</a:t>
            </a:r>
            <a:r>
              <a:rPr lang="zh-TW" altLang="en-US" sz="4200" b="1" dirty="0">
                <a:solidFill>
                  <a:srgbClr val="333399"/>
                </a:solidFill>
                <a:latin typeface="標楷體" pitchFamily="65" charset="-120"/>
                <a:ea typeface="標楷體" pitchFamily="65" charset="-120"/>
              </a:rPr>
              <a:t>。</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b="1" dirty="0">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19A928F-C604-4F80-97BA-3DE4B9C0B351}"/>
              </a:ext>
            </a:extLst>
          </p:cNvPr>
          <p:cNvPicPr>
            <a:picLocks noChangeAspect="1"/>
          </p:cNvPicPr>
          <p:nvPr/>
        </p:nvPicPr>
        <p:blipFill>
          <a:blip r:embed="rId3"/>
          <a:stretch>
            <a:fillRect/>
          </a:stretch>
        </p:blipFill>
        <p:spPr>
          <a:xfrm>
            <a:off x="-33429" y="970497"/>
            <a:ext cx="12225429" cy="5879144"/>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Tree>
    <p:custDataLst>
      <p:tags r:id="rId1"/>
    </p:custDataLst>
    <p:extLst>
      <p:ext uri="{BB962C8B-B14F-4D97-AF65-F5344CB8AC3E}">
        <p14:creationId xmlns:p14="http://schemas.microsoft.com/office/powerpoint/2010/main" val="1343701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
        <p:nvSpPr>
          <p:cNvPr id="3" name="矩形 2">
            <a:extLst>
              <a:ext uri="{FF2B5EF4-FFF2-40B4-BE49-F238E27FC236}">
                <a16:creationId xmlns:a16="http://schemas.microsoft.com/office/drawing/2014/main" id="{624F5DAC-180A-4718-911F-CCCF59FD7BB3}"/>
              </a:ext>
            </a:extLst>
          </p:cNvPr>
          <p:cNvSpPr/>
          <p:nvPr/>
        </p:nvSpPr>
        <p:spPr bwMode="auto">
          <a:xfrm>
            <a:off x="6240016" y="764704"/>
            <a:ext cx="3528392" cy="136815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en-US" altLang="zh-TW" b="1" dirty="0"/>
              <a:t>Bloom</a:t>
            </a:r>
            <a:r>
              <a:rPr lang="zh-TW" altLang="en-US" b="1" dirty="0"/>
              <a:t>認知六層次</a:t>
            </a:r>
            <a:endParaRPr lang="en-US" altLang="zh-TW" b="1" dirty="0"/>
          </a:p>
          <a:p>
            <a:pPr eaLnBrk="1" hangingPunct="1"/>
            <a:r>
              <a:rPr lang="zh-TW" altLang="en-US" sz="2400" b="1" dirty="0">
                <a:latin typeface="標楷體" panose="03000509000000000000" pitchFamily="65" charset="-120"/>
                <a:ea typeface="標楷體" panose="03000509000000000000" pitchFamily="65" charset="-120"/>
              </a:rPr>
              <a:t>知識理解應用</a:t>
            </a:r>
            <a:endParaRPr lang="en-US" altLang="zh-TW" sz="2400" b="1" dirty="0">
              <a:latin typeface="標楷體" panose="03000509000000000000" pitchFamily="65" charset="-120"/>
              <a:ea typeface="標楷體" panose="03000509000000000000" pitchFamily="65" charset="-120"/>
            </a:endParaRPr>
          </a:p>
          <a:p>
            <a:pPr eaLnBrk="1" hangingPunct="1"/>
            <a:r>
              <a:rPr lang="zh-TW" altLang="en-US" sz="2400" b="1" dirty="0">
                <a:latin typeface="標楷體" panose="03000509000000000000" pitchFamily="65" charset="-120"/>
                <a:ea typeface="標楷體" panose="03000509000000000000" pitchFamily="65" charset="-120"/>
              </a:rPr>
              <a:t>分析綜合評價</a:t>
            </a:r>
            <a:endParaRPr lang="en-US" altLang="zh-TW" sz="2400" dirty="0">
              <a:latin typeface="標楷體" panose="03000509000000000000" pitchFamily="65" charset="-120"/>
              <a:ea typeface="標楷體" panose="03000509000000000000" pitchFamily="65" charset="-120"/>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619148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50E04CD-E59D-471D-852A-31FF04D5FDC3}"/>
              </a:ext>
            </a:extLst>
          </p:cNvPr>
          <p:cNvPicPr>
            <a:picLocks noChangeAspect="1"/>
          </p:cNvPicPr>
          <p:nvPr/>
        </p:nvPicPr>
        <p:blipFill>
          <a:blip r:embed="rId3"/>
          <a:stretch>
            <a:fillRect/>
          </a:stretch>
        </p:blipFill>
        <p:spPr>
          <a:xfrm>
            <a:off x="1559496" y="12298"/>
            <a:ext cx="8568952" cy="6845702"/>
          </a:xfrm>
          <a:prstGeom prst="rect">
            <a:avLst/>
          </a:prstGeom>
        </p:spPr>
      </p:pic>
    </p:spTree>
    <p:custDataLst>
      <p:tags r:id="rId1"/>
    </p:custDataLst>
    <p:extLst>
      <p:ext uri="{BB962C8B-B14F-4D97-AF65-F5344CB8AC3E}">
        <p14:creationId xmlns:p14="http://schemas.microsoft.com/office/powerpoint/2010/main" val="670781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DA95029-1A91-44E9-8383-C92DD5323D73}"/>
              </a:ext>
            </a:extLst>
          </p:cNvPr>
          <p:cNvPicPr>
            <a:picLocks noChangeAspect="1"/>
          </p:cNvPicPr>
          <p:nvPr/>
        </p:nvPicPr>
        <p:blipFill>
          <a:blip r:embed="rId3"/>
          <a:stretch>
            <a:fillRect/>
          </a:stretch>
        </p:blipFill>
        <p:spPr>
          <a:xfrm>
            <a:off x="1389993" y="90021"/>
            <a:ext cx="9412013" cy="6677957"/>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2F5E3B-ED7E-4764-B6A1-C809524EE73A}"/>
              </a:ext>
            </a:extLst>
          </p:cNvPr>
          <p:cNvPicPr>
            <a:picLocks noChangeAspect="1"/>
          </p:cNvPicPr>
          <p:nvPr/>
        </p:nvPicPr>
        <p:blipFill>
          <a:blip r:embed="rId3"/>
          <a:stretch>
            <a:fillRect/>
          </a:stretch>
        </p:blipFill>
        <p:spPr>
          <a:xfrm>
            <a:off x="1278597" y="80734"/>
            <a:ext cx="9634805" cy="6696531"/>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pic>
        <p:nvPicPr>
          <p:cNvPr id="2" name="圖片 1">
            <a:extLst>
              <a:ext uri="{FF2B5EF4-FFF2-40B4-BE49-F238E27FC236}">
                <a16:creationId xmlns:a16="http://schemas.microsoft.com/office/drawing/2014/main" id="{934DFEF7-DF42-4E8C-B901-6E762F5CEE9C}"/>
              </a:ext>
            </a:extLst>
          </p:cNvPr>
          <p:cNvPicPr>
            <a:picLocks noChangeAspect="1"/>
          </p:cNvPicPr>
          <p:nvPr/>
        </p:nvPicPr>
        <p:blipFill>
          <a:blip r:embed="rId5"/>
          <a:stretch>
            <a:fillRect/>
          </a:stretch>
        </p:blipFill>
        <p:spPr>
          <a:xfrm>
            <a:off x="74777" y="1772816"/>
            <a:ext cx="10141007" cy="3456384"/>
          </a:xfrm>
          <a:prstGeom prst="rect">
            <a:avLst/>
          </a:prstGeom>
        </p:spPr>
      </p:pic>
      <p:pic>
        <p:nvPicPr>
          <p:cNvPr id="3" name="圖片 2">
            <a:extLst>
              <a:ext uri="{FF2B5EF4-FFF2-40B4-BE49-F238E27FC236}">
                <a16:creationId xmlns:a16="http://schemas.microsoft.com/office/drawing/2014/main" id="{3EC0D83A-0227-4322-8953-E5ED550DD79C}"/>
              </a:ext>
            </a:extLst>
          </p:cNvPr>
          <p:cNvPicPr>
            <a:picLocks noChangeAspect="1"/>
          </p:cNvPicPr>
          <p:nvPr/>
        </p:nvPicPr>
        <p:blipFill>
          <a:blip r:embed="rId6"/>
          <a:stretch>
            <a:fillRect/>
          </a:stretch>
        </p:blipFill>
        <p:spPr>
          <a:xfrm>
            <a:off x="10160000" y="1772816"/>
            <a:ext cx="2030754" cy="3456384"/>
          </a:xfrm>
          <a:prstGeom prst="rect">
            <a:avLst/>
          </a:prstGeom>
        </p:spPr>
      </p:pic>
    </p:spTree>
    <p:custDataLst>
      <p:tags r:id="rId1"/>
    </p:custDataLst>
    <p:extLst>
      <p:ext uri="{BB962C8B-B14F-4D97-AF65-F5344CB8AC3E}">
        <p14:creationId xmlns:p14="http://schemas.microsoft.com/office/powerpoint/2010/main" val="2000025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136B44C-F7A8-416F-9AFB-3A684FD001C5}"/>
              </a:ext>
            </a:extLst>
          </p:cNvPr>
          <p:cNvPicPr>
            <a:picLocks noChangeAspect="1"/>
          </p:cNvPicPr>
          <p:nvPr/>
        </p:nvPicPr>
        <p:blipFill>
          <a:blip r:embed="rId3"/>
          <a:stretch>
            <a:fillRect/>
          </a:stretch>
        </p:blipFill>
        <p:spPr>
          <a:xfrm>
            <a:off x="3431704" y="15268"/>
            <a:ext cx="4680520" cy="6827463"/>
          </a:xfrm>
          <a:prstGeom prst="rect">
            <a:avLst/>
          </a:prstGeom>
        </p:spPr>
      </p:pic>
    </p:spTree>
    <p:custDataLst>
      <p:tags r:id="rId1"/>
    </p:custDataLst>
    <p:extLst>
      <p:ext uri="{BB962C8B-B14F-4D97-AF65-F5344CB8AC3E}">
        <p14:creationId xmlns:p14="http://schemas.microsoft.com/office/powerpoint/2010/main" val="1461720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73DB3A0-437E-4161-872E-578F38198985}"/>
              </a:ext>
            </a:extLst>
          </p:cNvPr>
          <p:cNvPicPr>
            <a:picLocks noChangeAspect="1"/>
          </p:cNvPicPr>
          <p:nvPr/>
        </p:nvPicPr>
        <p:blipFill>
          <a:blip r:embed="rId3"/>
          <a:stretch>
            <a:fillRect/>
          </a:stretch>
        </p:blipFill>
        <p:spPr>
          <a:xfrm>
            <a:off x="1487488" y="48830"/>
            <a:ext cx="9621603" cy="676034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73B5299-543A-42AF-9EA1-EB4CCCAAA44F}"/>
              </a:ext>
            </a:extLst>
          </p:cNvPr>
          <p:cNvPicPr>
            <a:picLocks noChangeAspect="1"/>
          </p:cNvPicPr>
          <p:nvPr/>
        </p:nvPicPr>
        <p:blipFill>
          <a:blip r:embed="rId3"/>
          <a:stretch>
            <a:fillRect/>
          </a:stretch>
        </p:blipFill>
        <p:spPr>
          <a:xfrm>
            <a:off x="1343472" y="0"/>
            <a:ext cx="9659054" cy="6825078"/>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5A4ECC-62A8-4923-9792-D5619532EFDE}"/>
              </a:ext>
            </a:extLst>
          </p:cNvPr>
          <p:cNvPicPr>
            <a:picLocks noChangeAspect="1"/>
          </p:cNvPicPr>
          <p:nvPr/>
        </p:nvPicPr>
        <p:blipFill>
          <a:blip r:embed="rId3"/>
          <a:stretch>
            <a:fillRect/>
          </a:stretch>
        </p:blipFill>
        <p:spPr>
          <a:xfrm>
            <a:off x="3647728" y="75456"/>
            <a:ext cx="4608512" cy="6707088"/>
          </a:xfrm>
          <a:prstGeom prst="rect">
            <a:avLst/>
          </a:prstGeom>
        </p:spPr>
      </p:pic>
    </p:spTree>
    <p:custDataLst>
      <p:tags r:id="rId1"/>
    </p:custDataLst>
    <p:extLst>
      <p:ext uri="{BB962C8B-B14F-4D97-AF65-F5344CB8AC3E}">
        <p14:creationId xmlns:p14="http://schemas.microsoft.com/office/powerpoint/2010/main" val="3615704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75</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7"/>
            <a:ext cx="2595538" cy="1296969"/>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76</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114</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79</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11" name="語音泡泡: 圓角矩形 10">
            <a:extLst>
              <a:ext uri="{FF2B5EF4-FFF2-40B4-BE49-F238E27FC236}">
                <a16:creationId xmlns:a16="http://schemas.microsoft.com/office/drawing/2014/main" id="{D6E7FDDF-07A8-4A90-84A1-B9ED948406C5}"/>
              </a:ext>
            </a:extLst>
          </p:cNvPr>
          <p:cNvSpPr/>
          <p:nvPr/>
        </p:nvSpPr>
        <p:spPr bwMode="auto">
          <a:xfrm>
            <a:off x="6672064" y="6306684"/>
            <a:ext cx="3180342"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sz="2600" dirty="0">
                <a:latin typeface="標楷體" panose="03000509000000000000" pitchFamily="65" charset="-120"/>
                <a:ea typeface="標楷體" panose="03000509000000000000" pitchFamily="65" charset="-120"/>
              </a:rPr>
              <a:t>招生名額以簡章為準</a:t>
            </a:r>
          </a:p>
        </p:txBody>
      </p:sp>
    </p:spTree>
    <p:extLst>
      <p:ext uri="{BB962C8B-B14F-4D97-AF65-F5344CB8AC3E}">
        <p14:creationId xmlns:p14="http://schemas.microsoft.com/office/powerpoint/2010/main" val="2638024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3566392576"/>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505829" y="6370547"/>
            <a:ext cx="3180342"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sz="2600"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611725"/>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115</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(3/9~3/13)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(2/12~3/4)</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(4/11</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4/12)</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(6/11)</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(6/12)</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(3/14</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3/15)</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(5/16~5/17)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5/21</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5/22</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6/11</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6/11</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6/12</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(6/18</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(7/08)</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(7/09)</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(114.12/18</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19)</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(1/6-1/13)</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2/23</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4514" y="-196721"/>
            <a:ext cx="10972800" cy="961425"/>
          </a:xfrm>
        </p:spPr>
        <p:txBody>
          <a:bodyPr/>
          <a:lstStyle/>
          <a:p>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115</a:t>
            </a: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sz="3600" dirty="0"/>
          </a:p>
        </p:txBody>
      </p:sp>
      <p:pic>
        <p:nvPicPr>
          <p:cNvPr id="5" name="圖片 4">
            <a:extLst>
              <a:ext uri="{FF2B5EF4-FFF2-40B4-BE49-F238E27FC236}">
                <a16:creationId xmlns:a16="http://schemas.microsoft.com/office/drawing/2014/main" id="{0AA7331A-F0AB-4F4B-BC06-3FDD1898525F}"/>
              </a:ext>
            </a:extLst>
          </p:cNvPr>
          <p:cNvPicPr>
            <a:picLocks noChangeAspect="1"/>
          </p:cNvPicPr>
          <p:nvPr/>
        </p:nvPicPr>
        <p:blipFill>
          <a:blip r:embed="rId3"/>
          <a:stretch>
            <a:fillRect/>
          </a:stretch>
        </p:blipFill>
        <p:spPr>
          <a:xfrm>
            <a:off x="1271464" y="548680"/>
            <a:ext cx="9505056" cy="6244198"/>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b="1" u="sng" dirty="0">
                <a:solidFill>
                  <a:srgbClr val="0066FF"/>
                </a:solidFill>
                <a:latin typeface="標楷體" panose="03000509000000000000" pitchFamily="65" charset="-120"/>
                <a:ea typeface="標楷體" panose="03000509000000000000" pitchFamily="65" charset="-120"/>
              </a:rPr>
              <a:t>南崁高中</a:t>
            </a:r>
            <a:r>
              <a:rPr lang="en-US" altLang="zh-TW" sz="2800" b="1" u="sng" dirty="0">
                <a:solidFill>
                  <a:srgbClr val="0066FF"/>
                </a:solidFill>
                <a:latin typeface="標楷體" panose="03000509000000000000" pitchFamily="65" charset="-120"/>
                <a:ea typeface="標楷體" panose="03000509000000000000" pitchFamily="65" charset="-120"/>
              </a:rPr>
              <a:t>(3)</a:t>
            </a:r>
            <a:r>
              <a:rPr lang="zh-TW" altLang="en-US" sz="2800" b="1" u="sng" dirty="0">
                <a:solidFill>
                  <a:srgbClr val="0066FF"/>
                </a:solidFill>
                <a:latin typeface="標楷體" panose="03000509000000000000" pitchFamily="65" charset="-120"/>
                <a:ea typeface="標楷體" panose="03000509000000000000" pitchFamily="65" charset="-120"/>
              </a:rPr>
              <a:t>：體育班</a:t>
            </a:r>
            <a:r>
              <a:rPr lang="en-US" altLang="zh-TW" sz="2800" b="1" u="sng" dirty="0">
                <a:solidFill>
                  <a:srgbClr val="0066FF"/>
                </a:solidFill>
                <a:latin typeface="標楷體" panose="03000509000000000000" pitchFamily="65" charset="-120"/>
                <a:ea typeface="標楷體" panose="03000509000000000000" pitchFamily="65" charset="-120"/>
              </a:rPr>
              <a:t>1</a:t>
            </a:r>
            <a:r>
              <a:rPr lang="zh-TW" altLang="en-US" sz="2800" b="1" u="sng" dirty="0">
                <a:solidFill>
                  <a:srgbClr val="0066FF"/>
                </a:solidFill>
                <a:latin typeface="標楷體" panose="03000509000000000000" pitchFamily="65" charset="-120"/>
                <a:ea typeface="標楷體" panose="03000509000000000000" pitchFamily="65" charset="-120"/>
              </a:rPr>
              <a:t>班、音樂班</a:t>
            </a:r>
            <a:r>
              <a:rPr lang="en-US" altLang="zh-TW" sz="2800" b="1" u="sng" dirty="0">
                <a:solidFill>
                  <a:srgbClr val="0066FF"/>
                </a:solidFill>
                <a:latin typeface="標楷體" panose="03000509000000000000" pitchFamily="65" charset="-120"/>
                <a:ea typeface="標楷體" panose="03000509000000000000" pitchFamily="65" charset="-120"/>
              </a:rPr>
              <a:t>1</a:t>
            </a:r>
            <a:r>
              <a:rPr lang="zh-TW" altLang="en-US" sz="2800" b="1" u="sng" dirty="0">
                <a:solidFill>
                  <a:srgbClr val="0066FF"/>
                </a:solidFill>
                <a:latin typeface="標楷體" panose="03000509000000000000" pitchFamily="65" charset="-120"/>
                <a:ea typeface="標楷體" panose="03000509000000000000" pitchFamily="65" charset="-120"/>
              </a:rPr>
              <a:t>班、美術班</a:t>
            </a:r>
            <a:r>
              <a:rPr lang="en-US" altLang="zh-TW" sz="2800" b="1" u="sng" dirty="0">
                <a:solidFill>
                  <a:srgbClr val="0066FF"/>
                </a:solidFill>
                <a:latin typeface="標楷體" panose="03000509000000000000" pitchFamily="65" charset="-120"/>
                <a:ea typeface="標楷體" panose="03000509000000000000" pitchFamily="65" charset="-120"/>
              </a:rPr>
              <a:t>1</a:t>
            </a:r>
            <a:r>
              <a:rPr lang="zh-TW" altLang="en-US" sz="2800" b="1" u="sng" dirty="0">
                <a:solidFill>
                  <a:srgbClr val="0066FF"/>
                </a:solidFill>
                <a:latin typeface="標楷體" panose="03000509000000000000" pitchFamily="65" charset="-120"/>
                <a:ea typeface="標楷體" panose="03000509000000000000" pitchFamily="65" charset="-120"/>
              </a:rPr>
              <a:t>班</a:t>
            </a:r>
            <a:endParaRPr lang="en-US" altLang="zh-TW" sz="2800" b="1" u="sng" dirty="0">
              <a:solidFill>
                <a:srgbClr val="0066FF"/>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925683663"/>
              </p:ext>
            </p:extLst>
          </p:nvPr>
        </p:nvGraphicFramePr>
        <p:xfrm>
          <a:off x="263352" y="453557"/>
          <a:ext cx="11737305" cy="6335072"/>
        </p:xfrm>
        <a:graphic>
          <a:graphicData uri="http://schemas.openxmlformats.org/drawingml/2006/table">
            <a:tbl>
              <a:tblPr/>
              <a:tblGrid>
                <a:gridCol w="2097163">
                  <a:extLst>
                    <a:ext uri="{9D8B030D-6E8A-4147-A177-3AD203B41FA5}">
                      <a16:colId xmlns:a16="http://schemas.microsoft.com/office/drawing/2014/main" val="20000"/>
                    </a:ext>
                  </a:extLst>
                </a:gridCol>
                <a:gridCol w="593261">
                  <a:extLst>
                    <a:ext uri="{9D8B030D-6E8A-4147-A177-3AD203B41FA5}">
                      <a16:colId xmlns:a16="http://schemas.microsoft.com/office/drawing/2014/main" val="20001"/>
                    </a:ext>
                  </a:extLst>
                </a:gridCol>
                <a:gridCol w="904688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術科</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52</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大興：電機科、餐管科、資訊科、時尚造型科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啟英：汽車科、電商科、應日科、應英科、時尚造型科、廣設科、表藝科、餐飲科、資訊科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永平：資處科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餐管（烘焙）、餐管（鐵板燒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世紀綠能：機械科、汽車科、幼保科、資訊科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至善：家具木工科、幼兒保育科、觀光科、農產行銷科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六和：機電科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方曙：照顧服務科、飛修科、資訊科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光啟：電機科、汽車科</a:t>
                      </a:r>
                      <a:endPar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汽車科、資訊科</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術科</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rgbClr val="FF0000"/>
                          </a:solidFill>
                          <a:effectLst/>
                          <a:latin typeface="標楷體" pitchFamily="65" charset="-120"/>
                          <a:ea typeface="標楷體" pitchFamily="65" charset="-120"/>
                        </a:rPr>
                        <a:t>北科附工汽車</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術科</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面試</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a:t>
                      </a:r>
                      <a:r>
                        <a:rPr kumimoji="0" lang="zh-TW" altLang="en-US"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北科附工：農場經營科</a:t>
                      </a: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廣設科、觀光科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電子商務科、應英科</a:t>
                      </a:r>
                      <a:endPar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endParaRPr kumimoji="0" lang="zh-TW" altLang="zh-TW"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152822"/>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695400" y="511534"/>
            <a:ext cx="11136560"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語音泡泡: 圓角矩形 2">
            <a:extLst>
              <a:ext uri="{FF2B5EF4-FFF2-40B4-BE49-F238E27FC236}">
                <a16:creationId xmlns:a16="http://schemas.microsoft.com/office/drawing/2014/main" id="{BBBB0CE4-A5CD-482F-881D-2895020CD537}"/>
              </a:ext>
            </a:extLst>
          </p:cNvPr>
          <p:cNvSpPr/>
          <p:nvPr/>
        </p:nvSpPr>
        <p:spPr bwMode="auto">
          <a:xfrm>
            <a:off x="8976320" y="980729"/>
            <a:ext cx="2855640" cy="2448272"/>
          </a:xfrm>
          <a:prstGeom prst="wedgeRoundRectCallout">
            <a:avLst>
              <a:gd name="adj1" fmla="val -99086"/>
              <a:gd name="adj2" fmla="val 73024"/>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sz="2800"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9</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a:ln>
                  <a:noFill/>
                </a:ln>
                <a:solidFill>
                  <a:srgbClr val="000000"/>
                </a:solidFill>
                <a:effectLst/>
                <a:uLnTx/>
                <a:uFillTx/>
                <a:latin typeface="Arial" pitchFamily="34" charset="0"/>
                <a:ea typeface="標楷體" pitchFamily="65" charset="-120"/>
                <a:cs typeface="+mn-cs"/>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solidFill>
                  <a:srgbClr val="FF0000"/>
                </a:solidFill>
                <a:ea typeface="標楷體" panose="03000509000000000000" pitchFamily="65" charset="-120"/>
                <a:cs typeface="新細明體" panose="02020500000000000000" pitchFamily="18" charset="-120"/>
              </a:rPr>
              <a:t>、 </a:t>
            </a:r>
            <a:r>
              <a:rPr kumimoji="0" lang="en-US"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分）</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957529024"/>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93</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7933313"/>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桃園區學生符合就近入學得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207568" y="5644258"/>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17945</TotalTime>
  <Words>10142</Words>
  <Application>Microsoft Office PowerPoint</Application>
  <PresentationFormat>寬螢幕</PresentationFormat>
  <Paragraphs>1554</Paragraphs>
  <Slides>127</Slides>
  <Notes>45</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127</vt:i4>
      </vt:variant>
    </vt:vector>
  </HeadingPairs>
  <TitlesOfParts>
    <vt:vector size="141" baseType="lpstr">
      <vt:lpstr>BiauKai</vt:lpstr>
      <vt:lpstr>Cataneo BT</vt:lpstr>
      <vt:lpstr>文鼎中圓</vt:lpstr>
      <vt:lpstr>華康標楷體</vt:lpstr>
      <vt:lpstr>微軟正黑體</vt:lpstr>
      <vt:lpstr>標楷體</vt:lpstr>
      <vt:lpstr>Arial</vt:lpstr>
      <vt:lpstr>Calibri</vt:lpstr>
      <vt:lpstr>Candara</vt:lpstr>
      <vt:lpstr>Times New Roman</vt:lpstr>
      <vt:lpstr>Verdana</vt:lpstr>
      <vt:lpstr>Wingdings</vt:lpstr>
      <vt:lpstr>Wingdings 2</vt:lpstr>
      <vt:lpstr>12年國教簡報</vt:lpstr>
      <vt:lpstr>PowerPoint 簡報</vt:lpstr>
      <vt:lpstr>          目次</vt:lpstr>
      <vt:lpstr>PowerPoint 簡報</vt:lpstr>
      <vt:lpstr>114學年度適性入學成果</vt:lpstr>
      <vt:lpstr>114學年度適性入學成果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寫作測驗評量的能力</vt:lpstr>
      <vt:lpstr>答案卷樣式</vt:lpstr>
      <vt:lpstr>PowerPoint 簡報</vt:lpstr>
      <vt:lpstr>PowerPoint 簡報</vt:lpstr>
      <vt:lpstr>PowerPoint 簡報</vt:lpstr>
      <vt:lpstr>PowerPoint 簡報</vt:lpstr>
      <vt:lpstr>PowerPoint 簡報</vt:lpstr>
      <vt:lpstr>PowerPoint 簡報</vt:lpstr>
      <vt:lpstr>五、桃連區主要入學管道</vt:lpstr>
      <vt:lpstr>國中畢業生升學管道圖</vt:lpstr>
      <vt:lpstr>114學年度桃連區適性入學管道</vt:lpstr>
      <vt:lpstr>桃園市完全免試入學管道</vt:lpstr>
      <vt:lpstr>資格、做法</vt:lpstr>
      <vt:lpstr>招生區域與學校</vt:lpstr>
      <vt:lpstr>PowerPoint 簡報</vt:lpstr>
      <vt:lpstr>PowerPoint 簡報</vt:lpstr>
      <vt:lpstr>桃連區115年重要日程表</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115年桃連區免試入學-同分超額比序步驟</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1443</cp:revision>
  <cp:lastPrinted>2019-10-04T10:15:06Z</cp:lastPrinted>
  <dcterms:created xsi:type="dcterms:W3CDTF">2012-05-12T02:14:41Z</dcterms:created>
  <dcterms:modified xsi:type="dcterms:W3CDTF">2025-11-21T11:08:31Z</dcterms:modified>
</cp:coreProperties>
</file>