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3" r:id="rId4"/>
    <p:sldId id="257" r:id="rId5"/>
    <p:sldId id="258" r:id="rId6"/>
    <p:sldId id="262" r:id="rId7"/>
    <p:sldId id="259" r:id="rId8"/>
    <p:sldId id="261" r:id="rId9"/>
    <p:sldId id="264" r:id="rId10"/>
    <p:sldId id="265" r:id="rId11"/>
    <p:sldId id="266" r:id="rId12"/>
    <p:sldId id="268" r:id="rId13"/>
    <p:sldId id="269" r:id="rId14"/>
    <p:sldId id="267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07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3235-55E1-4AE8-BBA0-DD9864000429}" type="datetimeFigureOut">
              <a:rPr lang="zh-TW" altLang="en-US" smtClean="0"/>
              <a:t>2023/6/6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920E6EB-835B-47FA-BED2-B3EAD132A7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1519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3235-55E1-4AE8-BBA0-DD9864000429}" type="datetimeFigureOut">
              <a:rPr lang="zh-TW" altLang="en-US" smtClean="0"/>
              <a:t>2023/6/6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20E6EB-835B-47FA-BED2-B3EAD132A7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833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3235-55E1-4AE8-BBA0-DD9864000429}" type="datetimeFigureOut">
              <a:rPr lang="zh-TW" altLang="en-US" smtClean="0"/>
              <a:t>2023/6/6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20E6EB-835B-47FA-BED2-B3EAD132A70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4609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3235-55E1-4AE8-BBA0-DD9864000429}" type="datetimeFigureOut">
              <a:rPr lang="zh-TW" altLang="en-US" smtClean="0"/>
              <a:t>2023/6/6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20E6EB-835B-47FA-BED2-B3EAD132A7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3349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3235-55E1-4AE8-BBA0-DD9864000429}" type="datetimeFigureOut">
              <a:rPr lang="zh-TW" altLang="en-US" smtClean="0"/>
              <a:t>2023/6/6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20E6EB-835B-47FA-BED2-B3EAD132A70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0648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3235-55E1-4AE8-BBA0-DD9864000429}" type="datetimeFigureOut">
              <a:rPr lang="zh-TW" altLang="en-US" smtClean="0"/>
              <a:t>2023/6/6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20E6EB-835B-47FA-BED2-B3EAD132A7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3196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3235-55E1-4AE8-BBA0-DD9864000429}" type="datetimeFigureOut">
              <a:rPr lang="zh-TW" altLang="en-US" smtClean="0"/>
              <a:t>2023/6/6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E6EB-835B-47FA-BED2-B3EAD132A7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5514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3235-55E1-4AE8-BBA0-DD9864000429}" type="datetimeFigureOut">
              <a:rPr lang="zh-TW" altLang="en-US" smtClean="0"/>
              <a:t>2023/6/6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E6EB-835B-47FA-BED2-B3EAD132A7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2871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3235-55E1-4AE8-BBA0-DD9864000429}" type="datetimeFigureOut">
              <a:rPr lang="zh-TW" altLang="en-US" smtClean="0"/>
              <a:t>2023/6/6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E6EB-835B-47FA-BED2-B3EAD132A7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656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3235-55E1-4AE8-BBA0-DD9864000429}" type="datetimeFigureOut">
              <a:rPr lang="zh-TW" altLang="en-US" smtClean="0"/>
              <a:t>2023/6/6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20E6EB-835B-47FA-BED2-B3EAD132A7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3626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3235-55E1-4AE8-BBA0-DD9864000429}" type="datetimeFigureOut">
              <a:rPr lang="zh-TW" altLang="en-US" smtClean="0"/>
              <a:t>2023/6/6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20E6EB-835B-47FA-BED2-B3EAD132A7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6001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3235-55E1-4AE8-BBA0-DD9864000429}" type="datetimeFigureOut">
              <a:rPr lang="zh-TW" altLang="en-US" smtClean="0"/>
              <a:t>2023/6/6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20E6EB-835B-47FA-BED2-B3EAD132A7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077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3235-55E1-4AE8-BBA0-DD9864000429}" type="datetimeFigureOut">
              <a:rPr lang="zh-TW" altLang="en-US" smtClean="0"/>
              <a:t>2023/6/6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E6EB-835B-47FA-BED2-B3EAD132A7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4394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3235-55E1-4AE8-BBA0-DD9864000429}" type="datetimeFigureOut">
              <a:rPr lang="zh-TW" altLang="en-US" smtClean="0"/>
              <a:t>2023/6/6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E6EB-835B-47FA-BED2-B3EAD132A7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274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3235-55E1-4AE8-BBA0-DD9864000429}" type="datetimeFigureOut">
              <a:rPr lang="zh-TW" altLang="en-US" smtClean="0"/>
              <a:t>2023/6/6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E6EB-835B-47FA-BED2-B3EAD132A7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086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3235-55E1-4AE8-BBA0-DD9864000429}" type="datetimeFigureOut">
              <a:rPr lang="zh-TW" altLang="en-US" smtClean="0"/>
              <a:t>2023/6/6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20E6EB-835B-47FA-BED2-B3EAD132A7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607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93235-55E1-4AE8-BBA0-DD9864000429}" type="datetimeFigureOut">
              <a:rPr lang="zh-TW" altLang="en-US" smtClean="0"/>
              <a:t>2023/6/6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920E6EB-835B-47FA-BED2-B3EAD132A7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663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65385" y="1781908"/>
            <a:ext cx="9144000" cy="2947255"/>
          </a:xfrm>
        </p:spPr>
        <p:txBody>
          <a:bodyPr>
            <a:noAutofit/>
          </a:bodyPr>
          <a:lstStyle/>
          <a:p>
            <a:pPr algn="ctr"/>
            <a:r>
              <a:rPr lang="en-US" altLang="zh-TW" sz="96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en-US" sz="96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年級</a:t>
            </a:r>
            <a:br>
              <a:rPr lang="en-US" altLang="zh-TW" sz="96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9600" dirty="0">
                <a:solidFill>
                  <a:srgbClr val="3507D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多元入學宣導</a:t>
            </a:r>
          </a:p>
        </p:txBody>
      </p:sp>
    </p:spTree>
    <p:extLst>
      <p:ext uri="{BB962C8B-B14F-4D97-AF65-F5344CB8AC3E}">
        <p14:creationId xmlns:p14="http://schemas.microsoft.com/office/powerpoint/2010/main" val="3427662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852246"/>
            <a:ext cx="8915400" cy="4058976"/>
          </a:xfrm>
        </p:spPr>
        <p:txBody>
          <a:bodyPr>
            <a:normAutofit lnSpcReduction="10000"/>
          </a:bodyPr>
          <a:lstStyle/>
          <a:p>
            <a:r>
              <a:rPr lang="zh-TW" altLang="en-US" sz="6000" dirty="0">
                <a:solidFill>
                  <a:srgbClr val="3507D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善用個人序位</a:t>
            </a:r>
            <a:endParaRPr lang="en-US" altLang="zh-TW" sz="6000" dirty="0">
              <a:solidFill>
                <a:srgbClr val="3507D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dirty="0">
                <a:solidFill>
                  <a:srgbClr val="3507D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把握前三志願</a:t>
            </a:r>
            <a:endParaRPr lang="en-US" altLang="zh-TW" sz="6000" dirty="0">
              <a:solidFill>
                <a:srgbClr val="3507D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dirty="0">
                <a:solidFill>
                  <a:srgbClr val="3507D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善用職群連續選填志願</a:t>
            </a:r>
            <a:endParaRPr lang="en-US" altLang="zh-TW" sz="6000" dirty="0">
              <a:solidFill>
                <a:srgbClr val="3507D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>
                <a:solidFill>
                  <a:srgbClr val="3507D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特殊身分可夢幻</a:t>
            </a:r>
          </a:p>
        </p:txBody>
      </p:sp>
    </p:spTree>
    <p:extLst>
      <p:ext uri="{BB962C8B-B14F-4D97-AF65-F5344CB8AC3E}">
        <p14:creationId xmlns:p14="http://schemas.microsoft.com/office/powerpoint/2010/main" val="408301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218" y="0"/>
            <a:ext cx="9214610" cy="6858000"/>
          </a:xfrm>
          <a:prstGeom prst="rect">
            <a:avLst/>
          </a:prstGeom>
        </p:spPr>
      </p:pic>
      <p:sp>
        <p:nvSpPr>
          <p:cNvPr id="5" name="圓角矩形 4"/>
          <p:cNvSpPr/>
          <p:nvPr/>
        </p:nvSpPr>
        <p:spPr>
          <a:xfrm>
            <a:off x="1981201" y="2016369"/>
            <a:ext cx="4466492" cy="262596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1981336" y="4642338"/>
            <a:ext cx="4466357" cy="99646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圓角矩形 8"/>
          <p:cNvSpPr/>
          <p:nvPr/>
        </p:nvSpPr>
        <p:spPr>
          <a:xfrm>
            <a:off x="1981200" y="5662245"/>
            <a:ext cx="4466494" cy="99646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7373816" y="3069195"/>
            <a:ext cx="550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>
                <a:solidFill>
                  <a:srgbClr val="3507DF"/>
                </a:solidFill>
              </a:rPr>
              <a:t>1</a:t>
            </a:r>
            <a:endParaRPr lang="zh-TW" altLang="en-US" sz="4000" dirty="0">
              <a:solidFill>
                <a:srgbClr val="3507DF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373816" y="4786626"/>
            <a:ext cx="550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>
                <a:solidFill>
                  <a:srgbClr val="3507DF"/>
                </a:solidFill>
              </a:rPr>
              <a:t>2</a:t>
            </a:r>
            <a:endParaRPr lang="zh-TW" altLang="en-US" sz="4000" dirty="0">
              <a:solidFill>
                <a:srgbClr val="3507DF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385539" y="5822313"/>
            <a:ext cx="550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>
                <a:solidFill>
                  <a:srgbClr val="3507DF"/>
                </a:solidFill>
              </a:rPr>
              <a:t>3</a:t>
            </a:r>
            <a:endParaRPr lang="zh-TW" altLang="en-US" sz="4000" dirty="0">
              <a:solidFill>
                <a:srgbClr val="3507D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5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525" y="42862"/>
            <a:ext cx="8362950" cy="6772275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6975231" y="1671663"/>
            <a:ext cx="550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>
                <a:solidFill>
                  <a:srgbClr val="3507DF"/>
                </a:solidFill>
              </a:rPr>
              <a:t>1</a:t>
            </a:r>
            <a:endParaRPr lang="zh-TW" altLang="en-US" sz="4000" dirty="0">
              <a:solidFill>
                <a:srgbClr val="3507DF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6975231" y="2283749"/>
            <a:ext cx="550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>
                <a:solidFill>
                  <a:srgbClr val="3507DF"/>
                </a:solidFill>
              </a:rPr>
              <a:t>2</a:t>
            </a:r>
            <a:endParaRPr lang="zh-TW" altLang="en-US" sz="4000" dirty="0">
              <a:solidFill>
                <a:srgbClr val="3507DF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975231" y="3531837"/>
            <a:ext cx="550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>
                <a:solidFill>
                  <a:srgbClr val="3507DF"/>
                </a:solidFill>
              </a:rPr>
              <a:t>3</a:t>
            </a:r>
            <a:endParaRPr lang="zh-TW" altLang="en-US" sz="4000" dirty="0">
              <a:solidFill>
                <a:srgbClr val="3507DF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975231" y="5173487"/>
            <a:ext cx="550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>
                <a:solidFill>
                  <a:srgbClr val="3507DF"/>
                </a:solidFill>
              </a:rPr>
              <a:t>4</a:t>
            </a:r>
            <a:endParaRPr lang="zh-TW" altLang="en-US" sz="4000" dirty="0">
              <a:solidFill>
                <a:srgbClr val="3507DF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2037619" y="1847275"/>
            <a:ext cx="4140444" cy="35666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圓角矩形 8"/>
          <p:cNvSpPr/>
          <p:nvPr/>
        </p:nvSpPr>
        <p:spPr>
          <a:xfrm>
            <a:off x="2037619" y="2203938"/>
            <a:ext cx="4140444" cy="86750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2037619" y="3071445"/>
            <a:ext cx="4140444" cy="155916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 11"/>
          <p:cNvSpPr/>
          <p:nvPr/>
        </p:nvSpPr>
        <p:spPr>
          <a:xfrm>
            <a:off x="2017103" y="4630614"/>
            <a:ext cx="4140444" cy="179363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866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 animBg="1"/>
      <p:bldP spid="9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100" y="52387"/>
            <a:ext cx="8305800" cy="6753225"/>
          </a:xfrm>
          <a:prstGeom prst="rect">
            <a:avLst/>
          </a:prstGeom>
        </p:spPr>
      </p:pic>
      <p:sp>
        <p:nvSpPr>
          <p:cNvPr id="3" name="圓角矩形 2"/>
          <p:cNvSpPr/>
          <p:nvPr/>
        </p:nvSpPr>
        <p:spPr>
          <a:xfrm>
            <a:off x="1955556" y="2527215"/>
            <a:ext cx="4140444" cy="32149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1955556" y="1882445"/>
            <a:ext cx="4140444" cy="64477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6108456" y="1837805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>
                <a:solidFill>
                  <a:srgbClr val="3507DF"/>
                </a:solidFill>
              </a:rPr>
              <a:t>夢幻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6096000" y="2394418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>
                <a:solidFill>
                  <a:srgbClr val="3507DF"/>
                </a:solidFill>
              </a:rPr>
              <a:t>回歸現實</a:t>
            </a:r>
          </a:p>
        </p:txBody>
      </p:sp>
    </p:spTree>
    <p:extLst>
      <p:ext uri="{BB962C8B-B14F-4D97-AF65-F5344CB8AC3E}">
        <p14:creationId xmlns:p14="http://schemas.microsoft.com/office/powerpoint/2010/main" val="204349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459" y="0"/>
            <a:ext cx="7853082" cy="6858000"/>
          </a:xfrm>
          <a:prstGeom prst="rect">
            <a:avLst/>
          </a:prstGeom>
        </p:spPr>
      </p:pic>
      <p:sp>
        <p:nvSpPr>
          <p:cNvPr id="3" name="圓角矩形 2"/>
          <p:cNvSpPr/>
          <p:nvPr/>
        </p:nvSpPr>
        <p:spPr>
          <a:xfrm>
            <a:off x="3645877" y="550984"/>
            <a:ext cx="1090246" cy="25790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圓角矩形 5"/>
          <p:cNvSpPr/>
          <p:nvPr/>
        </p:nvSpPr>
        <p:spPr>
          <a:xfrm>
            <a:off x="2719753" y="3540370"/>
            <a:ext cx="3411415" cy="3048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6389077" y="3429000"/>
            <a:ext cx="193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rgbClr val="3507DF"/>
                </a:solidFill>
              </a:rPr>
              <a:t>夢幻上榜</a:t>
            </a:r>
          </a:p>
        </p:txBody>
      </p:sp>
    </p:spTree>
    <p:extLst>
      <p:ext uri="{BB962C8B-B14F-4D97-AF65-F5344CB8AC3E}">
        <p14:creationId xmlns:p14="http://schemas.microsoft.com/office/powerpoint/2010/main" val="34841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3507D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教育會考獎學金頒獎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b="1" dirty="0">
                <a:solidFill>
                  <a:srgbClr val="FF0000"/>
                </a:solidFill>
              </a:rPr>
              <a:t>時間：</a:t>
            </a:r>
            <a:r>
              <a:rPr lang="en-US" altLang="zh-TW" sz="3200" b="1" dirty="0">
                <a:solidFill>
                  <a:srgbClr val="FF0000"/>
                </a:solidFill>
              </a:rPr>
              <a:t>112</a:t>
            </a:r>
            <a:r>
              <a:rPr lang="zh-TW" altLang="en-US" sz="3200" b="1" dirty="0">
                <a:solidFill>
                  <a:srgbClr val="FF0000"/>
                </a:solidFill>
              </a:rPr>
              <a:t>年</a:t>
            </a:r>
            <a:r>
              <a:rPr lang="en-US" altLang="zh-TW" sz="3200" b="1" dirty="0">
                <a:solidFill>
                  <a:srgbClr val="FF0000"/>
                </a:solidFill>
              </a:rPr>
              <a:t>6</a:t>
            </a:r>
            <a:r>
              <a:rPr lang="zh-TW" altLang="en-US" sz="3200" b="1" dirty="0">
                <a:solidFill>
                  <a:srgbClr val="FF0000"/>
                </a:solidFill>
              </a:rPr>
              <a:t>月</a:t>
            </a:r>
            <a:r>
              <a:rPr lang="en-US" altLang="zh-TW" sz="3200" b="1" dirty="0">
                <a:solidFill>
                  <a:srgbClr val="FF0000"/>
                </a:solidFill>
              </a:rPr>
              <a:t>20</a:t>
            </a:r>
            <a:r>
              <a:rPr lang="zh-TW" altLang="en-US" sz="3200" b="1" dirty="0">
                <a:solidFill>
                  <a:srgbClr val="FF0000"/>
                </a:solidFill>
              </a:rPr>
              <a:t>日</a:t>
            </a:r>
            <a:r>
              <a:rPr lang="en-US" altLang="zh-TW" sz="3200" b="1" dirty="0">
                <a:solidFill>
                  <a:srgbClr val="FF0000"/>
                </a:solidFill>
              </a:rPr>
              <a:t>(</a:t>
            </a:r>
            <a:r>
              <a:rPr lang="zh-TW" altLang="en-US" sz="3200" b="1" dirty="0">
                <a:solidFill>
                  <a:srgbClr val="FF0000"/>
                </a:solidFill>
              </a:rPr>
              <a:t>星期二</a:t>
            </a:r>
            <a:r>
              <a:rPr lang="en-US" altLang="zh-TW" sz="3200" b="1" dirty="0">
                <a:solidFill>
                  <a:srgbClr val="FF0000"/>
                </a:solidFill>
              </a:rPr>
              <a:t>)</a:t>
            </a:r>
            <a:r>
              <a:rPr lang="zh-TW" altLang="en-US" sz="3200" b="1" dirty="0">
                <a:solidFill>
                  <a:srgbClr val="FF0000"/>
                </a:solidFill>
              </a:rPr>
              <a:t>中午</a:t>
            </a:r>
            <a:r>
              <a:rPr lang="en-US" altLang="zh-TW" sz="3200" b="1" dirty="0">
                <a:solidFill>
                  <a:srgbClr val="FF0000"/>
                </a:solidFill>
              </a:rPr>
              <a:t>12</a:t>
            </a:r>
            <a:r>
              <a:rPr lang="zh-TW" altLang="en-US" sz="3200" b="1" dirty="0">
                <a:solidFill>
                  <a:srgbClr val="FF0000"/>
                </a:solidFill>
              </a:rPr>
              <a:t>：</a:t>
            </a:r>
            <a:r>
              <a:rPr lang="en-US" altLang="zh-TW" sz="3200" b="1" dirty="0">
                <a:solidFill>
                  <a:srgbClr val="FF0000"/>
                </a:solidFill>
              </a:rPr>
              <a:t>30</a:t>
            </a:r>
          </a:p>
          <a:p>
            <a:r>
              <a:rPr lang="zh-TW" altLang="en-US" sz="3200" b="1" dirty="0">
                <a:solidFill>
                  <a:srgbClr val="FF0000"/>
                </a:solidFill>
              </a:rPr>
              <a:t>地點：校長室</a:t>
            </a:r>
            <a:endParaRPr lang="en-US" altLang="zh-TW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711904"/>
              </p:ext>
            </p:extLst>
          </p:nvPr>
        </p:nvGraphicFramePr>
        <p:xfrm>
          <a:off x="2676769" y="3415974"/>
          <a:ext cx="8128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29834088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2503615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成績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獎學金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163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/>
                        <a:t>5A</a:t>
                      </a:r>
                      <a:r>
                        <a:rPr lang="en-US" altLang="zh-TW" sz="2400" dirty="0"/>
                        <a:t>(33~35</a:t>
                      </a:r>
                      <a:r>
                        <a:rPr lang="zh-TW" altLang="en-US" sz="2400" dirty="0"/>
                        <a:t>點</a:t>
                      </a:r>
                      <a:r>
                        <a:rPr lang="en-US" altLang="zh-TW" sz="2400" dirty="0"/>
                        <a:t>)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20,000</a:t>
                      </a:r>
                      <a:r>
                        <a:rPr lang="zh-TW" altLang="en-US" sz="2400" dirty="0"/>
                        <a:t>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320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/>
                        <a:t>5A</a:t>
                      </a:r>
                      <a:r>
                        <a:rPr lang="en-US" altLang="zh-TW" sz="2400" dirty="0"/>
                        <a:t>(31~32</a:t>
                      </a:r>
                      <a:r>
                        <a:rPr lang="zh-TW" altLang="en-US" sz="2400" dirty="0"/>
                        <a:t>點</a:t>
                      </a:r>
                      <a:r>
                        <a:rPr lang="en-US" altLang="zh-TW" sz="2400" dirty="0"/>
                        <a:t>)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10,000</a:t>
                      </a:r>
                      <a:r>
                        <a:rPr lang="zh-TW" altLang="en-US" sz="2400" dirty="0"/>
                        <a:t>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628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/>
                        <a:t>5A</a:t>
                      </a:r>
                      <a:r>
                        <a:rPr lang="en-US" altLang="zh-TW" sz="2400" dirty="0"/>
                        <a:t>(25~30</a:t>
                      </a:r>
                      <a:r>
                        <a:rPr lang="zh-TW" altLang="en-US" sz="2400" dirty="0"/>
                        <a:t>點</a:t>
                      </a:r>
                      <a:r>
                        <a:rPr lang="en-US" altLang="zh-TW" sz="2400" dirty="0"/>
                        <a:t>)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3,000</a:t>
                      </a:r>
                      <a:r>
                        <a:rPr lang="zh-TW" altLang="en-US" sz="2400" dirty="0"/>
                        <a:t>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835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/>
                        <a:t>4A1B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1,500</a:t>
                      </a:r>
                      <a:r>
                        <a:rPr lang="zh-TW" altLang="en-US" sz="2400" dirty="0"/>
                        <a:t>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509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/>
                        <a:t>3A2B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1,000</a:t>
                      </a:r>
                      <a:r>
                        <a:rPr lang="zh-TW" altLang="en-US" sz="2400" dirty="0"/>
                        <a:t>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19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/>
                        <a:t>2A3B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500</a:t>
                      </a:r>
                      <a:r>
                        <a:rPr lang="zh-TW" altLang="en-US" sz="2400" dirty="0"/>
                        <a:t>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221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523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3507D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生涯手冊</a:t>
            </a:r>
            <a:endParaRPr lang="zh-TW" altLang="en-US" sz="6000" dirty="0">
              <a:solidFill>
                <a:srgbClr val="3507D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4000" b="1" dirty="0"/>
              <a:t>若同學不知道自己是否會重考，不要將生涯手冊丟棄，自行妥善保管，若重考填志願時需再次用到生涯手冊。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097367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>
                <a:solidFill>
                  <a:srgbClr val="3507D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個人序位查詢與志願選填時間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52784"/>
              </p:ext>
            </p:extLst>
          </p:nvPr>
        </p:nvGraphicFramePr>
        <p:xfrm>
          <a:off x="2497015" y="2121878"/>
          <a:ext cx="9007596" cy="42481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1301">
                  <a:extLst>
                    <a:ext uri="{9D8B030D-6E8A-4147-A177-3AD203B41FA5}">
                      <a16:colId xmlns:a16="http://schemas.microsoft.com/office/drawing/2014/main" val="3744100278"/>
                    </a:ext>
                  </a:extLst>
                </a:gridCol>
                <a:gridCol w="2291838">
                  <a:extLst>
                    <a:ext uri="{9D8B030D-6E8A-4147-A177-3AD203B41FA5}">
                      <a16:colId xmlns:a16="http://schemas.microsoft.com/office/drawing/2014/main" val="3442554127"/>
                    </a:ext>
                  </a:extLst>
                </a:gridCol>
                <a:gridCol w="3176954">
                  <a:extLst>
                    <a:ext uri="{9D8B030D-6E8A-4147-A177-3AD203B41FA5}">
                      <a16:colId xmlns:a16="http://schemas.microsoft.com/office/drawing/2014/main" val="2093312053"/>
                    </a:ext>
                  </a:extLst>
                </a:gridCol>
                <a:gridCol w="2407503">
                  <a:extLst>
                    <a:ext uri="{9D8B030D-6E8A-4147-A177-3AD203B41FA5}">
                      <a16:colId xmlns:a16="http://schemas.microsoft.com/office/drawing/2014/main" val="805431364"/>
                    </a:ext>
                  </a:extLst>
                </a:gridCol>
              </a:tblGrid>
              <a:tr h="712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日期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6/21(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三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序位查詢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6/26(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正式志願選填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7/12(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三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回填錄取學校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3893362"/>
                  </a:ext>
                </a:extLst>
              </a:tr>
              <a:tr h="4749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地點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自行</a:t>
                      </a:r>
                      <a:r>
                        <a:rPr lang="zh-TW" alt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在家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點選連結填寫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3F</a:t>
                      </a: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會議室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自行</a:t>
                      </a:r>
                      <a:r>
                        <a:rPr lang="zh-TW" alt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在家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點選連結填寫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4075809"/>
                  </a:ext>
                </a:extLst>
              </a:tr>
              <a:tr h="831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第二節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6/21(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三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開放個人序位查詢，資料組會將各班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google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表單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序位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連結發送給導師，屆時再請導師協助轉傳在各班群組。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901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902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903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904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待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7/12(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三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五專聯免放榜，資料組會將各班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google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表單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錄取學校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連結發送給導師，屆時再請導師協助轉傳在各班群組。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2280941"/>
                  </a:ext>
                </a:extLst>
              </a:tr>
              <a:tr h="831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第三節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905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906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907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908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151607"/>
                  </a:ext>
                </a:extLst>
              </a:tr>
              <a:tr h="831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第四節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909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910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911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912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624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066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>
                <a:solidFill>
                  <a:srgbClr val="3507D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領取成績單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/>
              <a:t>6/9</a:t>
            </a:r>
            <a:r>
              <a:rPr lang="zh-TW" altLang="en-US" sz="5000" dirty="0"/>
              <a:t>下午</a:t>
            </a:r>
            <a:r>
              <a:rPr lang="en-US" altLang="zh-TW" sz="5000" dirty="0"/>
              <a:t>13</a:t>
            </a:r>
            <a:r>
              <a:rPr lang="zh-TW" altLang="en-US" sz="5000" dirty="0"/>
              <a:t>：</a:t>
            </a:r>
            <a:r>
              <a:rPr lang="en-US" altLang="zh-TW" sz="5000" dirty="0"/>
              <a:t>00</a:t>
            </a:r>
          </a:p>
          <a:p>
            <a:r>
              <a:rPr lang="zh-TW" altLang="en-US" sz="5000" dirty="0"/>
              <a:t>若沒有特別需求者，</a:t>
            </a:r>
            <a:r>
              <a:rPr lang="zh-TW" altLang="en-US" sz="5000" b="1" dirty="0">
                <a:solidFill>
                  <a:srgbClr val="FF0000"/>
                </a:solidFill>
              </a:rPr>
              <a:t>可於</a:t>
            </a:r>
            <a:r>
              <a:rPr lang="en-US" altLang="zh-TW" sz="5000" b="1" dirty="0">
                <a:solidFill>
                  <a:srgbClr val="FF0000"/>
                </a:solidFill>
              </a:rPr>
              <a:t>6/26</a:t>
            </a:r>
            <a:r>
              <a:rPr lang="zh-TW" altLang="en-US" sz="5000" b="1" dirty="0">
                <a:solidFill>
                  <a:srgbClr val="FF0000"/>
                </a:solidFill>
              </a:rPr>
              <a:t>選填志願當日領取</a:t>
            </a:r>
          </a:p>
        </p:txBody>
      </p:sp>
    </p:spTree>
    <p:extLst>
      <p:ext uri="{BB962C8B-B14F-4D97-AF65-F5344CB8AC3E}">
        <p14:creationId xmlns:p14="http://schemas.microsoft.com/office/powerpoint/2010/main" val="395390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>
                <a:solidFill>
                  <a:srgbClr val="3507D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高職特招、技優甄審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/>
              <a:t>6/14</a:t>
            </a:r>
            <a:r>
              <a:rPr lang="zh-TW" altLang="en-US" sz="5000" dirty="0"/>
              <a:t>放榜</a:t>
            </a:r>
            <a:endParaRPr lang="en-US" altLang="zh-TW" sz="5000" dirty="0"/>
          </a:p>
          <a:p>
            <a:r>
              <a:rPr lang="en-US" altLang="zh-TW" sz="5000" dirty="0"/>
              <a:t>6/15</a:t>
            </a:r>
            <a:r>
              <a:rPr lang="zh-TW" altLang="en-US" sz="5000" dirty="0"/>
              <a:t>報到</a:t>
            </a:r>
            <a:endParaRPr lang="en-US" altLang="zh-TW" sz="5000" dirty="0"/>
          </a:p>
          <a:p>
            <a:r>
              <a:rPr lang="zh-TW" altLang="en-US" sz="5000" b="1" dirty="0">
                <a:solidFill>
                  <a:srgbClr val="FF0000"/>
                </a:solidFill>
              </a:rPr>
              <a:t>報到後，將無法再參加免試入學選填志願</a:t>
            </a:r>
          </a:p>
        </p:txBody>
      </p:sp>
    </p:spTree>
    <p:extLst>
      <p:ext uri="{BB962C8B-B14F-4D97-AF65-F5344CB8AC3E}">
        <p14:creationId xmlns:p14="http://schemas.microsoft.com/office/powerpoint/2010/main" val="35967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>
                <a:solidFill>
                  <a:srgbClr val="3507D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五專優先免試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5000" b="1" dirty="0">
                <a:solidFill>
                  <a:srgbClr val="FF0000"/>
                </a:solidFill>
              </a:rPr>
              <a:t>6/8-6/12</a:t>
            </a:r>
            <a:r>
              <a:rPr lang="zh-TW" altLang="en-US" sz="5000" b="1" dirty="0">
                <a:solidFill>
                  <a:srgbClr val="FF0000"/>
                </a:solidFill>
              </a:rPr>
              <a:t>選填志願</a:t>
            </a:r>
            <a:endParaRPr lang="en-US" altLang="zh-TW" sz="5000" b="1" dirty="0">
              <a:solidFill>
                <a:srgbClr val="FF0000"/>
              </a:solidFill>
            </a:endParaRPr>
          </a:p>
          <a:p>
            <a:r>
              <a:rPr lang="en-US" altLang="zh-TW" sz="5000" dirty="0"/>
              <a:t>6/15</a:t>
            </a:r>
            <a:r>
              <a:rPr lang="zh-TW" altLang="en-US" sz="5000" dirty="0"/>
              <a:t>放榜</a:t>
            </a:r>
            <a:endParaRPr lang="en-US" altLang="zh-TW" sz="5000" dirty="0"/>
          </a:p>
          <a:p>
            <a:r>
              <a:rPr lang="en-US" altLang="zh-TW" sz="5000" dirty="0"/>
              <a:t>6/19</a:t>
            </a:r>
            <a:r>
              <a:rPr lang="zh-TW" altLang="en-US" sz="5000" dirty="0"/>
              <a:t>前報到</a:t>
            </a:r>
            <a:endParaRPr lang="en-US" altLang="zh-TW" sz="5000" dirty="0"/>
          </a:p>
          <a:p>
            <a:pPr marL="0" indent="0">
              <a:buNone/>
            </a:pPr>
            <a:r>
              <a:rPr lang="zh-TW" altLang="en-US" sz="4300" b="1" dirty="0">
                <a:solidFill>
                  <a:srgbClr val="FF0000"/>
                </a:solidFill>
              </a:rPr>
              <a:t>   </a:t>
            </a:r>
            <a:r>
              <a:rPr lang="en-US" altLang="zh-TW" sz="4300" b="1" dirty="0">
                <a:solidFill>
                  <a:srgbClr val="FF0000"/>
                </a:solidFill>
              </a:rPr>
              <a:t>(</a:t>
            </a:r>
            <a:r>
              <a:rPr lang="zh-TW" altLang="en-US" sz="4300" b="1" dirty="0">
                <a:solidFill>
                  <a:srgbClr val="FF0000"/>
                </a:solidFill>
              </a:rPr>
              <a:t>請依各校報到方式進行報到作業</a:t>
            </a:r>
            <a:r>
              <a:rPr lang="en-US" altLang="zh-TW" sz="4300" b="1" dirty="0">
                <a:solidFill>
                  <a:srgbClr val="FF0000"/>
                </a:solidFill>
              </a:rPr>
              <a:t>)</a:t>
            </a:r>
            <a:endParaRPr lang="zh-TW" altLang="en-US" sz="43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75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>
                <a:solidFill>
                  <a:srgbClr val="3507D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五專聯合免試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5000" b="1" dirty="0">
                <a:solidFill>
                  <a:srgbClr val="FF0000"/>
                </a:solidFill>
              </a:rPr>
              <a:t>6/15</a:t>
            </a:r>
            <a:r>
              <a:rPr lang="zh-TW" altLang="en-US" sz="5000" b="1" dirty="0">
                <a:solidFill>
                  <a:srgbClr val="FF0000"/>
                </a:solidFill>
              </a:rPr>
              <a:t>～</a:t>
            </a:r>
            <a:r>
              <a:rPr lang="en-US" altLang="zh-TW" sz="5000" b="1" dirty="0">
                <a:solidFill>
                  <a:srgbClr val="FF0000"/>
                </a:solidFill>
              </a:rPr>
              <a:t>6/21</a:t>
            </a:r>
            <a:r>
              <a:rPr lang="zh-TW" altLang="en-US" sz="5000" b="1" dirty="0">
                <a:solidFill>
                  <a:srgbClr val="FF0000"/>
                </a:solidFill>
              </a:rPr>
              <a:t>校內報名</a:t>
            </a:r>
            <a:endParaRPr lang="en-US" altLang="zh-TW" sz="5000" b="1" dirty="0">
              <a:solidFill>
                <a:srgbClr val="FF0000"/>
              </a:solidFill>
            </a:endParaRPr>
          </a:p>
          <a:p>
            <a:r>
              <a:rPr lang="en-US" altLang="zh-TW" sz="5000" dirty="0"/>
              <a:t>7/7</a:t>
            </a:r>
            <a:r>
              <a:rPr lang="zh-TW" altLang="en-US" sz="5000" dirty="0"/>
              <a:t>寄發現場分發報到通知單</a:t>
            </a:r>
            <a:endParaRPr lang="en-US" altLang="zh-TW" sz="5000" dirty="0"/>
          </a:p>
          <a:p>
            <a:r>
              <a:rPr lang="en-US" altLang="zh-TW" sz="5000" b="1" dirty="0">
                <a:solidFill>
                  <a:srgbClr val="FF0000"/>
                </a:solidFill>
              </a:rPr>
              <a:t>7/12</a:t>
            </a:r>
            <a:r>
              <a:rPr lang="zh-TW" altLang="en-US" sz="5000" b="1" dirty="0">
                <a:solidFill>
                  <a:srgbClr val="FF0000"/>
                </a:solidFill>
              </a:rPr>
              <a:t>現場登記分發</a:t>
            </a:r>
            <a:endParaRPr lang="en-US" altLang="zh-TW" sz="5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z="5000" b="1" dirty="0">
                <a:solidFill>
                  <a:srgbClr val="FF0000"/>
                </a:solidFill>
              </a:rPr>
              <a:t>    </a:t>
            </a:r>
            <a:r>
              <a:rPr lang="en-US" altLang="zh-TW" sz="3600" b="1" dirty="0">
                <a:solidFill>
                  <a:srgbClr val="FF0000"/>
                </a:solidFill>
              </a:rPr>
              <a:t>(</a:t>
            </a:r>
            <a:r>
              <a:rPr lang="zh-TW" altLang="en-US" sz="3600" b="1" dirty="0">
                <a:solidFill>
                  <a:srgbClr val="FF0000"/>
                </a:solidFill>
              </a:rPr>
              <a:t>請攜帶報到單、身分證及畢業證書報到</a:t>
            </a:r>
            <a:r>
              <a:rPr lang="en-US" altLang="zh-TW" sz="3600" b="1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zh-TW" altLang="en-US" sz="5000" dirty="0"/>
          </a:p>
        </p:txBody>
      </p:sp>
    </p:spTree>
    <p:extLst>
      <p:ext uri="{BB962C8B-B14F-4D97-AF65-F5344CB8AC3E}">
        <p14:creationId xmlns:p14="http://schemas.microsoft.com/office/powerpoint/2010/main" val="187118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>
                <a:solidFill>
                  <a:srgbClr val="3507D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大園高中特招</a:t>
            </a:r>
            <a:r>
              <a:rPr lang="en-US" altLang="zh-TW" sz="7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7200" b="1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2A3B</a:t>
            </a:r>
            <a:r>
              <a:rPr lang="en-US" altLang="zh-TW" sz="7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72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818185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sz="5000" dirty="0"/>
              <a:t>6/19~6/20</a:t>
            </a:r>
            <a:r>
              <a:rPr lang="zh-TW" altLang="en-US" sz="5000" dirty="0"/>
              <a:t>個別線上報名繳費</a:t>
            </a:r>
            <a:endParaRPr lang="en-US" altLang="zh-TW" sz="3600" dirty="0"/>
          </a:p>
          <a:p>
            <a:r>
              <a:rPr lang="en-US" altLang="zh-TW" sz="5000" dirty="0"/>
              <a:t>6/24</a:t>
            </a:r>
            <a:r>
              <a:rPr lang="zh-TW" altLang="en-US" sz="5000" dirty="0"/>
              <a:t>線上列印准考證</a:t>
            </a:r>
            <a:endParaRPr lang="en-US" altLang="zh-TW" sz="5000" dirty="0"/>
          </a:p>
          <a:p>
            <a:r>
              <a:rPr lang="en-US" altLang="zh-TW" sz="5000" dirty="0"/>
              <a:t>6/25</a:t>
            </a:r>
            <a:r>
              <a:rPr lang="zh-TW" altLang="en-US" sz="5000" dirty="0"/>
              <a:t>測驗</a:t>
            </a:r>
            <a:r>
              <a:rPr lang="en-US" altLang="zh-TW" sz="5000" dirty="0"/>
              <a:t>(</a:t>
            </a:r>
            <a:r>
              <a:rPr lang="zh-TW" altLang="en-US" sz="5000" dirty="0"/>
              <a:t>英語閱讀與寫作</a:t>
            </a:r>
            <a:r>
              <a:rPr lang="en-US" altLang="zh-TW" sz="5000" dirty="0"/>
              <a:t>)</a:t>
            </a:r>
          </a:p>
          <a:p>
            <a:r>
              <a:rPr lang="en-US" altLang="zh-TW" sz="5000" dirty="0"/>
              <a:t>6/28~6/29</a:t>
            </a:r>
            <a:r>
              <a:rPr lang="zh-TW" altLang="en-US" sz="5000" dirty="0"/>
              <a:t>選填志願</a:t>
            </a:r>
            <a:endParaRPr lang="en-US" altLang="zh-TW" sz="5000" dirty="0"/>
          </a:p>
          <a:p>
            <a:r>
              <a:rPr lang="en-US" altLang="zh-TW" sz="5000" dirty="0"/>
              <a:t>7/4</a:t>
            </a:r>
            <a:r>
              <a:rPr lang="zh-TW" altLang="en-US" sz="5000" dirty="0"/>
              <a:t>網路繳交志願</a:t>
            </a:r>
            <a:endParaRPr lang="en-US" altLang="zh-TW" sz="5000" dirty="0"/>
          </a:p>
          <a:p>
            <a:r>
              <a:rPr lang="en-US" altLang="zh-TW" sz="5000" dirty="0"/>
              <a:t>7/11</a:t>
            </a:r>
            <a:r>
              <a:rPr lang="zh-TW" altLang="en-US" sz="5000" dirty="0"/>
              <a:t>放榜</a:t>
            </a:r>
            <a:endParaRPr lang="en-US" altLang="zh-TW" sz="5000" dirty="0"/>
          </a:p>
          <a:p>
            <a:r>
              <a:rPr lang="en-US" altLang="zh-TW" sz="5000" dirty="0"/>
              <a:t>7/14</a:t>
            </a:r>
            <a:r>
              <a:rPr lang="zh-TW" altLang="en-US" sz="5000" dirty="0"/>
              <a:t>報到</a:t>
            </a:r>
            <a:endParaRPr lang="en-US" altLang="zh-TW" sz="5000" dirty="0"/>
          </a:p>
          <a:p>
            <a:endParaRPr lang="en-US" altLang="zh-TW" sz="5000" dirty="0"/>
          </a:p>
          <a:p>
            <a:endParaRPr lang="zh-TW" altLang="en-US" sz="5000" dirty="0"/>
          </a:p>
        </p:txBody>
      </p:sp>
    </p:spTree>
    <p:extLst>
      <p:ext uri="{BB962C8B-B14F-4D97-AF65-F5344CB8AC3E}">
        <p14:creationId xmlns:p14="http://schemas.microsoft.com/office/powerpoint/2010/main" val="80785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>
                <a:solidFill>
                  <a:srgbClr val="3507D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桃連區免試入學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sz="5000" dirty="0"/>
              <a:t>6/21</a:t>
            </a:r>
            <a:r>
              <a:rPr lang="zh-TW" altLang="en-US" sz="5000" dirty="0"/>
              <a:t>開放</a:t>
            </a:r>
            <a:r>
              <a:rPr lang="zh-TW" altLang="en-US" sz="5000" dirty="0">
                <a:solidFill>
                  <a:srgbClr val="FF0000"/>
                </a:solidFill>
              </a:rPr>
              <a:t>個人序位查詢</a:t>
            </a:r>
            <a:r>
              <a:rPr lang="en-US" altLang="zh-TW" sz="3600" dirty="0"/>
              <a:t>(12</a:t>
            </a:r>
            <a:r>
              <a:rPr lang="zh-TW" altLang="en-US" sz="3600" dirty="0"/>
              <a:t>：</a:t>
            </a:r>
            <a:r>
              <a:rPr lang="en-US" altLang="zh-TW" sz="3600" dirty="0"/>
              <a:t>00)</a:t>
            </a:r>
          </a:p>
          <a:p>
            <a:r>
              <a:rPr lang="en-US" altLang="zh-TW" sz="5000" b="1" dirty="0">
                <a:solidFill>
                  <a:srgbClr val="FF0000"/>
                </a:solidFill>
              </a:rPr>
              <a:t>6/26</a:t>
            </a:r>
            <a:r>
              <a:rPr lang="zh-TW" altLang="en-US" sz="5000" b="1" dirty="0">
                <a:solidFill>
                  <a:srgbClr val="FF0000"/>
                </a:solidFill>
              </a:rPr>
              <a:t>返校選填志願</a:t>
            </a:r>
            <a:r>
              <a:rPr lang="en-US" altLang="zh-TW" sz="5000" b="1" dirty="0">
                <a:solidFill>
                  <a:srgbClr val="FF0000"/>
                </a:solidFill>
              </a:rPr>
              <a:t>(</a:t>
            </a:r>
            <a:r>
              <a:rPr lang="zh-TW" altLang="en-US" sz="5000" b="1" dirty="0">
                <a:solidFill>
                  <a:srgbClr val="FF0000"/>
                </a:solidFill>
              </a:rPr>
              <a:t>便服</a:t>
            </a:r>
            <a:r>
              <a:rPr lang="en-US" altLang="zh-TW" sz="5000" b="1" dirty="0">
                <a:solidFill>
                  <a:srgbClr val="FF0000"/>
                </a:solidFill>
              </a:rPr>
              <a:t>)</a:t>
            </a:r>
          </a:p>
          <a:p>
            <a:r>
              <a:rPr lang="en-US" altLang="zh-TW" sz="5000" b="1" dirty="0">
                <a:solidFill>
                  <a:srgbClr val="FF0000"/>
                </a:solidFill>
              </a:rPr>
              <a:t>6/27</a:t>
            </a:r>
            <a:r>
              <a:rPr lang="zh-TW" altLang="en-US" sz="5000" b="1" dirty="0">
                <a:solidFill>
                  <a:srgbClr val="FF0000"/>
                </a:solidFill>
              </a:rPr>
              <a:t>繳交志願報名表</a:t>
            </a:r>
            <a:r>
              <a:rPr lang="en-US" altLang="zh-TW" sz="5000" b="1" dirty="0">
                <a:solidFill>
                  <a:srgbClr val="FF0000"/>
                </a:solidFill>
              </a:rPr>
              <a:t>(</a:t>
            </a:r>
            <a:r>
              <a:rPr lang="zh-TW" altLang="en-US" sz="5000" b="1" dirty="0">
                <a:solidFill>
                  <a:srgbClr val="FF0000"/>
                </a:solidFill>
              </a:rPr>
              <a:t>便服</a:t>
            </a:r>
            <a:r>
              <a:rPr lang="en-US" altLang="zh-TW" sz="5000" b="1" dirty="0">
                <a:solidFill>
                  <a:srgbClr val="FF0000"/>
                </a:solidFill>
              </a:rPr>
              <a:t>)</a:t>
            </a:r>
          </a:p>
          <a:p>
            <a:r>
              <a:rPr lang="en-US" altLang="zh-TW" sz="5000" dirty="0"/>
              <a:t>7/11</a:t>
            </a:r>
            <a:r>
              <a:rPr lang="zh-TW" altLang="en-US" sz="5000" dirty="0"/>
              <a:t>放榜</a:t>
            </a:r>
            <a:endParaRPr lang="en-US" altLang="zh-TW" sz="5000" dirty="0"/>
          </a:p>
          <a:p>
            <a:r>
              <a:rPr lang="en-US" altLang="zh-TW" sz="5000" b="1" dirty="0">
                <a:solidFill>
                  <a:srgbClr val="FF0000"/>
                </a:solidFill>
              </a:rPr>
              <a:t>7/14</a:t>
            </a:r>
            <a:r>
              <a:rPr lang="zh-TW" altLang="en-US" sz="5000" b="1" dirty="0">
                <a:solidFill>
                  <a:srgbClr val="FF0000"/>
                </a:solidFill>
              </a:rPr>
              <a:t>各錄取學校報到</a:t>
            </a:r>
            <a:endParaRPr lang="en-US" altLang="zh-TW" sz="5000" b="1" dirty="0">
              <a:solidFill>
                <a:srgbClr val="FF0000"/>
              </a:solidFill>
            </a:endParaRPr>
          </a:p>
          <a:p>
            <a:endParaRPr lang="zh-TW" altLang="en-US" sz="5000" dirty="0"/>
          </a:p>
        </p:txBody>
      </p:sp>
    </p:spTree>
    <p:extLst>
      <p:ext uri="{BB962C8B-B14F-4D97-AF65-F5344CB8AC3E}">
        <p14:creationId xmlns:p14="http://schemas.microsoft.com/office/powerpoint/2010/main" val="308988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>
                <a:solidFill>
                  <a:srgbClr val="3507D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基北區免試入學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sz="5000" dirty="0"/>
              <a:t>6/21</a:t>
            </a:r>
            <a:r>
              <a:rPr lang="zh-TW" altLang="en-US" sz="5000" dirty="0"/>
              <a:t>開放個人序位查詢</a:t>
            </a:r>
            <a:r>
              <a:rPr lang="en-US" altLang="zh-TW" sz="3600" dirty="0"/>
              <a:t>(12</a:t>
            </a:r>
            <a:r>
              <a:rPr lang="zh-TW" altLang="en-US" sz="3600" dirty="0"/>
              <a:t>：</a:t>
            </a:r>
            <a:r>
              <a:rPr lang="en-US" altLang="zh-TW" sz="3600" dirty="0"/>
              <a:t>00)</a:t>
            </a:r>
          </a:p>
          <a:p>
            <a:r>
              <a:rPr lang="en-US" altLang="zh-TW" sz="5000" b="1" dirty="0">
                <a:solidFill>
                  <a:srgbClr val="FF0000"/>
                </a:solidFill>
              </a:rPr>
              <a:t>6/26</a:t>
            </a:r>
            <a:r>
              <a:rPr lang="zh-TW" altLang="en-US" sz="5000" b="1" dirty="0">
                <a:solidFill>
                  <a:srgbClr val="FF0000"/>
                </a:solidFill>
              </a:rPr>
              <a:t>返校選填志願</a:t>
            </a:r>
            <a:r>
              <a:rPr lang="en-US" altLang="zh-TW" sz="5000" b="1" dirty="0">
                <a:solidFill>
                  <a:srgbClr val="FF0000"/>
                </a:solidFill>
              </a:rPr>
              <a:t>(</a:t>
            </a:r>
            <a:r>
              <a:rPr lang="zh-TW" altLang="en-US" sz="5000" b="1" dirty="0">
                <a:solidFill>
                  <a:srgbClr val="FF0000"/>
                </a:solidFill>
              </a:rPr>
              <a:t>便服</a:t>
            </a:r>
            <a:r>
              <a:rPr lang="en-US" altLang="zh-TW" sz="5000" b="1" dirty="0">
                <a:solidFill>
                  <a:srgbClr val="FF0000"/>
                </a:solidFill>
              </a:rPr>
              <a:t>)</a:t>
            </a:r>
          </a:p>
          <a:p>
            <a:r>
              <a:rPr lang="en-US" altLang="zh-TW" sz="5000" b="1" dirty="0">
                <a:solidFill>
                  <a:srgbClr val="FF0000"/>
                </a:solidFill>
              </a:rPr>
              <a:t>6/27</a:t>
            </a:r>
            <a:r>
              <a:rPr lang="zh-TW" altLang="en-US" sz="5000" b="1" dirty="0">
                <a:solidFill>
                  <a:srgbClr val="FF0000"/>
                </a:solidFill>
              </a:rPr>
              <a:t>繳交志願報名表</a:t>
            </a:r>
            <a:r>
              <a:rPr lang="en-US" altLang="zh-TW" sz="5000" b="1" dirty="0">
                <a:solidFill>
                  <a:srgbClr val="FF0000"/>
                </a:solidFill>
              </a:rPr>
              <a:t>(</a:t>
            </a:r>
            <a:r>
              <a:rPr lang="zh-TW" altLang="en-US" sz="5000" b="1" dirty="0">
                <a:solidFill>
                  <a:srgbClr val="FF0000"/>
                </a:solidFill>
              </a:rPr>
              <a:t>便服</a:t>
            </a:r>
            <a:r>
              <a:rPr lang="en-US" altLang="zh-TW" sz="5000" b="1" dirty="0">
                <a:solidFill>
                  <a:srgbClr val="FF0000"/>
                </a:solidFill>
              </a:rPr>
              <a:t>)</a:t>
            </a:r>
          </a:p>
          <a:p>
            <a:r>
              <a:rPr lang="en-US" altLang="zh-TW" sz="5000" dirty="0"/>
              <a:t>7/11</a:t>
            </a:r>
            <a:r>
              <a:rPr lang="zh-TW" altLang="en-US" sz="5000" dirty="0"/>
              <a:t>放榜</a:t>
            </a:r>
            <a:endParaRPr lang="en-US" altLang="zh-TW" sz="5000" dirty="0"/>
          </a:p>
          <a:p>
            <a:r>
              <a:rPr lang="en-US" altLang="zh-TW" sz="5000" b="1" dirty="0">
                <a:solidFill>
                  <a:srgbClr val="FF0000"/>
                </a:solidFill>
              </a:rPr>
              <a:t>7/14</a:t>
            </a:r>
            <a:r>
              <a:rPr lang="zh-TW" altLang="en-US" sz="5000" b="1" dirty="0">
                <a:solidFill>
                  <a:srgbClr val="FF0000"/>
                </a:solidFill>
              </a:rPr>
              <a:t>各錄取學校報到</a:t>
            </a:r>
            <a:endParaRPr lang="en-US" altLang="zh-TW" sz="5000" b="1" dirty="0">
              <a:solidFill>
                <a:srgbClr val="FF0000"/>
              </a:solidFill>
            </a:endParaRPr>
          </a:p>
          <a:p>
            <a:endParaRPr lang="zh-TW" altLang="en-US" sz="5000" dirty="0"/>
          </a:p>
        </p:txBody>
      </p:sp>
    </p:spTree>
    <p:extLst>
      <p:ext uri="{BB962C8B-B14F-4D97-AF65-F5344CB8AC3E}">
        <p14:creationId xmlns:p14="http://schemas.microsoft.com/office/powerpoint/2010/main" val="365592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03939" y="2069123"/>
            <a:ext cx="9253781" cy="2262781"/>
          </a:xfrm>
        </p:spPr>
        <p:txBody>
          <a:bodyPr>
            <a:normAutofit/>
          </a:bodyPr>
          <a:lstStyle/>
          <a:p>
            <a:pPr algn="ctr"/>
            <a:r>
              <a:rPr lang="zh-TW" altLang="en-US" sz="9600" dirty="0">
                <a:solidFill>
                  <a:srgbClr val="3507D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選填志願技巧</a:t>
            </a:r>
          </a:p>
        </p:txBody>
      </p:sp>
    </p:spTree>
    <p:extLst>
      <p:ext uri="{BB962C8B-B14F-4D97-AF65-F5344CB8AC3E}">
        <p14:creationId xmlns:p14="http://schemas.microsoft.com/office/powerpoint/2010/main" val="786933376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4533</TotalTime>
  <Words>506</Words>
  <Application>Microsoft Office PowerPoint</Application>
  <PresentationFormat>寬螢幕</PresentationFormat>
  <Paragraphs>92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3" baseType="lpstr">
      <vt:lpstr>標楷體</vt:lpstr>
      <vt:lpstr>Arial</vt:lpstr>
      <vt:lpstr>Century Gothic</vt:lpstr>
      <vt:lpstr>Times New Roman</vt:lpstr>
      <vt:lpstr>Wingdings 3</vt:lpstr>
      <vt:lpstr>絲縷</vt:lpstr>
      <vt:lpstr>9年級 多元入學宣導</vt:lpstr>
      <vt:lpstr>領取成績單</vt:lpstr>
      <vt:lpstr>高職特招、技優甄審</vt:lpstr>
      <vt:lpstr>五專優先免試</vt:lpstr>
      <vt:lpstr>五專聯合免試</vt:lpstr>
      <vt:lpstr>大園高中特招(2A3B)</vt:lpstr>
      <vt:lpstr>桃連區免試入學</vt:lpstr>
      <vt:lpstr>基北區免試入學</vt:lpstr>
      <vt:lpstr>選填志願技巧</vt:lpstr>
      <vt:lpstr>PowerPoint 簡報</vt:lpstr>
      <vt:lpstr>PowerPoint 簡報</vt:lpstr>
      <vt:lpstr>PowerPoint 簡報</vt:lpstr>
      <vt:lpstr>PowerPoint 簡報</vt:lpstr>
      <vt:lpstr>PowerPoint 簡報</vt:lpstr>
      <vt:lpstr>教育會考獎學金頒獎</vt:lpstr>
      <vt:lpstr>生涯手冊</vt:lpstr>
      <vt:lpstr>個人序位查詢與志願選填時間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9年級 多元入學宣導</dc:title>
  <dc:creator>Windows 使用者</dc:creator>
  <cp:lastModifiedBy>user</cp:lastModifiedBy>
  <cp:revision>21</cp:revision>
  <dcterms:created xsi:type="dcterms:W3CDTF">2023-05-26T05:18:54Z</dcterms:created>
  <dcterms:modified xsi:type="dcterms:W3CDTF">2023-06-06T05:04:18Z</dcterms:modified>
</cp:coreProperties>
</file>