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70"/>
  </p:notesMasterIdLst>
  <p:handoutMasterIdLst>
    <p:handoutMasterId r:id="rId71"/>
  </p:handoutMasterIdLst>
  <p:sldIdLst>
    <p:sldId id="256" r:id="rId2"/>
    <p:sldId id="389" r:id="rId3"/>
    <p:sldId id="448" r:id="rId4"/>
    <p:sldId id="340" r:id="rId5"/>
    <p:sldId id="435" r:id="rId6"/>
    <p:sldId id="436" r:id="rId7"/>
    <p:sldId id="437" r:id="rId8"/>
    <p:sldId id="438" r:id="rId9"/>
    <p:sldId id="439" r:id="rId10"/>
    <p:sldId id="440" r:id="rId11"/>
    <p:sldId id="441" r:id="rId12"/>
    <p:sldId id="442" r:id="rId13"/>
    <p:sldId id="449" r:id="rId14"/>
    <p:sldId id="450" r:id="rId15"/>
    <p:sldId id="336" r:id="rId16"/>
    <p:sldId id="452" r:id="rId17"/>
    <p:sldId id="453" r:id="rId18"/>
    <p:sldId id="457" r:id="rId19"/>
    <p:sldId id="458" r:id="rId20"/>
    <p:sldId id="454" r:id="rId21"/>
    <p:sldId id="455" r:id="rId22"/>
    <p:sldId id="456" r:id="rId23"/>
    <p:sldId id="341" r:id="rId24"/>
    <p:sldId id="344" r:id="rId25"/>
    <p:sldId id="345" r:id="rId26"/>
    <p:sldId id="348" r:id="rId27"/>
    <p:sldId id="342" r:id="rId28"/>
    <p:sldId id="390" r:id="rId29"/>
    <p:sldId id="391" r:id="rId30"/>
    <p:sldId id="392" r:id="rId31"/>
    <p:sldId id="428" r:id="rId32"/>
    <p:sldId id="429" r:id="rId33"/>
    <p:sldId id="395" r:id="rId34"/>
    <p:sldId id="430" r:id="rId35"/>
    <p:sldId id="397" r:id="rId36"/>
    <p:sldId id="459" r:id="rId37"/>
    <p:sldId id="444" r:id="rId38"/>
    <p:sldId id="445" r:id="rId39"/>
    <p:sldId id="398" r:id="rId40"/>
    <p:sldId id="399" r:id="rId41"/>
    <p:sldId id="400" r:id="rId42"/>
    <p:sldId id="401" r:id="rId43"/>
    <p:sldId id="443" r:id="rId44"/>
    <p:sldId id="404" r:id="rId45"/>
    <p:sldId id="431" r:id="rId46"/>
    <p:sldId id="408" r:id="rId47"/>
    <p:sldId id="409" r:id="rId48"/>
    <p:sldId id="410" r:id="rId49"/>
    <p:sldId id="411" r:id="rId50"/>
    <p:sldId id="412" r:id="rId51"/>
    <p:sldId id="413" r:id="rId52"/>
    <p:sldId id="414" r:id="rId53"/>
    <p:sldId id="415" r:id="rId54"/>
    <p:sldId id="416" r:id="rId55"/>
    <p:sldId id="446" r:id="rId56"/>
    <p:sldId id="447" r:id="rId57"/>
    <p:sldId id="434" r:id="rId58"/>
    <p:sldId id="417" r:id="rId59"/>
    <p:sldId id="418" r:id="rId60"/>
    <p:sldId id="419" r:id="rId61"/>
    <p:sldId id="420" r:id="rId62"/>
    <p:sldId id="421" r:id="rId63"/>
    <p:sldId id="422" r:id="rId64"/>
    <p:sldId id="423" r:id="rId65"/>
    <p:sldId id="424" r:id="rId66"/>
    <p:sldId id="432" r:id="rId67"/>
    <p:sldId id="433" r:id="rId68"/>
    <p:sldId id="427" r:id="rId69"/>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929"/>
    <a:srgbClr val="9E0A34"/>
    <a:srgbClr val="0000FF"/>
    <a:srgbClr val="1E1B45"/>
    <a:srgbClr val="0F8AEF"/>
    <a:srgbClr val="00CC00"/>
    <a:srgbClr val="33CC33"/>
    <a:srgbClr val="0F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9" autoAdjust="0"/>
    <p:restoredTop sz="94714" autoAdjust="0"/>
  </p:normalViewPr>
  <p:slideViewPr>
    <p:cSldViewPr>
      <p:cViewPr varScale="1">
        <p:scale>
          <a:sx n="81" d="100"/>
          <a:sy n="81" d="100"/>
        </p:scale>
        <p:origin x="1469" y="53"/>
      </p:cViewPr>
      <p:guideLst>
        <p:guide orient="horz" pos="2160"/>
        <p:guide pos="2880"/>
      </p:guideLst>
    </p:cSldViewPr>
  </p:slideViewPr>
  <p:outlineViewPr>
    <p:cViewPr>
      <p:scale>
        <a:sx n="33" d="100"/>
        <a:sy n="33" d="100"/>
      </p:scale>
      <p:origin x="0" y="5200"/>
    </p:cViewPr>
  </p:outlineViewPr>
  <p:notesTextViewPr>
    <p:cViewPr>
      <p:scale>
        <a:sx n="100" d="100"/>
        <a:sy n="100" d="100"/>
      </p:scale>
      <p:origin x="0" y="0"/>
    </p:cViewPr>
  </p:notesTextViewPr>
  <p:sorterViewPr>
    <p:cViewPr>
      <p:scale>
        <a:sx n="66" d="100"/>
        <a:sy n="66" d="100"/>
      </p:scale>
      <p:origin x="0" y="1144"/>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atin typeface="Arial" charset="0"/>
                <a:ea typeface="Gulim" pitchFamily="34" charset="-127"/>
              </a:defRPr>
            </a:lvl1pPr>
          </a:lstStyle>
          <a:p>
            <a:pPr>
              <a:defRPr/>
            </a:pPr>
            <a:endParaRPr lang="en-US" altLang="ko-KR"/>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Arial" charset="0"/>
                <a:ea typeface="Gulim" pitchFamily="34" charset="-127"/>
              </a:defRPr>
            </a:lvl1pPr>
          </a:lstStyle>
          <a:p>
            <a:pPr>
              <a:defRPr/>
            </a:pPr>
            <a:endParaRPr lang="en-US" altLang="ko-KR"/>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charset="0"/>
                <a:ea typeface="Gulim" pitchFamily="34" charset="-127"/>
              </a:defRPr>
            </a:lvl1pPr>
          </a:lstStyle>
          <a:p>
            <a:pPr>
              <a:defRPr/>
            </a:pPr>
            <a:endParaRPr lang="en-US" altLang="ko-KR"/>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charset="0"/>
                <a:ea typeface="Gulim" pitchFamily="34" charset="-127"/>
              </a:defRPr>
            </a:lvl1pPr>
          </a:lstStyle>
          <a:p>
            <a:pPr>
              <a:defRPr/>
            </a:pPr>
            <a:fld id="{B0CA48E6-B445-4F9D-82E2-C1B5A37A8961}" type="slidenum">
              <a:rPr lang="ko-KR" altLang="en-US"/>
              <a:pPr>
                <a:defRPr/>
              </a:pPr>
              <a:t>‹#›</a:t>
            </a:fld>
            <a:endParaRPr lang="en-US" altLang="ko-KR"/>
          </a:p>
        </p:txBody>
      </p:sp>
    </p:spTree>
    <p:extLst>
      <p:ext uri="{BB962C8B-B14F-4D97-AF65-F5344CB8AC3E}">
        <p14:creationId xmlns:p14="http://schemas.microsoft.com/office/powerpoint/2010/main" val="327129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0" sz="1200">
                <a:latin typeface="Arial" charset="0"/>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kumimoji="0" sz="1200">
                <a:latin typeface="Arial" charset="0"/>
                <a:ea typeface="+mn-ea"/>
              </a:defRPr>
            </a:lvl1pPr>
          </a:lstStyle>
          <a:p>
            <a:pPr>
              <a:defRPr/>
            </a:pPr>
            <a:fld id="{B7AAD493-E8C8-4510-9964-0B5811D3FC62}" type="datetimeFigureOut">
              <a:rPr lang="zh-TW" altLang="en-US"/>
              <a:pPr>
                <a:defRPr/>
              </a:pPr>
              <a:t>2022/9/23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kumimoji="0" sz="1200">
                <a:latin typeface="Arial" charset="0"/>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kumimoji="0" sz="1200">
                <a:latin typeface="Arial" charset="0"/>
                <a:ea typeface="+mn-ea"/>
              </a:defRPr>
            </a:lvl1pPr>
          </a:lstStyle>
          <a:p>
            <a:pPr>
              <a:defRPr/>
            </a:pPr>
            <a:fld id="{9E1C9EBB-7D11-4EE7-884A-DBB6FC817B0D}" type="slidenum">
              <a:rPr lang="zh-TW" altLang="en-US"/>
              <a:pPr>
                <a:defRPr/>
              </a:pPr>
              <a:t>‹#›</a:t>
            </a:fld>
            <a:endParaRPr lang="zh-TW" altLang="en-US"/>
          </a:p>
        </p:txBody>
      </p:sp>
    </p:spTree>
    <p:extLst>
      <p:ext uri="{BB962C8B-B14F-4D97-AF65-F5344CB8AC3E}">
        <p14:creationId xmlns:p14="http://schemas.microsoft.com/office/powerpoint/2010/main" val="1814380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277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277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D4E69-6603-400E-A898-1363DE7A6F10}" type="slidenum">
              <a:rPr lang="zh-TW" altLang="en-US" smtClean="0"/>
              <a:pPr/>
              <a:t>1</a:t>
            </a:fld>
            <a:endParaRPr lang="en-US" altLang="zh-TW"/>
          </a:p>
        </p:txBody>
      </p:sp>
    </p:spTree>
    <p:extLst>
      <p:ext uri="{BB962C8B-B14F-4D97-AF65-F5344CB8AC3E}">
        <p14:creationId xmlns:p14="http://schemas.microsoft.com/office/powerpoint/2010/main" val="15755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2532" name="投影片編號版面配置區 3"/>
          <p:cNvSpPr>
            <a:spLocks noGrp="1"/>
          </p:cNvSpPr>
          <p:nvPr>
            <p:ph type="sldNum" sz="quarter" idx="5"/>
          </p:nvPr>
        </p:nvSpPr>
        <p:spPr bwMode="auto">
          <a:noFill/>
          <a:ln>
            <a:miter lim="800000"/>
            <a:headEnd/>
            <a:tailEnd/>
          </a:ln>
        </p:spPr>
        <p:txBody>
          <a:bodyPr/>
          <a:lstStyle/>
          <a:p>
            <a:fld id="{332F4121-248C-428F-9604-8776A47FBCD2}" type="slidenum">
              <a:rPr lang="zh-TW" altLang="en-US"/>
              <a:pPr/>
              <a:t>10</a:t>
            </a:fld>
            <a:endParaRPr lang="en-US" altLang="zh-TW"/>
          </a:p>
        </p:txBody>
      </p:sp>
    </p:spTree>
    <p:extLst>
      <p:ext uri="{BB962C8B-B14F-4D97-AF65-F5344CB8AC3E}">
        <p14:creationId xmlns:p14="http://schemas.microsoft.com/office/powerpoint/2010/main" val="170774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4580" name="投影片編號版面配置區 3"/>
          <p:cNvSpPr>
            <a:spLocks noGrp="1"/>
          </p:cNvSpPr>
          <p:nvPr>
            <p:ph type="sldNum" sz="quarter" idx="5"/>
          </p:nvPr>
        </p:nvSpPr>
        <p:spPr bwMode="auto">
          <a:noFill/>
          <a:ln>
            <a:miter lim="800000"/>
            <a:headEnd/>
            <a:tailEnd/>
          </a:ln>
        </p:spPr>
        <p:txBody>
          <a:bodyPr/>
          <a:lstStyle/>
          <a:p>
            <a:fld id="{0CD2E35E-B6A1-410D-9BDE-3138220727D4}" type="slidenum">
              <a:rPr lang="zh-TW" altLang="en-US"/>
              <a:pPr/>
              <a:t>11</a:t>
            </a:fld>
            <a:endParaRPr lang="en-US" altLang="zh-TW"/>
          </a:p>
        </p:txBody>
      </p:sp>
    </p:spTree>
    <p:extLst>
      <p:ext uri="{BB962C8B-B14F-4D97-AF65-F5344CB8AC3E}">
        <p14:creationId xmlns:p14="http://schemas.microsoft.com/office/powerpoint/2010/main" val="329999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6628" name="投影片編號版面配置區 3"/>
          <p:cNvSpPr>
            <a:spLocks noGrp="1"/>
          </p:cNvSpPr>
          <p:nvPr>
            <p:ph type="sldNum" sz="quarter" idx="5"/>
          </p:nvPr>
        </p:nvSpPr>
        <p:spPr bwMode="auto">
          <a:noFill/>
          <a:ln>
            <a:miter lim="800000"/>
            <a:headEnd/>
            <a:tailEnd/>
          </a:ln>
        </p:spPr>
        <p:txBody>
          <a:bodyPr/>
          <a:lstStyle/>
          <a:p>
            <a:fld id="{F3D16520-7EE6-4146-B5E7-D082D5B8B2A7}" type="slidenum">
              <a:rPr lang="zh-TW" altLang="en-US"/>
              <a:pPr/>
              <a:t>12</a:t>
            </a:fld>
            <a:endParaRPr lang="en-US" altLang="zh-TW"/>
          </a:p>
        </p:txBody>
      </p:sp>
    </p:spTree>
    <p:extLst>
      <p:ext uri="{BB962C8B-B14F-4D97-AF65-F5344CB8AC3E}">
        <p14:creationId xmlns:p14="http://schemas.microsoft.com/office/powerpoint/2010/main" val="180871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FD5115-9413-4871-AE79-E88A1A9354A8}" type="slidenum">
              <a:rPr kumimoji="0" lang="zh-TW" altLang="en-US" sz="1200"/>
              <a:pPr algn="r"/>
              <a:t>15</a:t>
            </a:fld>
            <a:endParaRPr kumimoji="0" lang="en-US" altLang="zh-TW" sz="1200"/>
          </a:p>
        </p:txBody>
      </p:sp>
    </p:spTree>
    <p:extLst>
      <p:ext uri="{BB962C8B-B14F-4D97-AF65-F5344CB8AC3E}">
        <p14:creationId xmlns:p14="http://schemas.microsoft.com/office/powerpoint/2010/main" val="382619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FD5115-9413-4871-AE79-E88A1A9354A8}" type="slidenum">
              <a:rPr kumimoji="0" lang="zh-TW" altLang="en-US" sz="1200"/>
              <a:pPr algn="r"/>
              <a:t>23</a:t>
            </a:fld>
            <a:endParaRPr kumimoji="0" lang="en-US" altLang="zh-TW" sz="1200"/>
          </a:p>
        </p:txBody>
      </p:sp>
    </p:spTree>
    <p:extLst>
      <p:ext uri="{BB962C8B-B14F-4D97-AF65-F5344CB8AC3E}">
        <p14:creationId xmlns:p14="http://schemas.microsoft.com/office/powerpoint/2010/main" val="4166506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0964"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CDBCA1-C8AC-453B-9B2D-ABD0991B82C1}" type="slidenum">
              <a:rPr kumimoji="0" lang="zh-TW" altLang="en-US" sz="1200"/>
              <a:pPr algn="r"/>
              <a:t>24</a:t>
            </a:fld>
            <a:endParaRPr kumimoji="0" lang="en-US" altLang="zh-TW" sz="1200"/>
          </a:p>
        </p:txBody>
      </p:sp>
    </p:spTree>
    <p:extLst>
      <p:ext uri="{BB962C8B-B14F-4D97-AF65-F5344CB8AC3E}">
        <p14:creationId xmlns:p14="http://schemas.microsoft.com/office/powerpoint/2010/main" val="225992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74756F-8830-441E-97FE-0A7C7CF65C2B}" type="slidenum">
              <a:rPr kumimoji="0" lang="zh-TW" altLang="en-US" sz="1200"/>
              <a:pPr algn="r"/>
              <a:t>25</a:t>
            </a:fld>
            <a:endParaRPr kumimoji="0" lang="en-US" altLang="zh-TW" sz="1200"/>
          </a:p>
        </p:txBody>
      </p:sp>
    </p:spTree>
    <p:extLst>
      <p:ext uri="{BB962C8B-B14F-4D97-AF65-F5344CB8AC3E}">
        <p14:creationId xmlns:p14="http://schemas.microsoft.com/office/powerpoint/2010/main" val="350706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30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3012"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AA21204-E478-4452-90A8-2A8FA664A543}" type="slidenum">
              <a:rPr kumimoji="0" lang="zh-TW" altLang="en-US" sz="1200"/>
              <a:pPr algn="r"/>
              <a:t>26</a:t>
            </a:fld>
            <a:endParaRPr kumimoji="0" lang="en-US" altLang="zh-TW" sz="1200"/>
          </a:p>
        </p:txBody>
      </p:sp>
    </p:spTree>
    <p:extLst>
      <p:ext uri="{BB962C8B-B14F-4D97-AF65-F5344CB8AC3E}">
        <p14:creationId xmlns:p14="http://schemas.microsoft.com/office/powerpoint/2010/main" val="120633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FD5115-9413-4871-AE79-E88A1A9354A8}" type="slidenum">
              <a:rPr kumimoji="0" lang="zh-TW" altLang="en-US" sz="1200"/>
              <a:pPr algn="r"/>
              <a:t>27</a:t>
            </a:fld>
            <a:endParaRPr kumimoji="0" lang="en-US" altLang="zh-TW" sz="1200"/>
          </a:p>
        </p:txBody>
      </p:sp>
    </p:spTree>
    <p:extLst>
      <p:ext uri="{BB962C8B-B14F-4D97-AF65-F5344CB8AC3E}">
        <p14:creationId xmlns:p14="http://schemas.microsoft.com/office/powerpoint/2010/main" val="69897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28</a:t>
            </a:fld>
            <a:endParaRPr lang="zh-TW" altLang="en-US"/>
          </a:p>
        </p:txBody>
      </p:sp>
    </p:spTree>
    <p:extLst>
      <p:ext uri="{BB962C8B-B14F-4D97-AF65-F5344CB8AC3E}">
        <p14:creationId xmlns:p14="http://schemas.microsoft.com/office/powerpoint/2010/main" val="221959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FD5115-9413-4871-AE79-E88A1A9354A8}" type="slidenum">
              <a:rPr kumimoji="0" lang="zh-TW" altLang="en-US" sz="1200"/>
              <a:pPr algn="r"/>
              <a:t>2</a:t>
            </a:fld>
            <a:endParaRPr kumimoji="0" lang="en-US" altLang="zh-TW" sz="1200"/>
          </a:p>
        </p:txBody>
      </p:sp>
    </p:spTree>
    <p:extLst>
      <p:ext uri="{BB962C8B-B14F-4D97-AF65-F5344CB8AC3E}">
        <p14:creationId xmlns:p14="http://schemas.microsoft.com/office/powerpoint/2010/main" val="69897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21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9220" name="投影片編號版面配置區 3"/>
          <p:cNvSpPr>
            <a:spLocks noGrp="1"/>
          </p:cNvSpPr>
          <p:nvPr>
            <p:ph type="sldNum" sz="quarter" idx="5"/>
          </p:nvPr>
        </p:nvSpPr>
        <p:spPr bwMode="auto">
          <a:noFill/>
          <a:ln>
            <a:miter lim="800000"/>
            <a:headEnd/>
            <a:tailEnd/>
          </a:ln>
        </p:spPr>
        <p:txBody>
          <a:bodyPr/>
          <a:lstStyle/>
          <a:p>
            <a:fld id="{4BA577F8-FCAD-463D-B0A6-CBD7ECD799CD}" type="slidenum">
              <a:rPr lang="zh-TW" altLang="en-US"/>
              <a:pPr/>
              <a:t>29</a:t>
            </a:fld>
            <a:endParaRPr lang="zh-TW" altLang="en-US"/>
          </a:p>
        </p:txBody>
      </p:sp>
    </p:spTree>
    <p:extLst>
      <p:ext uri="{BB962C8B-B14F-4D97-AF65-F5344CB8AC3E}">
        <p14:creationId xmlns:p14="http://schemas.microsoft.com/office/powerpoint/2010/main" val="364181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30</a:t>
            </a:fld>
            <a:endParaRPr lang="zh-TW" altLang="en-US"/>
          </a:p>
        </p:txBody>
      </p:sp>
    </p:spTree>
    <p:extLst>
      <p:ext uri="{BB962C8B-B14F-4D97-AF65-F5344CB8AC3E}">
        <p14:creationId xmlns:p14="http://schemas.microsoft.com/office/powerpoint/2010/main" val="50578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74756F-8830-441E-97FE-0A7C7CF65C2B}" type="slidenum">
              <a:rPr kumimoji="0" lang="zh-TW" altLang="en-US" sz="1200"/>
              <a:pPr algn="r"/>
              <a:t>31</a:t>
            </a:fld>
            <a:endParaRPr kumimoji="0" lang="en-US" altLang="zh-TW" sz="1200"/>
          </a:p>
        </p:txBody>
      </p:sp>
    </p:spTree>
    <p:extLst>
      <p:ext uri="{BB962C8B-B14F-4D97-AF65-F5344CB8AC3E}">
        <p14:creationId xmlns:p14="http://schemas.microsoft.com/office/powerpoint/2010/main" val="3507064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74756F-8830-441E-97FE-0A7C7CF65C2B}" type="slidenum">
              <a:rPr kumimoji="0" lang="zh-TW" altLang="en-US" sz="1200"/>
              <a:pPr algn="r"/>
              <a:t>32</a:t>
            </a:fld>
            <a:endParaRPr kumimoji="0" lang="en-US" altLang="zh-TW" sz="1200"/>
          </a:p>
        </p:txBody>
      </p:sp>
    </p:spTree>
    <p:extLst>
      <p:ext uri="{BB962C8B-B14F-4D97-AF65-F5344CB8AC3E}">
        <p14:creationId xmlns:p14="http://schemas.microsoft.com/office/powerpoint/2010/main" val="3507064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33</a:t>
            </a:fld>
            <a:endParaRPr lang="zh-TW" altLang="en-US"/>
          </a:p>
        </p:txBody>
      </p:sp>
    </p:spTree>
    <p:extLst>
      <p:ext uri="{BB962C8B-B14F-4D97-AF65-F5344CB8AC3E}">
        <p14:creationId xmlns:p14="http://schemas.microsoft.com/office/powerpoint/2010/main" val="14344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0964"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4CDBCA1-C8AC-453B-9B2D-ABD0991B82C1}" type="slidenum">
              <a:rPr kumimoji="0" lang="zh-TW" altLang="en-US" sz="1200"/>
              <a:pPr algn="r"/>
              <a:t>34</a:t>
            </a:fld>
            <a:endParaRPr kumimoji="0" lang="en-US" altLang="zh-TW" sz="1200"/>
          </a:p>
        </p:txBody>
      </p:sp>
    </p:spTree>
    <p:extLst>
      <p:ext uri="{BB962C8B-B14F-4D97-AF65-F5344CB8AC3E}">
        <p14:creationId xmlns:p14="http://schemas.microsoft.com/office/powerpoint/2010/main" val="225992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35</a:t>
            </a:fld>
            <a:endParaRPr lang="zh-TW" altLang="en-US"/>
          </a:p>
        </p:txBody>
      </p:sp>
    </p:spTree>
    <p:extLst>
      <p:ext uri="{BB962C8B-B14F-4D97-AF65-F5344CB8AC3E}">
        <p14:creationId xmlns:p14="http://schemas.microsoft.com/office/powerpoint/2010/main" val="2560010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36</a:t>
            </a:fld>
            <a:endParaRPr lang="zh-TW" altLang="en-US"/>
          </a:p>
        </p:txBody>
      </p:sp>
    </p:spTree>
    <p:extLst>
      <p:ext uri="{BB962C8B-B14F-4D97-AF65-F5344CB8AC3E}">
        <p14:creationId xmlns:p14="http://schemas.microsoft.com/office/powerpoint/2010/main" val="1488501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37</a:t>
            </a:fld>
            <a:endParaRPr lang="zh-TW" altLang="en-US"/>
          </a:p>
        </p:txBody>
      </p:sp>
    </p:spTree>
    <p:extLst>
      <p:ext uri="{BB962C8B-B14F-4D97-AF65-F5344CB8AC3E}">
        <p14:creationId xmlns:p14="http://schemas.microsoft.com/office/powerpoint/2010/main" val="2534385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38</a:t>
            </a:fld>
            <a:endParaRPr lang="zh-TW" altLang="en-US"/>
          </a:p>
        </p:txBody>
      </p:sp>
    </p:spTree>
    <p:extLst>
      <p:ext uri="{BB962C8B-B14F-4D97-AF65-F5344CB8AC3E}">
        <p14:creationId xmlns:p14="http://schemas.microsoft.com/office/powerpoint/2010/main" val="28730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FD5115-9413-4871-AE79-E88A1A9354A8}" type="slidenum">
              <a:rPr kumimoji="0" lang="zh-TW" altLang="en-US" sz="1200"/>
              <a:pPr algn="r"/>
              <a:t>3</a:t>
            </a:fld>
            <a:endParaRPr kumimoji="0" lang="en-US" altLang="zh-TW" sz="1200"/>
          </a:p>
        </p:txBody>
      </p:sp>
    </p:spTree>
    <p:extLst>
      <p:ext uri="{BB962C8B-B14F-4D97-AF65-F5344CB8AC3E}">
        <p14:creationId xmlns:p14="http://schemas.microsoft.com/office/powerpoint/2010/main" val="3153514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39</a:t>
            </a:fld>
            <a:endParaRPr lang="zh-TW" altLang="en-US"/>
          </a:p>
        </p:txBody>
      </p:sp>
    </p:spTree>
    <p:extLst>
      <p:ext uri="{BB962C8B-B14F-4D97-AF65-F5344CB8AC3E}">
        <p14:creationId xmlns:p14="http://schemas.microsoft.com/office/powerpoint/2010/main" val="407306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40</a:t>
            </a:fld>
            <a:endParaRPr lang="zh-TW" altLang="en-US"/>
          </a:p>
        </p:txBody>
      </p:sp>
    </p:spTree>
    <p:extLst>
      <p:ext uri="{BB962C8B-B14F-4D97-AF65-F5344CB8AC3E}">
        <p14:creationId xmlns:p14="http://schemas.microsoft.com/office/powerpoint/2010/main" val="202482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41</a:t>
            </a:fld>
            <a:endParaRPr lang="zh-TW" altLang="en-US"/>
          </a:p>
        </p:txBody>
      </p:sp>
    </p:spTree>
    <p:extLst>
      <p:ext uri="{BB962C8B-B14F-4D97-AF65-F5344CB8AC3E}">
        <p14:creationId xmlns:p14="http://schemas.microsoft.com/office/powerpoint/2010/main" val="2830724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42</a:t>
            </a:fld>
            <a:endParaRPr lang="zh-TW" altLang="en-US"/>
          </a:p>
        </p:txBody>
      </p:sp>
    </p:spTree>
    <p:extLst>
      <p:ext uri="{BB962C8B-B14F-4D97-AF65-F5344CB8AC3E}">
        <p14:creationId xmlns:p14="http://schemas.microsoft.com/office/powerpoint/2010/main" val="4064809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43</a:t>
            </a:fld>
            <a:endParaRPr lang="zh-TW" altLang="en-US"/>
          </a:p>
        </p:txBody>
      </p:sp>
    </p:spTree>
    <p:extLst>
      <p:ext uri="{BB962C8B-B14F-4D97-AF65-F5344CB8AC3E}">
        <p14:creationId xmlns:p14="http://schemas.microsoft.com/office/powerpoint/2010/main" val="1265004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44</a:t>
            </a:fld>
            <a:endParaRPr lang="zh-TW" altLang="en-US"/>
          </a:p>
        </p:txBody>
      </p:sp>
    </p:spTree>
    <p:extLst>
      <p:ext uri="{BB962C8B-B14F-4D97-AF65-F5344CB8AC3E}">
        <p14:creationId xmlns:p14="http://schemas.microsoft.com/office/powerpoint/2010/main" val="2400841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74756F-8830-441E-97FE-0A7C7CF65C2B}" type="slidenum">
              <a:rPr kumimoji="0" lang="zh-TW" altLang="en-US" sz="1200"/>
              <a:pPr algn="r"/>
              <a:t>45</a:t>
            </a:fld>
            <a:endParaRPr kumimoji="0" lang="en-US" altLang="zh-TW" sz="1200"/>
          </a:p>
        </p:txBody>
      </p:sp>
    </p:spTree>
    <p:extLst>
      <p:ext uri="{BB962C8B-B14F-4D97-AF65-F5344CB8AC3E}">
        <p14:creationId xmlns:p14="http://schemas.microsoft.com/office/powerpoint/2010/main" val="3507064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47</a:t>
            </a:fld>
            <a:endParaRPr lang="zh-TW" altLang="en-US"/>
          </a:p>
        </p:txBody>
      </p:sp>
    </p:spTree>
    <p:extLst>
      <p:ext uri="{BB962C8B-B14F-4D97-AF65-F5344CB8AC3E}">
        <p14:creationId xmlns:p14="http://schemas.microsoft.com/office/powerpoint/2010/main" val="803860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48</a:t>
            </a:fld>
            <a:endParaRPr lang="zh-TW" altLang="en-US"/>
          </a:p>
        </p:txBody>
      </p:sp>
    </p:spTree>
    <p:extLst>
      <p:ext uri="{BB962C8B-B14F-4D97-AF65-F5344CB8AC3E}">
        <p14:creationId xmlns:p14="http://schemas.microsoft.com/office/powerpoint/2010/main" val="241228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49</a:t>
            </a:fld>
            <a:endParaRPr lang="zh-TW" altLang="en-US"/>
          </a:p>
        </p:txBody>
      </p:sp>
    </p:spTree>
    <p:extLst>
      <p:ext uri="{BB962C8B-B14F-4D97-AF65-F5344CB8AC3E}">
        <p14:creationId xmlns:p14="http://schemas.microsoft.com/office/powerpoint/2010/main" val="113108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379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6"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FD5115-9413-4871-AE79-E88A1A9354A8}" type="slidenum">
              <a:rPr kumimoji="0" lang="zh-TW" altLang="en-US" sz="1200"/>
              <a:pPr algn="r"/>
              <a:t>4</a:t>
            </a:fld>
            <a:endParaRPr kumimoji="0" lang="en-US" altLang="zh-TW" sz="1200"/>
          </a:p>
        </p:txBody>
      </p:sp>
    </p:spTree>
    <p:extLst>
      <p:ext uri="{BB962C8B-B14F-4D97-AF65-F5344CB8AC3E}">
        <p14:creationId xmlns:p14="http://schemas.microsoft.com/office/powerpoint/2010/main" val="2710101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50</a:t>
            </a:fld>
            <a:endParaRPr lang="zh-TW" altLang="en-US"/>
          </a:p>
        </p:txBody>
      </p:sp>
    </p:spTree>
    <p:extLst>
      <p:ext uri="{BB962C8B-B14F-4D97-AF65-F5344CB8AC3E}">
        <p14:creationId xmlns:p14="http://schemas.microsoft.com/office/powerpoint/2010/main" val="2177296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51</a:t>
            </a:fld>
            <a:endParaRPr lang="zh-TW" altLang="en-US"/>
          </a:p>
        </p:txBody>
      </p:sp>
    </p:spTree>
    <p:extLst>
      <p:ext uri="{BB962C8B-B14F-4D97-AF65-F5344CB8AC3E}">
        <p14:creationId xmlns:p14="http://schemas.microsoft.com/office/powerpoint/2010/main" val="3551872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52</a:t>
            </a:fld>
            <a:endParaRPr lang="zh-TW" altLang="en-US"/>
          </a:p>
        </p:txBody>
      </p:sp>
    </p:spTree>
    <p:extLst>
      <p:ext uri="{BB962C8B-B14F-4D97-AF65-F5344CB8AC3E}">
        <p14:creationId xmlns:p14="http://schemas.microsoft.com/office/powerpoint/2010/main" val="3713159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53</a:t>
            </a:fld>
            <a:endParaRPr lang="zh-TW" altLang="en-US"/>
          </a:p>
        </p:txBody>
      </p:sp>
    </p:spTree>
    <p:extLst>
      <p:ext uri="{BB962C8B-B14F-4D97-AF65-F5344CB8AC3E}">
        <p14:creationId xmlns:p14="http://schemas.microsoft.com/office/powerpoint/2010/main" val="4208004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54</a:t>
            </a:fld>
            <a:endParaRPr lang="zh-TW" altLang="en-US"/>
          </a:p>
        </p:txBody>
      </p:sp>
    </p:spTree>
    <p:extLst>
      <p:ext uri="{BB962C8B-B14F-4D97-AF65-F5344CB8AC3E}">
        <p14:creationId xmlns:p14="http://schemas.microsoft.com/office/powerpoint/2010/main" val="2831196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55</a:t>
            </a:fld>
            <a:endParaRPr lang="zh-TW" altLang="en-US"/>
          </a:p>
        </p:txBody>
      </p:sp>
    </p:spTree>
    <p:extLst>
      <p:ext uri="{BB962C8B-B14F-4D97-AF65-F5344CB8AC3E}">
        <p14:creationId xmlns:p14="http://schemas.microsoft.com/office/powerpoint/2010/main" val="856504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56</a:t>
            </a:fld>
            <a:endParaRPr lang="zh-TW" altLang="en-US"/>
          </a:p>
        </p:txBody>
      </p:sp>
    </p:spTree>
    <p:extLst>
      <p:ext uri="{BB962C8B-B14F-4D97-AF65-F5344CB8AC3E}">
        <p14:creationId xmlns:p14="http://schemas.microsoft.com/office/powerpoint/2010/main" val="538354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57</a:t>
            </a:fld>
            <a:endParaRPr lang="zh-TW" altLang="en-US"/>
          </a:p>
        </p:txBody>
      </p:sp>
    </p:spTree>
    <p:extLst>
      <p:ext uri="{BB962C8B-B14F-4D97-AF65-F5344CB8AC3E}">
        <p14:creationId xmlns:p14="http://schemas.microsoft.com/office/powerpoint/2010/main" val="36766139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58</a:t>
            </a:fld>
            <a:endParaRPr lang="zh-TW" altLang="en-US"/>
          </a:p>
        </p:txBody>
      </p:sp>
    </p:spTree>
    <p:extLst>
      <p:ext uri="{BB962C8B-B14F-4D97-AF65-F5344CB8AC3E}">
        <p14:creationId xmlns:p14="http://schemas.microsoft.com/office/powerpoint/2010/main" val="2072857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59</a:t>
            </a:fld>
            <a:endParaRPr lang="zh-TW" altLang="en-US"/>
          </a:p>
        </p:txBody>
      </p:sp>
    </p:spTree>
    <p:extLst>
      <p:ext uri="{BB962C8B-B14F-4D97-AF65-F5344CB8AC3E}">
        <p14:creationId xmlns:p14="http://schemas.microsoft.com/office/powerpoint/2010/main" val="398897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12292" name="投影片編號版面配置區 3"/>
          <p:cNvSpPr>
            <a:spLocks noGrp="1"/>
          </p:cNvSpPr>
          <p:nvPr>
            <p:ph type="sldNum" sz="quarter" idx="5"/>
          </p:nvPr>
        </p:nvSpPr>
        <p:spPr bwMode="auto">
          <a:noFill/>
          <a:ln>
            <a:miter lim="800000"/>
            <a:headEnd/>
            <a:tailEnd/>
          </a:ln>
        </p:spPr>
        <p:txBody>
          <a:bodyPr/>
          <a:lstStyle/>
          <a:p>
            <a:fld id="{DFF8C5E4-BD32-451F-9C0F-8B54B89513F2}" type="slidenum">
              <a:rPr lang="zh-TW" altLang="en-US"/>
              <a:pPr/>
              <a:t>5</a:t>
            </a:fld>
            <a:endParaRPr lang="en-US" altLang="zh-TW"/>
          </a:p>
        </p:txBody>
      </p:sp>
    </p:spTree>
    <p:extLst>
      <p:ext uri="{BB962C8B-B14F-4D97-AF65-F5344CB8AC3E}">
        <p14:creationId xmlns:p14="http://schemas.microsoft.com/office/powerpoint/2010/main" val="1707996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60</a:t>
            </a:fld>
            <a:endParaRPr lang="zh-TW" altLang="en-US"/>
          </a:p>
        </p:txBody>
      </p:sp>
    </p:spTree>
    <p:extLst>
      <p:ext uri="{BB962C8B-B14F-4D97-AF65-F5344CB8AC3E}">
        <p14:creationId xmlns:p14="http://schemas.microsoft.com/office/powerpoint/2010/main" val="1088572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9940" name="投影片編號版面配置區 3"/>
          <p:cNvSpPr>
            <a:spLocks noGrp="1"/>
          </p:cNvSpPr>
          <p:nvPr>
            <p:ph type="sldNum" sz="quarter" idx="5"/>
          </p:nvPr>
        </p:nvSpPr>
        <p:spPr bwMode="auto">
          <a:noFill/>
          <a:ln>
            <a:miter lim="800000"/>
            <a:headEnd/>
            <a:tailEnd/>
          </a:ln>
        </p:spPr>
        <p:txBody>
          <a:bodyPr/>
          <a:lstStyle/>
          <a:p>
            <a:fld id="{02EC8187-844E-40CC-8EE7-4B7111D91137}" type="slidenum">
              <a:rPr lang="zh-TW" altLang="en-US"/>
              <a:pPr/>
              <a:t>61</a:t>
            </a:fld>
            <a:endParaRPr lang="zh-TW" altLang="en-US"/>
          </a:p>
        </p:txBody>
      </p:sp>
    </p:spTree>
    <p:extLst>
      <p:ext uri="{BB962C8B-B14F-4D97-AF65-F5344CB8AC3E}">
        <p14:creationId xmlns:p14="http://schemas.microsoft.com/office/powerpoint/2010/main" val="198421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62</a:t>
            </a:fld>
            <a:endParaRPr lang="zh-TW" altLang="en-US"/>
          </a:p>
        </p:txBody>
      </p:sp>
    </p:spTree>
    <p:extLst>
      <p:ext uri="{BB962C8B-B14F-4D97-AF65-F5344CB8AC3E}">
        <p14:creationId xmlns:p14="http://schemas.microsoft.com/office/powerpoint/2010/main" val="3106083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63</a:t>
            </a:fld>
            <a:endParaRPr lang="zh-TW" altLang="en-US"/>
          </a:p>
        </p:txBody>
      </p:sp>
    </p:spTree>
    <p:extLst>
      <p:ext uri="{BB962C8B-B14F-4D97-AF65-F5344CB8AC3E}">
        <p14:creationId xmlns:p14="http://schemas.microsoft.com/office/powerpoint/2010/main" val="2289125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64</a:t>
            </a:fld>
            <a:endParaRPr lang="zh-TW" altLang="en-US"/>
          </a:p>
        </p:txBody>
      </p:sp>
    </p:spTree>
    <p:extLst>
      <p:ext uri="{BB962C8B-B14F-4D97-AF65-F5344CB8AC3E}">
        <p14:creationId xmlns:p14="http://schemas.microsoft.com/office/powerpoint/2010/main" val="3358598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65</a:t>
            </a:fld>
            <a:endParaRPr lang="zh-TW" altLang="en-US"/>
          </a:p>
        </p:txBody>
      </p:sp>
    </p:spTree>
    <p:extLst>
      <p:ext uri="{BB962C8B-B14F-4D97-AF65-F5344CB8AC3E}">
        <p14:creationId xmlns:p14="http://schemas.microsoft.com/office/powerpoint/2010/main" val="2523215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74756F-8830-441E-97FE-0A7C7CF65C2B}" type="slidenum">
              <a:rPr kumimoji="0" lang="zh-TW" altLang="en-US" sz="1200"/>
              <a:pPr algn="r"/>
              <a:t>66</a:t>
            </a:fld>
            <a:endParaRPr kumimoji="0" lang="en-US" altLang="zh-TW" sz="1200"/>
          </a:p>
        </p:txBody>
      </p:sp>
    </p:spTree>
    <p:extLst>
      <p:ext uri="{BB962C8B-B14F-4D97-AF65-F5344CB8AC3E}">
        <p14:creationId xmlns:p14="http://schemas.microsoft.com/office/powerpoint/2010/main" val="3507064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8" name="投影片編號版面配置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074756F-8830-441E-97FE-0A7C7CF65C2B}" type="slidenum">
              <a:rPr kumimoji="0" lang="zh-TW" altLang="en-US" sz="1200"/>
              <a:pPr algn="r"/>
              <a:t>67</a:t>
            </a:fld>
            <a:endParaRPr kumimoji="0" lang="en-US" altLang="zh-TW" sz="1200"/>
          </a:p>
        </p:txBody>
      </p:sp>
    </p:spTree>
    <p:extLst>
      <p:ext uri="{BB962C8B-B14F-4D97-AF65-F5344CB8AC3E}">
        <p14:creationId xmlns:p14="http://schemas.microsoft.com/office/powerpoint/2010/main" val="35070646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E1C9EBB-7D11-4EE7-884A-DBB6FC817B0D}" type="slidenum">
              <a:rPr lang="zh-TW" altLang="en-US" smtClean="0"/>
              <a:pPr>
                <a:defRPr/>
              </a:pPr>
              <a:t>68</a:t>
            </a:fld>
            <a:endParaRPr lang="zh-TW" altLang="en-US"/>
          </a:p>
        </p:txBody>
      </p:sp>
    </p:spTree>
    <p:extLst>
      <p:ext uri="{BB962C8B-B14F-4D97-AF65-F5344CB8AC3E}">
        <p14:creationId xmlns:p14="http://schemas.microsoft.com/office/powerpoint/2010/main" val="407943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339"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4340" name="投影片編號版面配置區 3"/>
          <p:cNvSpPr>
            <a:spLocks noGrp="1"/>
          </p:cNvSpPr>
          <p:nvPr>
            <p:ph type="sldNum" sz="quarter" idx="5"/>
          </p:nvPr>
        </p:nvSpPr>
        <p:spPr bwMode="auto">
          <a:noFill/>
          <a:ln>
            <a:miter lim="800000"/>
            <a:headEnd/>
            <a:tailEnd/>
          </a:ln>
        </p:spPr>
        <p:txBody>
          <a:bodyPr/>
          <a:lstStyle/>
          <a:p>
            <a:fld id="{813234B9-5369-446A-8BD2-B4D9C29E3AE0}" type="slidenum">
              <a:rPr lang="zh-TW" altLang="en-US">
                <a:solidFill>
                  <a:srgbClr val="000000"/>
                </a:solidFill>
              </a:rPr>
              <a:pPr/>
              <a:t>6</a:t>
            </a:fld>
            <a:endParaRPr lang="en-US" altLang="zh-TW">
              <a:solidFill>
                <a:srgbClr val="000000"/>
              </a:solidFill>
            </a:endParaRPr>
          </a:p>
        </p:txBody>
      </p:sp>
    </p:spTree>
    <p:extLst>
      <p:ext uri="{BB962C8B-B14F-4D97-AF65-F5344CB8AC3E}">
        <p14:creationId xmlns:p14="http://schemas.microsoft.com/office/powerpoint/2010/main" val="170349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63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6388" name="投影片編號版面配置區 3"/>
          <p:cNvSpPr>
            <a:spLocks noGrp="1"/>
          </p:cNvSpPr>
          <p:nvPr>
            <p:ph type="sldNum" sz="quarter" idx="5"/>
          </p:nvPr>
        </p:nvSpPr>
        <p:spPr bwMode="auto">
          <a:noFill/>
          <a:ln>
            <a:miter lim="800000"/>
            <a:headEnd/>
            <a:tailEnd/>
          </a:ln>
        </p:spPr>
        <p:txBody>
          <a:bodyPr/>
          <a:lstStyle/>
          <a:p>
            <a:fld id="{921D9D15-C895-4B61-9129-FDA9F99CFCAA}" type="slidenum">
              <a:rPr lang="zh-TW" altLang="en-US">
                <a:solidFill>
                  <a:srgbClr val="000000"/>
                </a:solidFill>
              </a:rPr>
              <a:pPr/>
              <a:t>7</a:t>
            </a:fld>
            <a:endParaRPr lang="en-US" altLang="zh-TW">
              <a:solidFill>
                <a:srgbClr val="000000"/>
              </a:solidFill>
            </a:endParaRPr>
          </a:p>
        </p:txBody>
      </p:sp>
    </p:spTree>
    <p:extLst>
      <p:ext uri="{BB962C8B-B14F-4D97-AF65-F5344CB8AC3E}">
        <p14:creationId xmlns:p14="http://schemas.microsoft.com/office/powerpoint/2010/main" val="159568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8436" name="投影片編號版面配置區 3"/>
          <p:cNvSpPr>
            <a:spLocks noGrp="1"/>
          </p:cNvSpPr>
          <p:nvPr>
            <p:ph type="sldNum" sz="quarter" idx="5"/>
          </p:nvPr>
        </p:nvSpPr>
        <p:spPr bwMode="auto">
          <a:noFill/>
          <a:ln>
            <a:miter lim="800000"/>
            <a:headEnd/>
            <a:tailEnd/>
          </a:ln>
        </p:spPr>
        <p:txBody>
          <a:bodyPr/>
          <a:lstStyle/>
          <a:p>
            <a:fld id="{82FB4C69-2CB6-4C0C-9EC7-B853F53D2AC1}" type="slidenum">
              <a:rPr lang="zh-TW" altLang="en-US">
                <a:solidFill>
                  <a:srgbClr val="000000"/>
                </a:solidFill>
              </a:rPr>
              <a:pPr/>
              <a:t>8</a:t>
            </a:fld>
            <a:endParaRPr lang="en-US" altLang="zh-TW">
              <a:solidFill>
                <a:srgbClr val="000000"/>
              </a:solidFill>
            </a:endParaRPr>
          </a:p>
        </p:txBody>
      </p:sp>
    </p:spTree>
    <p:extLst>
      <p:ext uri="{BB962C8B-B14F-4D97-AF65-F5344CB8AC3E}">
        <p14:creationId xmlns:p14="http://schemas.microsoft.com/office/powerpoint/2010/main" val="306280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0484" name="投影片編號版面配置區 3"/>
          <p:cNvSpPr>
            <a:spLocks noGrp="1"/>
          </p:cNvSpPr>
          <p:nvPr>
            <p:ph type="sldNum" sz="quarter" idx="5"/>
          </p:nvPr>
        </p:nvSpPr>
        <p:spPr bwMode="auto">
          <a:noFill/>
          <a:ln>
            <a:miter lim="800000"/>
            <a:headEnd/>
            <a:tailEnd/>
          </a:ln>
        </p:spPr>
        <p:txBody>
          <a:bodyPr/>
          <a:lstStyle/>
          <a:p>
            <a:fld id="{B648DBBF-1DDE-4D23-9D8C-036423A97F11}" type="slidenum">
              <a:rPr lang="zh-TW" altLang="en-US">
                <a:solidFill>
                  <a:srgbClr val="000000"/>
                </a:solidFill>
              </a:rPr>
              <a:pPr/>
              <a:t>9</a:t>
            </a:fld>
            <a:endParaRPr lang="en-US" altLang="zh-TW">
              <a:solidFill>
                <a:srgbClr val="000000"/>
              </a:solidFill>
            </a:endParaRPr>
          </a:p>
        </p:txBody>
      </p:sp>
    </p:spTree>
    <p:extLst>
      <p:ext uri="{BB962C8B-B14F-4D97-AF65-F5344CB8AC3E}">
        <p14:creationId xmlns:p14="http://schemas.microsoft.com/office/powerpoint/2010/main" val="1789424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Rectangle 7"/>
          <p:cNvSpPr>
            <a:spLocks noChangeArrowheads="1"/>
          </p:cNvSpPr>
          <p:nvPr/>
        </p:nvSpPr>
        <p:spPr bwMode="gray">
          <a:xfrm>
            <a:off x="0" y="0"/>
            <a:ext cx="9144000" cy="6858000"/>
          </a:xfrm>
          <a:prstGeom prst="rect">
            <a:avLst/>
          </a:prstGeom>
          <a:blipFill dpi="0" rotWithShape="1">
            <a:blip r:embed="rId2" cstate="print"/>
            <a:srcRect/>
            <a:stretch>
              <a:fillRect/>
            </a:stretch>
          </a:blipFill>
          <a:ln w="9525">
            <a:noFill/>
            <a:miter lim="800000"/>
            <a:headEnd/>
            <a:tailEnd/>
          </a:ln>
        </p:spPr>
        <p:txBody>
          <a:bodyPr wrap="none" anchor="ctr"/>
          <a:lstStyle/>
          <a:p>
            <a:pPr>
              <a:defRPr/>
            </a:pPr>
            <a:endParaRPr kumimoji="0" lang="ko-KR" altLang="en-US">
              <a:ea typeface="Gulim" pitchFamily="34" charset="-127"/>
            </a:endParaRPr>
          </a:p>
        </p:txBody>
      </p:sp>
      <p:pic>
        <p:nvPicPr>
          <p:cNvPr id="5" name="Picture 13" descr="water"/>
          <p:cNvPicPr>
            <a:picLocks noChangeAspect="1" noChangeArrowheads="1"/>
          </p:cNvPicPr>
          <p:nvPr/>
        </p:nvPicPr>
        <p:blipFill>
          <a:blip r:embed="rId3" cstate="print"/>
          <a:srcRect l="22409" t="16374" b="27486"/>
          <a:stretch>
            <a:fillRect/>
          </a:stretch>
        </p:blipFill>
        <p:spPr bwMode="gray">
          <a:xfrm rot="393398">
            <a:off x="5867400" y="4421188"/>
            <a:ext cx="2663825" cy="2197100"/>
          </a:xfrm>
          <a:prstGeom prst="rect">
            <a:avLst/>
          </a:prstGeom>
          <a:noFill/>
          <a:ln w="9525">
            <a:noFill/>
            <a:miter lim="800000"/>
            <a:headEnd/>
            <a:tailEnd/>
          </a:ln>
        </p:spPr>
      </p:pic>
      <p:sp>
        <p:nvSpPr>
          <p:cNvPr id="6" name="Rectangle 15"/>
          <p:cNvSpPr>
            <a:spLocks noChangeArrowheads="1"/>
          </p:cNvSpPr>
          <p:nvPr/>
        </p:nvSpPr>
        <p:spPr bwMode="gray">
          <a:xfrm>
            <a:off x="3921125" y="4284663"/>
            <a:ext cx="4819650" cy="196850"/>
          </a:xfrm>
          <a:prstGeom prst="rect">
            <a:avLst/>
          </a:prstGeom>
          <a:solidFill>
            <a:schemeClr val="bg1"/>
          </a:solidFill>
          <a:ln w="9525">
            <a:noFill/>
            <a:miter lim="800000"/>
            <a:headEnd/>
            <a:tailEnd/>
          </a:ln>
        </p:spPr>
        <p:txBody>
          <a:bodyPr wrap="none" anchor="ctr"/>
          <a:lstStyle/>
          <a:p>
            <a:pPr>
              <a:defRPr/>
            </a:pPr>
            <a:endParaRPr kumimoji="0" lang="ko-KR" altLang="en-US">
              <a:ea typeface="Gulim" pitchFamily="34" charset="-127"/>
            </a:endParaRPr>
          </a:p>
        </p:txBody>
      </p:sp>
      <p:pic>
        <p:nvPicPr>
          <p:cNvPr id="7" name="Picture 43" descr="14"/>
          <p:cNvPicPr>
            <a:picLocks noChangeAspect="1" noChangeArrowheads="1"/>
          </p:cNvPicPr>
          <p:nvPr/>
        </p:nvPicPr>
        <p:blipFill>
          <a:blip r:embed="rId4" cstate="print"/>
          <a:srcRect/>
          <a:stretch>
            <a:fillRect/>
          </a:stretch>
        </p:blipFill>
        <p:spPr bwMode="auto">
          <a:xfrm>
            <a:off x="3925888" y="5105400"/>
            <a:ext cx="1014412" cy="1416050"/>
          </a:xfrm>
          <a:prstGeom prst="rect">
            <a:avLst/>
          </a:prstGeom>
          <a:noFill/>
          <a:ln w="9525">
            <a:noFill/>
            <a:miter lim="800000"/>
            <a:headEnd/>
            <a:tailEnd/>
          </a:ln>
        </p:spPr>
      </p:pic>
      <p:pic>
        <p:nvPicPr>
          <p:cNvPr id="8" name="Picture 44" descr="15"/>
          <p:cNvPicPr>
            <a:picLocks noChangeAspect="1" noChangeArrowheads="1"/>
          </p:cNvPicPr>
          <p:nvPr/>
        </p:nvPicPr>
        <p:blipFill>
          <a:blip r:embed="rId5" cstate="print"/>
          <a:srcRect/>
          <a:stretch>
            <a:fillRect/>
          </a:stretch>
        </p:blipFill>
        <p:spPr bwMode="auto">
          <a:xfrm>
            <a:off x="0" y="0"/>
            <a:ext cx="3581400" cy="3367088"/>
          </a:xfrm>
          <a:prstGeom prst="rect">
            <a:avLst/>
          </a:prstGeom>
          <a:noFill/>
          <a:ln w="9525">
            <a:noFill/>
            <a:miter lim="800000"/>
            <a:headEnd/>
            <a:tailEnd/>
          </a:ln>
        </p:spPr>
      </p:pic>
      <p:pic>
        <p:nvPicPr>
          <p:cNvPr id="9" name="Picture 19" descr="3"/>
          <p:cNvPicPr>
            <a:picLocks noChangeAspect="1" noChangeArrowheads="1"/>
          </p:cNvPicPr>
          <p:nvPr/>
        </p:nvPicPr>
        <p:blipFill>
          <a:blip r:embed="rId6" cstate="print"/>
          <a:srcRect/>
          <a:stretch>
            <a:fillRect/>
          </a:stretch>
        </p:blipFill>
        <p:spPr bwMode="gray">
          <a:xfrm>
            <a:off x="1588" y="-3175"/>
            <a:ext cx="1790700" cy="1358900"/>
          </a:xfrm>
          <a:prstGeom prst="rect">
            <a:avLst/>
          </a:prstGeom>
          <a:noFill/>
          <a:ln w="9525">
            <a:noFill/>
            <a:miter lim="800000"/>
            <a:headEnd/>
            <a:tailEnd/>
          </a:ln>
        </p:spPr>
      </p:pic>
      <p:pic>
        <p:nvPicPr>
          <p:cNvPr id="10" name="Picture 20" descr="2"/>
          <p:cNvPicPr>
            <a:picLocks noChangeAspect="1" noChangeArrowheads="1"/>
          </p:cNvPicPr>
          <p:nvPr/>
        </p:nvPicPr>
        <p:blipFill>
          <a:blip r:embed="rId7" cstate="print"/>
          <a:srcRect/>
          <a:stretch>
            <a:fillRect/>
          </a:stretch>
        </p:blipFill>
        <p:spPr bwMode="gray">
          <a:xfrm>
            <a:off x="1528763" y="750888"/>
            <a:ext cx="1855787" cy="2044700"/>
          </a:xfrm>
          <a:prstGeom prst="rect">
            <a:avLst/>
          </a:prstGeom>
          <a:noFill/>
          <a:ln w="9525">
            <a:noFill/>
            <a:miter lim="800000"/>
            <a:headEnd/>
            <a:tailEnd/>
          </a:ln>
        </p:spPr>
      </p:pic>
      <p:pic>
        <p:nvPicPr>
          <p:cNvPr id="11" name="Picture 21" descr="1"/>
          <p:cNvPicPr>
            <a:picLocks noChangeAspect="1" noChangeArrowheads="1"/>
          </p:cNvPicPr>
          <p:nvPr/>
        </p:nvPicPr>
        <p:blipFill>
          <a:blip r:embed="rId8" cstate="print"/>
          <a:srcRect/>
          <a:stretch>
            <a:fillRect/>
          </a:stretch>
        </p:blipFill>
        <p:spPr bwMode="gray">
          <a:xfrm>
            <a:off x="449263" y="750888"/>
            <a:ext cx="1304925" cy="2373312"/>
          </a:xfrm>
          <a:prstGeom prst="rect">
            <a:avLst/>
          </a:prstGeom>
          <a:noFill/>
          <a:ln w="9525">
            <a:noFill/>
            <a:miter lim="800000"/>
            <a:headEnd/>
            <a:tailEnd/>
          </a:ln>
        </p:spPr>
      </p:pic>
      <p:pic>
        <p:nvPicPr>
          <p:cNvPr id="12" name="Picture 22" descr="4"/>
          <p:cNvPicPr>
            <a:picLocks noChangeAspect="1" noChangeArrowheads="1"/>
          </p:cNvPicPr>
          <p:nvPr/>
        </p:nvPicPr>
        <p:blipFill>
          <a:blip r:embed="rId9" cstate="print"/>
          <a:srcRect/>
          <a:stretch>
            <a:fillRect/>
          </a:stretch>
        </p:blipFill>
        <p:spPr bwMode="gray">
          <a:xfrm rot="21023747" flipH="1">
            <a:off x="1925638" y="1196975"/>
            <a:ext cx="928687" cy="722313"/>
          </a:xfrm>
          <a:prstGeom prst="rect">
            <a:avLst/>
          </a:prstGeom>
          <a:noFill/>
          <a:ln w="9525">
            <a:noFill/>
            <a:miter lim="800000"/>
            <a:headEnd/>
            <a:tailEnd/>
          </a:ln>
        </p:spPr>
      </p:pic>
      <p:pic>
        <p:nvPicPr>
          <p:cNvPr id="13" name="Picture 23" descr="water_2"/>
          <p:cNvPicPr>
            <a:picLocks noChangeAspect="1" noChangeArrowheads="1"/>
          </p:cNvPicPr>
          <p:nvPr/>
        </p:nvPicPr>
        <p:blipFill>
          <a:blip r:embed="rId10" cstate="print"/>
          <a:srcRect/>
          <a:stretch>
            <a:fillRect/>
          </a:stretch>
        </p:blipFill>
        <p:spPr bwMode="gray">
          <a:xfrm>
            <a:off x="685800" y="1738313"/>
            <a:ext cx="785813" cy="482600"/>
          </a:xfrm>
          <a:prstGeom prst="rect">
            <a:avLst/>
          </a:prstGeom>
          <a:noFill/>
          <a:ln w="9525">
            <a:noFill/>
            <a:miter lim="800000"/>
            <a:headEnd/>
            <a:tailEnd/>
          </a:ln>
        </p:spPr>
      </p:pic>
      <p:pic>
        <p:nvPicPr>
          <p:cNvPr id="14" name="Picture 24" descr="9"/>
          <p:cNvPicPr>
            <a:picLocks noChangeAspect="1" noChangeArrowheads="1"/>
          </p:cNvPicPr>
          <p:nvPr/>
        </p:nvPicPr>
        <p:blipFill>
          <a:blip r:embed="rId11" cstate="print"/>
          <a:srcRect t="30486"/>
          <a:stretch>
            <a:fillRect/>
          </a:stretch>
        </p:blipFill>
        <p:spPr bwMode="gray">
          <a:xfrm>
            <a:off x="2252663" y="0"/>
            <a:ext cx="1633537" cy="763588"/>
          </a:xfrm>
          <a:prstGeom prst="rect">
            <a:avLst/>
          </a:prstGeom>
          <a:noFill/>
          <a:ln w="9525">
            <a:noFill/>
            <a:miter lim="800000"/>
            <a:headEnd/>
            <a:tailEnd/>
          </a:ln>
        </p:spPr>
      </p:pic>
      <p:pic>
        <p:nvPicPr>
          <p:cNvPr id="15" name="Picture 52" descr="15"/>
          <p:cNvPicPr>
            <a:picLocks noChangeAspect="1" noChangeArrowheads="1"/>
          </p:cNvPicPr>
          <p:nvPr/>
        </p:nvPicPr>
        <p:blipFill>
          <a:blip r:embed="rId12" cstate="print"/>
          <a:srcRect t="3819" r="10704"/>
          <a:stretch>
            <a:fillRect/>
          </a:stretch>
        </p:blipFill>
        <p:spPr bwMode="auto">
          <a:xfrm>
            <a:off x="7210425" y="0"/>
            <a:ext cx="1933575" cy="1958975"/>
          </a:xfrm>
          <a:prstGeom prst="rect">
            <a:avLst/>
          </a:prstGeom>
          <a:noFill/>
          <a:ln w="9525">
            <a:noFill/>
            <a:miter lim="800000"/>
            <a:headEnd/>
            <a:tailEnd/>
          </a:ln>
        </p:spPr>
      </p:pic>
      <p:pic>
        <p:nvPicPr>
          <p:cNvPr id="16" name="Picture 10" descr="3"/>
          <p:cNvPicPr>
            <a:picLocks noChangeAspect="1" noChangeArrowheads="1"/>
          </p:cNvPicPr>
          <p:nvPr/>
        </p:nvPicPr>
        <p:blipFill>
          <a:blip r:embed="rId13" cstate="print"/>
          <a:srcRect t="18239" r="47847"/>
          <a:stretch>
            <a:fillRect/>
          </a:stretch>
        </p:blipFill>
        <p:spPr bwMode="gray">
          <a:xfrm>
            <a:off x="8466138" y="0"/>
            <a:ext cx="677862" cy="808038"/>
          </a:xfrm>
          <a:prstGeom prst="rect">
            <a:avLst/>
          </a:prstGeom>
          <a:noFill/>
          <a:ln w="9525">
            <a:noFill/>
            <a:miter lim="800000"/>
            <a:headEnd/>
            <a:tailEnd/>
          </a:ln>
        </p:spPr>
      </p:pic>
      <p:pic>
        <p:nvPicPr>
          <p:cNvPr id="17" name="Picture 11" descr="2"/>
          <p:cNvPicPr>
            <a:picLocks noChangeAspect="1" noChangeArrowheads="1"/>
          </p:cNvPicPr>
          <p:nvPr/>
        </p:nvPicPr>
        <p:blipFill>
          <a:blip r:embed="rId14" cstate="print"/>
          <a:srcRect/>
          <a:stretch>
            <a:fillRect/>
          </a:stretch>
        </p:blipFill>
        <p:spPr bwMode="gray">
          <a:xfrm>
            <a:off x="7310438" y="366713"/>
            <a:ext cx="1346200" cy="1484312"/>
          </a:xfrm>
          <a:prstGeom prst="rect">
            <a:avLst/>
          </a:prstGeom>
          <a:noFill/>
          <a:ln w="9525">
            <a:noFill/>
            <a:miter lim="800000"/>
            <a:headEnd/>
            <a:tailEnd/>
          </a:ln>
        </p:spPr>
      </p:pic>
      <p:pic>
        <p:nvPicPr>
          <p:cNvPr id="18" name="Picture 12" descr="1"/>
          <p:cNvPicPr>
            <a:picLocks noChangeAspect="1" noChangeArrowheads="1"/>
          </p:cNvPicPr>
          <p:nvPr/>
        </p:nvPicPr>
        <p:blipFill>
          <a:blip r:embed="rId15" cstate="print"/>
          <a:srcRect r="31360"/>
          <a:stretch>
            <a:fillRect/>
          </a:stretch>
        </p:blipFill>
        <p:spPr bwMode="gray">
          <a:xfrm>
            <a:off x="8496300" y="366713"/>
            <a:ext cx="647700" cy="1724025"/>
          </a:xfrm>
          <a:prstGeom prst="rect">
            <a:avLst/>
          </a:prstGeom>
          <a:noFill/>
          <a:ln w="9525">
            <a:noFill/>
            <a:miter lim="800000"/>
            <a:headEnd/>
            <a:tailEnd/>
          </a:ln>
        </p:spPr>
      </p:pic>
      <p:pic>
        <p:nvPicPr>
          <p:cNvPr id="19" name="Picture 14" descr="10"/>
          <p:cNvPicPr>
            <a:picLocks noChangeAspect="1" noChangeArrowheads="1"/>
          </p:cNvPicPr>
          <p:nvPr/>
        </p:nvPicPr>
        <p:blipFill>
          <a:blip r:embed="rId16" cstate="print"/>
          <a:srcRect t="44440"/>
          <a:stretch>
            <a:fillRect/>
          </a:stretch>
        </p:blipFill>
        <p:spPr bwMode="gray">
          <a:xfrm>
            <a:off x="7548563" y="0"/>
            <a:ext cx="1055687" cy="333375"/>
          </a:xfrm>
          <a:prstGeom prst="rect">
            <a:avLst/>
          </a:prstGeom>
          <a:noFill/>
          <a:ln w="9525">
            <a:noFill/>
            <a:miter lim="800000"/>
            <a:headEnd/>
            <a:tailEnd/>
          </a:ln>
        </p:spPr>
      </p:pic>
      <p:sp>
        <p:nvSpPr>
          <p:cNvPr id="3074" name="Rectangle 2"/>
          <p:cNvSpPr>
            <a:spLocks noGrp="1" noChangeArrowheads="1"/>
          </p:cNvSpPr>
          <p:nvPr>
            <p:ph type="ctrTitle"/>
          </p:nvPr>
        </p:nvSpPr>
        <p:spPr>
          <a:xfrm>
            <a:off x="0" y="3373438"/>
            <a:ext cx="8839200" cy="841375"/>
          </a:xfrm>
          <a:effectLst/>
        </p:spPr>
        <p:txBody>
          <a:bodyPr/>
          <a:lstStyle>
            <a:lvl1pPr algn="r">
              <a:defRPr sz="5200">
                <a:solidFill>
                  <a:schemeClr val="bg1"/>
                </a:solidFill>
              </a:defRPr>
            </a:lvl1pPr>
          </a:lstStyle>
          <a:p>
            <a:endParaRPr lang="ko-KR" altLang="en-US" dirty="0"/>
          </a:p>
        </p:txBody>
      </p:sp>
      <p:sp>
        <p:nvSpPr>
          <p:cNvPr id="3075" name="Rectangle 3"/>
          <p:cNvSpPr>
            <a:spLocks noGrp="1" noChangeArrowheads="1"/>
          </p:cNvSpPr>
          <p:nvPr>
            <p:ph type="subTitle" idx="1"/>
          </p:nvPr>
        </p:nvSpPr>
        <p:spPr>
          <a:xfrm>
            <a:off x="3948113" y="4230688"/>
            <a:ext cx="4738687" cy="304800"/>
          </a:xfrm>
        </p:spPr>
        <p:txBody>
          <a:bodyPr/>
          <a:lstStyle>
            <a:lvl1pPr marL="0" indent="0" algn="dist">
              <a:buFontTx/>
              <a:buNone/>
              <a:defRPr sz="1200" i="1">
                <a:solidFill>
                  <a:srgbClr val="FFFFFF"/>
                </a:solidFill>
                <a:latin typeface="Times New Roman" pitchFamily="18" charset="0"/>
              </a:defRPr>
            </a:lvl1pPr>
          </a:lstStyle>
          <a:p>
            <a:endParaRPr lang="ko-KR" altLang="en-US" dirty="0"/>
          </a:p>
        </p:txBody>
      </p:sp>
      <p:sp>
        <p:nvSpPr>
          <p:cNvPr id="20" name="Rectangle 4"/>
          <p:cNvSpPr>
            <a:spLocks noGrp="1" noChangeArrowheads="1"/>
          </p:cNvSpPr>
          <p:nvPr>
            <p:ph type="dt" sz="half" idx="10"/>
          </p:nvPr>
        </p:nvSpPr>
        <p:spPr>
          <a:xfrm>
            <a:off x="447675" y="6519863"/>
            <a:ext cx="1538288" cy="255587"/>
          </a:xfrm>
        </p:spPr>
        <p:txBody>
          <a:bodyPr/>
          <a:lstStyle>
            <a:lvl1pPr>
              <a:defRPr/>
            </a:lvl1pPr>
          </a:lstStyle>
          <a:p>
            <a:pPr>
              <a:defRPr/>
            </a:pPr>
            <a:endParaRPr lang="en-US" altLang="ko-KR"/>
          </a:p>
        </p:txBody>
      </p:sp>
      <p:sp>
        <p:nvSpPr>
          <p:cNvPr id="21" name="Rectangle 5"/>
          <p:cNvSpPr>
            <a:spLocks noGrp="1" noChangeArrowheads="1"/>
          </p:cNvSpPr>
          <p:nvPr>
            <p:ph type="ftr" sz="quarter" idx="11"/>
          </p:nvPr>
        </p:nvSpPr>
        <p:spPr>
          <a:xfrm>
            <a:off x="2209800" y="6519863"/>
            <a:ext cx="1905000" cy="255587"/>
          </a:xfrm>
        </p:spPr>
        <p:txBody>
          <a:bodyPr/>
          <a:lstStyle>
            <a:lvl1pPr>
              <a:defRPr/>
            </a:lvl1pPr>
          </a:lstStyle>
          <a:p>
            <a:pPr>
              <a:defRPr/>
            </a:pPr>
            <a:endParaRPr lang="en-US" altLang="ko-KR"/>
          </a:p>
        </p:txBody>
      </p:sp>
      <p:sp>
        <p:nvSpPr>
          <p:cNvPr id="22" name="Rectangle 6"/>
          <p:cNvSpPr>
            <a:spLocks noGrp="1" noChangeArrowheads="1"/>
          </p:cNvSpPr>
          <p:nvPr>
            <p:ph type="sldNum" sz="quarter" idx="12"/>
          </p:nvPr>
        </p:nvSpPr>
        <p:spPr>
          <a:xfrm>
            <a:off x="4343400" y="6519863"/>
            <a:ext cx="1392238" cy="255587"/>
          </a:xfrm>
        </p:spPr>
        <p:txBody>
          <a:bodyPr/>
          <a:lstStyle>
            <a:lvl1pPr>
              <a:defRPr/>
            </a:lvl1pPr>
          </a:lstStyle>
          <a:p>
            <a:pPr>
              <a:defRPr/>
            </a:pPr>
            <a:fld id="{E0F93A3A-245C-41B5-A640-7ECC94B01251}" type="slidenum">
              <a:rPr lang="ko-KR" altLang="en-US"/>
              <a:pPr>
                <a:defRPr/>
              </a:pPr>
              <a:t>‹#›</a:t>
            </a:fld>
            <a:endParaRPr lang="en-US" altLang="ko-K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4500"/>
                            </p:stCondLst>
                            <p:childTnLst>
                              <p:par>
                                <p:cTn id="32" presetID="22" presetClass="entr" presetSubtype="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5500"/>
                            </p:stCondLst>
                            <p:childTnLst>
                              <p:par>
                                <p:cTn id="40" presetID="2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1000"/>
                                        <p:tgtEl>
                                          <p:spTgt spid="19"/>
                                        </p:tgtEl>
                                      </p:cBhvr>
                                    </p:animEffect>
                                  </p:childTnLst>
                                </p:cTn>
                              </p:par>
                            </p:childTnLst>
                          </p:cTn>
                        </p:par>
                        <p:par>
                          <p:cTn id="46" fill="hold">
                            <p:stCondLst>
                              <p:cond delay="6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par>
                          <p:cTn id="50" fill="hold">
                            <p:stCondLst>
                              <p:cond delay="7500"/>
                            </p:stCondLst>
                            <p:childTnLst>
                              <p:par>
                                <p:cTn id="51" presetID="22" presetClass="entr" presetSubtype="4"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4" name="Rectangle 7"/>
          <p:cNvSpPr>
            <a:spLocks noChangeArrowheads="1"/>
          </p:cNvSpPr>
          <p:nvPr/>
        </p:nvSpPr>
        <p:spPr bwMode="gray">
          <a:xfrm>
            <a:off x="0" y="0"/>
            <a:ext cx="9144000" cy="6858000"/>
          </a:xfrm>
          <a:prstGeom prst="rect">
            <a:avLst/>
          </a:prstGeom>
          <a:blipFill dpi="0" rotWithShape="1">
            <a:blip r:embed="rId2" cstate="print"/>
            <a:srcRect/>
            <a:stretch>
              <a:fillRect/>
            </a:stretch>
          </a:blipFill>
          <a:ln w="9525">
            <a:noFill/>
            <a:miter lim="800000"/>
            <a:headEnd/>
            <a:tailEnd/>
          </a:ln>
        </p:spPr>
        <p:txBody>
          <a:bodyPr wrap="none" anchor="ctr"/>
          <a:lstStyle/>
          <a:p>
            <a:pPr>
              <a:defRPr/>
            </a:pPr>
            <a:endParaRPr kumimoji="0" lang="ko-KR" altLang="en-US">
              <a:ea typeface="Gulim" pitchFamily="34" charset="-127"/>
            </a:endParaRPr>
          </a:p>
        </p:txBody>
      </p:sp>
      <p:grpSp>
        <p:nvGrpSpPr>
          <p:cNvPr id="5" name="Group 22"/>
          <p:cNvGrpSpPr>
            <a:grpSpLocks/>
          </p:cNvGrpSpPr>
          <p:nvPr/>
        </p:nvGrpSpPr>
        <p:grpSpPr bwMode="auto">
          <a:xfrm>
            <a:off x="-1588" y="-3175"/>
            <a:ext cx="1258888" cy="1104900"/>
            <a:chOff x="-1" y="-2"/>
            <a:chExt cx="793" cy="696"/>
          </a:xfrm>
        </p:grpSpPr>
        <p:pic>
          <p:nvPicPr>
            <p:cNvPr id="6" name="Picture 9" descr="3"/>
            <p:cNvPicPr>
              <a:picLocks noChangeAspect="1" noChangeArrowheads="1"/>
            </p:cNvPicPr>
            <p:nvPr userDrawn="1"/>
          </p:nvPicPr>
          <p:blipFill>
            <a:blip r:embed="rId3" cstate="print"/>
            <a:srcRect l="18239" t="47847"/>
            <a:stretch>
              <a:fillRect/>
            </a:stretch>
          </p:blipFill>
          <p:spPr bwMode="gray">
            <a:xfrm>
              <a:off x="-1" y="-2"/>
              <a:ext cx="307" cy="257"/>
            </a:xfrm>
            <a:prstGeom prst="rect">
              <a:avLst/>
            </a:prstGeom>
            <a:noFill/>
            <a:ln w="9525">
              <a:noFill/>
              <a:miter lim="800000"/>
              <a:headEnd/>
              <a:tailEnd/>
            </a:ln>
          </p:spPr>
        </p:pic>
        <p:pic>
          <p:nvPicPr>
            <p:cNvPr id="7" name="Picture 10" descr="2"/>
            <p:cNvPicPr>
              <a:picLocks noChangeAspect="1" noChangeArrowheads="1"/>
            </p:cNvPicPr>
            <p:nvPr userDrawn="1"/>
          </p:nvPicPr>
          <p:blipFill>
            <a:blip r:embed="rId4" cstate="print"/>
            <a:srcRect/>
            <a:stretch>
              <a:fillRect/>
            </a:stretch>
          </p:blipFill>
          <p:spPr bwMode="gray">
            <a:xfrm>
              <a:off x="139" y="183"/>
              <a:ext cx="564" cy="511"/>
            </a:xfrm>
            <a:prstGeom prst="rect">
              <a:avLst/>
            </a:prstGeom>
            <a:noFill/>
            <a:ln w="9525">
              <a:noFill/>
              <a:miter lim="800000"/>
              <a:headEnd/>
              <a:tailEnd/>
            </a:ln>
          </p:spPr>
        </p:pic>
        <p:pic>
          <p:nvPicPr>
            <p:cNvPr id="8" name="Picture 11" descr="1"/>
            <p:cNvPicPr>
              <a:picLocks noChangeAspect="1" noChangeArrowheads="1"/>
            </p:cNvPicPr>
            <p:nvPr userDrawn="1"/>
          </p:nvPicPr>
          <p:blipFill>
            <a:blip r:embed="rId5" cstate="print"/>
            <a:srcRect t="31360"/>
            <a:stretch>
              <a:fillRect/>
            </a:stretch>
          </p:blipFill>
          <p:spPr bwMode="gray">
            <a:xfrm>
              <a:off x="138" y="-1"/>
              <a:ext cx="654" cy="246"/>
            </a:xfrm>
            <a:prstGeom prst="rect">
              <a:avLst/>
            </a:prstGeom>
            <a:noFill/>
            <a:ln w="9525">
              <a:noFill/>
              <a:miter lim="800000"/>
              <a:headEnd/>
              <a:tailEnd/>
            </a:ln>
          </p:spPr>
        </p:pic>
      </p:grpSp>
      <p:pic>
        <p:nvPicPr>
          <p:cNvPr id="9" name="Picture 13" descr="5"/>
          <p:cNvPicPr>
            <a:picLocks noChangeAspect="1" noChangeArrowheads="1"/>
          </p:cNvPicPr>
          <p:nvPr/>
        </p:nvPicPr>
        <p:blipFill>
          <a:blip r:embed="rId6" cstate="print"/>
          <a:srcRect r="1456"/>
          <a:stretch>
            <a:fillRect/>
          </a:stretch>
        </p:blipFill>
        <p:spPr bwMode="gray">
          <a:xfrm>
            <a:off x="7285038" y="-9525"/>
            <a:ext cx="1858962" cy="1725613"/>
          </a:xfrm>
          <a:prstGeom prst="rect">
            <a:avLst/>
          </a:prstGeom>
          <a:noFill/>
          <a:ln w="9525">
            <a:noFill/>
            <a:miter lim="800000"/>
            <a:headEnd/>
            <a:tailEnd/>
          </a:ln>
        </p:spPr>
      </p:pic>
      <p:pic>
        <p:nvPicPr>
          <p:cNvPr id="10" name="Picture 14" descr="3"/>
          <p:cNvPicPr>
            <a:picLocks noChangeAspect="1" noChangeArrowheads="1"/>
          </p:cNvPicPr>
          <p:nvPr/>
        </p:nvPicPr>
        <p:blipFill>
          <a:blip r:embed="rId7" cstate="print"/>
          <a:srcRect/>
          <a:stretch>
            <a:fillRect/>
          </a:stretch>
        </p:blipFill>
        <p:spPr bwMode="gray">
          <a:xfrm>
            <a:off x="8193088" y="-1588"/>
            <a:ext cx="949325" cy="720726"/>
          </a:xfrm>
          <a:prstGeom prst="rect">
            <a:avLst/>
          </a:prstGeom>
          <a:noFill/>
          <a:ln w="9525">
            <a:noFill/>
            <a:miter lim="800000"/>
            <a:headEnd/>
            <a:tailEnd/>
          </a:ln>
        </p:spPr>
      </p:pic>
      <p:pic>
        <p:nvPicPr>
          <p:cNvPr id="11" name="Picture 15" descr="2"/>
          <p:cNvPicPr>
            <a:picLocks noChangeAspect="1" noChangeArrowheads="1"/>
          </p:cNvPicPr>
          <p:nvPr/>
        </p:nvPicPr>
        <p:blipFill>
          <a:blip r:embed="rId8" cstate="print"/>
          <a:srcRect/>
          <a:stretch>
            <a:fillRect/>
          </a:stretch>
        </p:blipFill>
        <p:spPr bwMode="gray">
          <a:xfrm>
            <a:off x="7348538" y="396875"/>
            <a:ext cx="985837" cy="1085850"/>
          </a:xfrm>
          <a:prstGeom prst="rect">
            <a:avLst/>
          </a:prstGeom>
          <a:noFill/>
          <a:ln w="9525">
            <a:noFill/>
            <a:miter lim="800000"/>
            <a:headEnd/>
            <a:tailEnd/>
          </a:ln>
        </p:spPr>
      </p:pic>
      <p:pic>
        <p:nvPicPr>
          <p:cNvPr id="12" name="Picture 16" descr="1"/>
          <p:cNvPicPr>
            <a:picLocks noChangeAspect="1" noChangeArrowheads="1"/>
          </p:cNvPicPr>
          <p:nvPr/>
        </p:nvPicPr>
        <p:blipFill>
          <a:blip r:embed="rId9" cstate="print"/>
          <a:srcRect/>
          <a:stretch>
            <a:fillRect/>
          </a:stretch>
        </p:blipFill>
        <p:spPr bwMode="gray">
          <a:xfrm>
            <a:off x="8215313" y="396875"/>
            <a:ext cx="690562" cy="1258888"/>
          </a:xfrm>
          <a:prstGeom prst="rect">
            <a:avLst/>
          </a:prstGeom>
          <a:noFill/>
          <a:ln w="9525">
            <a:noFill/>
            <a:miter lim="800000"/>
            <a:headEnd/>
            <a:tailEnd/>
          </a:ln>
        </p:spPr>
      </p:pic>
      <p:grpSp>
        <p:nvGrpSpPr>
          <p:cNvPr id="13" name="Group 23"/>
          <p:cNvGrpSpPr>
            <a:grpSpLocks/>
          </p:cNvGrpSpPr>
          <p:nvPr/>
        </p:nvGrpSpPr>
        <p:grpSpPr bwMode="auto">
          <a:xfrm>
            <a:off x="7631113" y="635000"/>
            <a:ext cx="1149350" cy="541338"/>
            <a:chOff x="4807" y="400"/>
            <a:chExt cx="724" cy="341"/>
          </a:xfrm>
        </p:grpSpPr>
        <p:pic>
          <p:nvPicPr>
            <p:cNvPr id="14" name="Picture 17" descr="4"/>
            <p:cNvPicPr>
              <a:picLocks noChangeAspect="1" noChangeArrowheads="1"/>
            </p:cNvPicPr>
            <p:nvPr userDrawn="1"/>
          </p:nvPicPr>
          <p:blipFill>
            <a:blip r:embed="rId10" cstate="print"/>
            <a:srcRect/>
            <a:stretch>
              <a:fillRect/>
            </a:stretch>
          </p:blipFill>
          <p:spPr bwMode="gray">
            <a:xfrm rot="576253">
              <a:off x="4807" y="400"/>
              <a:ext cx="310" cy="241"/>
            </a:xfrm>
            <a:prstGeom prst="rect">
              <a:avLst/>
            </a:prstGeom>
            <a:noFill/>
            <a:ln w="9525">
              <a:noFill/>
              <a:miter lim="800000"/>
              <a:headEnd/>
              <a:tailEnd/>
            </a:ln>
          </p:spPr>
        </p:pic>
        <p:pic>
          <p:nvPicPr>
            <p:cNvPr id="15" name="Picture 18" descr="water_2"/>
            <p:cNvPicPr>
              <a:picLocks noChangeAspect="1" noChangeArrowheads="1"/>
            </p:cNvPicPr>
            <p:nvPr userDrawn="1"/>
          </p:nvPicPr>
          <p:blipFill>
            <a:blip r:embed="rId11" cstate="print"/>
            <a:srcRect/>
            <a:stretch>
              <a:fillRect/>
            </a:stretch>
          </p:blipFill>
          <p:spPr bwMode="gray">
            <a:xfrm>
              <a:off x="5268" y="580"/>
              <a:ext cx="263" cy="161"/>
            </a:xfrm>
            <a:prstGeom prst="rect">
              <a:avLst/>
            </a:prstGeom>
            <a:noFill/>
            <a:ln w="9525">
              <a:noFill/>
              <a:miter lim="800000"/>
              <a:headEnd/>
              <a:tailEnd/>
            </a:ln>
          </p:spPr>
        </p:pic>
      </p:grpSp>
      <p:pic>
        <p:nvPicPr>
          <p:cNvPr id="16" name="Picture 19" descr="10"/>
          <p:cNvPicPr>
            <a:picLocks noChangeAspect="1" noChangeArrowheads="1"/>
          </p:cNvPicPr>
          <p:nvPr/>
        </p:nvPicPr>
        <p:blipFill>
          <a:blip r:embed="rId12" cstate="print"/>
          <a:srcRect t="44440"/>
          <a:stretch>
            <a:fillRect/>
          </a:stretch>
        </p:blipFill>
        <p:spPr bwMode="gray">
          <a:xfrm>
            <a:off x="6948488" y="0"/>
            <a:ext cx="1052512" cy="331788"/>
          </a:xfrm>
          <a:prstGeom prst="rect">
            <a:avLst/>
          </a:prstGeom>
          <a:noFill/>
          <a:ln w="9525">
            <a:noFill/>
            <a:miter lim="800000"/>
            <a:headEnd/>
            <a:tailEnd/>
          </a:ln>
        </p:spPr>
      </p:pic>
      <p:sp>
        <p:nvSpPr>
          <p:cNvPr id="17" name="Rectangle 20"/>
          <p:cNvSpPr>
            <a:spLocks noChangeArrowheads="1"/>
          </p:cNvSpPr>
          <p:nvPr/>
        </p:nvSpPr>
        <p:spPr bwMode="hidden">
          <a:xfrm>
            <a:off x="1588" y="6659563"/>
            <a:ext cx="3586162" cy="198437"/>
          </a:xfrm>
          <a:prstGeom prst="rect">
            <a:avLst/>
          </a:prstGeom>
          <a:gradFill rotWithShape="1">
            <a:gsLst>
              <a:gs pos="0">
                <a:schemeClr val="bg1">
                  <a:gamma/>
                  <a:shade val="85882"/>
                  <a:invGamma/>
                </a:schemeClr>
              </a:gs>
              <a:gs pos="100000">
                <a:schemeClr val="bg1">
                  <a:alpha val="0"/>
                </a:schemeClr>
              </a:gs>
            </a:gsLst>
            <a:lin ang="0" scaled="1"/>
          </a:gradFill>
          <a:ln w="9525">
            <a:noFill/>
            <a:miter lim="800000"/>
            <a:headEnd/>
            <a:tailEnd/>
          </a:ln>
          <a:effectLst/>
        </p:spPr>
        <p:txBody>
          <a:bodyPr wrap="none" anchor="ctr"/>
          <a:lstStyle/>
          <a:p>
            <a:pPr>
              <a:defRPr/>
            </a:pPr>
            <a:endParaRPr kumimoji="0" lang="ko-KR" altLang="en-US">
              <a:ea typeface="Gulim" pitchFamily="34" charset="-127"/>
            </a:endParaRPr>
          </a:p>
        </p:txBody>
      </p:sp>
      <p:sp>
        <p:nvSpPr>
          <p:cNvPr id="18" name="Text Box 21"/>
          <p:cNvSpPr txBox="1">
            <a:spLocks noChangeArrowheads="1"/>
          </p:cNvSpPr>
          <p:nvPr/>
        </p:nvSpPr>
        <p:spPr bwMode="black">
          <a:xfrm>
            <a:off x="60325" y="6618288"/>
            <a:ext cx="1617663" cy="274637"/>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kumimoji="0" lang="en-US" altLang="ko-KR" sz="1200" i="1">
                <a:solidFill>
                  <a:srgbClr val="FFFFFF"/>
                </a:solidFill>
                <a:latin typeface="Times New Roman" pitchFamily="18" charset="0"/>
                <a:ea typeface="Gulim" pitchFamily="34" charset="-127"/>
              </a:rPr>
              <a:t>www.themegallery.com</a:t>
            </a:r>
          </a:p>
        </p:txBody>
      </p:sp>
      <p:pic>
        <p:nvPicPr>
          <p:cNvPr id="19" name="Picture 26" descr="14"/>
          <p:cNvPicPr>
            <a:picLocks noChangeAspect="1" noChangeArrowheads="1"/>
          </p:cNvPicPr>
          <p:nvPr/>
        </p:nvPicPr>
        <p:blipFill>
          <a:blip r:embed="rId13" cstate="print"/>
          <a:srcRect/>
          <a:stretch>
            <a:fillRect/>
          </a:stretch>
        </p:blipFill>
        <p:spPr bwMode="auto">
          <a:xfrm>
            <a:off x="8196263" y="5902325"/>
            <a:ext cx="687387" cy="958850"/>
          </a:xfrm>
          <a:prstGeom prst="rect">
            <a:avLst/>
          </a:prstGeom>
          <a:noFill/>
          <a:ln w="9525">
            <a:noFill/>
            <a:miter lim="800000"/>
            <a:headEnd/>
            <a:tailEnd/>
          </a:ln>
        </p:spPr>
      </p:pic>
      <p:sp>
        <p:nvSpPr>
          <p:cNvPr id="20" name="矩形 6"/>
          <p:cNvSpPr>
            <a:spLocks noChangeArrowheads="1"/>
          </p:cNvSpPr>
          <p:nvPr userDrawn="1"/>
        </p:nvSpPr>
        <p:spPr bwMode="auto">
          <a:xfrm>
            <a:off x="-1588" y="6659563"/>
            <a:ext cx="3060701" cy="198437"/>
          </a:xfrm>
          <a:prstGeom prst="rect">
            <a:avLst/>
          </a:prstGeom>
          <a:gradFill rotWithShape="1">
            <a:gsLst>
              <a:gs pos="0">
                <a:srgbClr val="BEF397"/>
              </a:gs>
              <a:gs pos="50000">
                <a:srgbClr val="D5F6C0"/>
              </a:gs>
              <a:gs pos="100000">
                <a:srgbClr val="EAFAE0"/>
              </a:gs>
            </a:gsLst>
            <a:lin ang="0" scaled="1"/>
          </a:gradFill>
          <a:ln w="9525" algn="ctr">
            <a:noFill/>
            <a:round/>
            <a:headEnd/>
            <a:tailEnd/>
          </a:ln>
        </p:spPr>
        <p:txBody>
          <a:bodyPr/>
          <a:lstStyle/>
          <a:p>
            <a:pPr>
              <a:defRPr/>
            </a:pPr>
            <a:endParaRPr kumimoji="0" lang="zh-TW" altLang="en-US">
              <a:ea typeface="新細明體" pitchFamily="18" charset="-120"/>
            </a:endParaRPr>
          </a:p>
        </p:txBody>
      </p:sp>
      <p:sp>
        <p:nvSpPr>
          <p:cNvPr id="21" name="矩形 20"/>
          <p:cNvSpPr/>
          <p:nvPr userDrawn="1"/>
        </p:nvSpPr>
        <p:spPr bwMode="auto">
          <a:xfrm>
            <a:off x="0" y="6669088"/>
            <a:ext cx="3059113" cy="18891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a:defRPr/>
            </a:pPr>
            <a:endParaRPr kumimoji="0" lang="zh-TW" altLang="en-US">
              <a:solidFill>
                <a:schemeClr val="tx1"/>
              </a:solidFill>
              <a:ea typeface="新細明體" charset="-120"/>
            </a:endParaRPr>
          </a:p>
        </p:txBody>
      </p:sp>
      <p:sp>
        <p:nvSpPr>
          <p:cNvPr id="2" name="제목 1"/>
          <p:cNvSpPr>
            <a:spLocks noGrp="1"/>
          </p:cNvSpPr>
          <p:nvPr>
            <p:ph type="title"/>
          </p:nvPr>
        </p:nvSpPr>
        <p:spPr/>
        <p:txBody>
          <a:bodyPr/>
          <a:lstStyle/>
          <a:p>
            <a:endParaRPr lang="ko-KR" altLang="en-US" dirty="0"/>
          </a:p>
        </p:txBody>
      </p:sp>
      <p:sp>
        <p:nvSpPr>
          <p:cNvPr id="3" name="내용 개체 틀 2"/>
          <p:cNvSpPr>
            <a:spLocks noGrp="1"/>
          </p:cNvSpPr>
          <p:nvPr>
            <p:ph idx="1"/>
          </p:nvPr>
        </p:nvSpPr>
        <p:spPr/>
        <p:txBody>
          <a:bodyPr/>
          <a:lstStyle/>
          <a:p>
            <a:pPr lvl="0"/>
            <a:endParaRPr lang="ko-KR" altLang="en-US" dirty="0"/>
          </a:p>
        </p:txBody>
      </p:sp>
      <p:sp>
        <p:nvSpPr>
          <p:cNvPr id="22" name="Rectangle 4"/>
          <p:cNvSpPr>
            <a:spLocks noGrp="1" noChangeArrowheads="1"/>
          </p:cNvSpPr>
          <p:nvPr>
            <p:ph type="dt" sz="half" idx="10"/>
          </p:nvPr>
        </p:nvSpPr>
        <p:spPr/>
        <p:txBody>
          <a:bodyPr/>
          <a:lstStyle>
            <a:lvl1pPr>
              <a:defRPr/>
            </a:lvl1pPr>
          </a:lstStyle>
          <a:p>
            <a:pPr>
              <a:defRPr/>
            </a:pPr>
            <a:endParaRPr lang="en-US" altLang="ko-KR"/>
          </a:p>
        </p:txBody>
      </p:sp>
      <p:sp>
        <p:nvSpPr>
          <p:cNvPr id="23" name="Rectangle 5"/>
          <p:cNvSpPr>
            <a:spLocks noGrp="1" noChangeArrowheads="1"/>
          </p:cNvSpPr>
          <p:nvPr>
            <p:ph type="ftr" sz="quarter" idx="11"/>
          </p:nvPr>
        </p:nvSpPr>
        <p:spPr/>
        <p:txBody>
          <a:bodyPr/>
          <a:lstStyle>
            <a:lvl1pPr>
              <a:defRPr/>
            </a:lvl1pPr>
          </a:lstStyle>
          <a:p>
            <a:pPr>
              <a:defRPr/>
            </a:pPr>
            <a:endParaRPr lang="en-US" altLang="ko-KR"/>
          </a:p>
        </p:txBody>
      </p:sp>
      <p:sp>
        <p:nvSpPr>
          <p:cNvPr id="24" name="Rectangle 6"/>
          <p:cNvSpPr>
            <a:spLocks noGrp="1" noChangeArrowheads="1"/>
          </p:cNvSpPr>
          <p:nvPr>
            <p:ph type="sldNum" sz="quarter" idx="12"/>
          </p:nvPr>
        </p:nvSpPr>
        <p:spPr/>
        <p:txBody>
          <a:bodyPr/>
          <a:lstStyle>
            <a:lvl1pPr>
              <a:defRPr/>
            </a:lvl1pPr>
          </a:lstStyle>
          <a:p>
            <a:pPr>
              <a:defRPr/>
            </a:pPr>
            <a:fld id="{4CBF143B-8B18-4E1A-B219-A115E0A1BCD1}" type="slidenum">
              <a:rPr lang="ko-KR" altLang="en-US"/>
              <a:pPr>
                <a:defRPr/>
              </a:pPr>
              <a:t>‹#›</a:t>
            </a:fld>
            <a:endParaRPr lang="en-US" altLang="ko-K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
        <p:nvSpPr>
          <p:cNvPr id="3" name="Rectangle 7"/>
          <p:cNvSpPr>
            <a:spLocks noChangeArrowheads="1"/>
          </p:cNvSpPr>
          <p:nvPr/>
        </p:nvSpPr>
        <p:spPr bwMode="gray">
          <a:xfrm>
            <a:off x="0" y="0"/>
            <a:ext cx="9144000" cy="6858000"/>
          </a:xfrm>
          <a:prstGeom prst="rect">
            <a:avLst/>
          </a:prstGeom>
          <a:blipFill dpi="0" rotWithShape="1">
            <a:blip r:embed="rId2" cstate="print"/>
            <a:srcRect/>
            <a:stretch>
              <a:fillRect/>
            </a:stretch>
          </a:blip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kumimoji="0" lang="ko-KR" altLang="en-US">
              <a:ea typeface="Gulim" pitchFamily="34" charset="-127"/>
            </a:endParaRPr>
          </a:p>
        </p:txBody>
      </p:sp>
      <p:pic>
        <p:nvPicPr>
          <p:cNvPr id="4" name="Picture 13" descr="water"/>
          <p:cNvPicPr>
            <a:picLocks noChangeAspect="1" noChangeArrowheads="1"/>
          </p:cNvPicPr>
          <p:nvPr/>
        </p:nvPicPr>
        <p:blipFill>
          <a:blip r:embed="rId3" cstate="print"/>
          <a:srcRect l="22409" t="16374" b="27486"/>
          <a:stretch>
            <a:fillRect/>
          </a:stretch>
        </p:blipFill>
        <p:spPr bwMode="gray">
          <a:xfrm rot="393398">
            <a:off x="5867400" y="4421188"/>
            <a:ext cx="2663825" cy="2197100"/>
          </a:xfrm>
          <a:prstGeom prst="rect">
            <a:avLst/>
          </a:prstGeom>
          <a:noFill/>
          <a:ln w="9525">
            <a:noFill/>
            <a:miter lim="800000"/>
            <a:headEnd/>
            <a:tailEnd/>
          </a:ln>
        </p:spPr>
      </p:pic>
      <p:pic>
        <p:nvPicPr>
          <p:cNvPr id="5" name="Picture 43" descr="14"/>
          <p:cNvPicPr>
            <a:picLocks noChangeAspect="1" noChangeArrowheads="1"/>
          </p:cNvPicPr>
          <p:nvPr/>
        </p:nvPicPr>
        <p:blipFill>
          <a:blip r:embed="rId4" cstate="print"/>
          <a:srcRect/>
          <a:stretch>
            <a:fillRect/>
          </a:stretch>
        </p:blipFill>
        <p:spPr bwMode="auto">
          <a:xfrm>
            <a:off x="3925888" y="5105400"/>
            <a:ext cx="1014412" cy="1416050"/>
          </a:xfrm>
          <a:prstGeom prst="rect">
            <a:avLst/>
          </a:prstGeom>
          <a:noFill/>
          <a:ln w="9525">
            <a:noFill/>
            <a:miter lim="800000"/>
            <a:headEnd/>
            <a:tailEnd/>
          </a:ln>
        </p:spPr>
      </p:pic>
      <p:pic>
        <p:nvPicPr>
          <p:cNvPr id="6" name="Picture 44" descr="15"/>
          <p:cNvPicPr>
            <a:picLocks noChangeAspect="1" noChangeArrowheads="1"/>
          </p:cNvPicPr>
          <p:nvPr/>
        </p:nvPicPr>
        <p:blipFill>
          <a:blip r:embed="rId5" cstate="print"/>
          <a:srcRect/>
          <a:stretch>
            <a:fillRect/>
          </a:stretch>
        </p:blipFill>
        <p:spPr bwMode="auto">
          <a:xfrm>
            <a:off x="0" y="0"/>
            <a:ext cx="3581400" cy="3367088"/>
          </a:xfrm>
          <a:prstGeom prst="rect">
            <a:avLst/>
          </a:prstGeom>
          <a:noFill/>
          <a:ln w="9525">
            <a:noFill/>
            <a:miter lim="800000"/>
            <a:headEnd/>
            <a:tailEnd/>
          </a:ln>
        </p:spPr>
      </p:pic>
      <p:pic>
        <p:nvPicPr>
          <p:cNvPr id="7" name="Picture 19" descr="3"/>
          <p:cNvPicPr>
            <a:picLocks noChangeAspect="1" noChangeArrowheads="1"/>
          </p:cNvPicPr>
          <p:nvPr/>
        </p:nvPicPr>
        <p:blipFill>
          <a:blip r:embed="rId6" cstate="print"/>
          <a:srcRect/>
          <a:stretch>
            <a:fillRect/>
          </a:stretch>
        </p:blipFill>
        <p:spPr bwMode="gray">
          <a:xfrm>
            <a:off x="1588" y="-3175"/>
            <a:ext cx="1790700" cy="1358900"/>
          </a:xfrm>
          <a:prstGeom prst="rect">
            <a:avLst/>
          </a:prstGeom>
          <a:noFill/>
          <a:ln w="9525">
            <a:noFill/>
            <a:miter lim="800000"/>
            <a:headEnd/>
            <a:tailEnd/>
          </a:ln>
        </p:spPr>
      </p:pic>
      <p:pic>
        <p:nvPicPr>
          <p:cNvPr id="8" name="Picture 20" descr="2"/>
          <p:cNvPicPr>
            <a:picLocks noChangeAspect="1" noChangeArrowheads="1"/>
          </p:cNvPicPr>
          <p:nvPr/>
        </p:nvPicPr>
        <p:blipFill>
          <a:blip r:embed="rId7" cstate="print"/>
          <a:srcRect/>
          <a:stretch>
            <a:fillRect/>
          </a:stretch>
        </p:blipFill>
        <p:spPr bwMode="gray">
          <a:xfrm>
            <a:off x="1528763" y="750888"/>
            <a:ext cx="1855787" cy="2044700"/>
          </a:xfrm>
          <a:prstGeom prst="rect">
            <a:avLst/>
          </a:prstGeom>
          <a:noFill/>
          <a:ln w="9525">
            <a:noFill/>
            <a:miter lim="800000"/>
            <a:headEnd/>
            <a:tailEnd/>
          </a:ln>
        </p:spPr>
      </p:pic>
      <p:pic>
        <p:nvPicPr>
          <p:cNvPr id="9" name="Picture 21" descr="1"/>
          <p:cNvPicPr>
            <a:picLocks noChangeAspect="1" noChangeArrowheads="1"/>
          </p:cNvPicPr>
          <p:nvPr/>
        </p:nvPicPr>
        <p:blipFill>
          <a:blip r:embed="rId8" cstate="print"/>
          <a:srcRect/>
          <a:stretch>
            <a:fillRect/>
          </a:stretch>
        </p:blipFill>
        <p:spPr bwMode="gray">
          <a:xfrm>
            <a:off x="449263" y="750888"/>
            <a:ext cx="1304925" cy="2373312"/>
          </a:xfrm>
          <a:prstGeom prst="rect">
            <a:avLst/>
          </a:prstGeom>
          <a:noFill/>
          <a:ln w="9525">
            <a:noFill/>
            <a:miter lim="800000"/>
            <a:headEnd/>
            <a:tailEnd/>
          </a:ln>
        </p:spPr>
      </p:pic>
      <p:pic>
        <p:nvPicPr>
          <p:cNvPr id="10" name="Picture 22" descr="4"/>
          <p:cNvPicPr>
            <a:picLocks noChangeAspect="1" noChangeArrowheads="1"/>
          </p:cNvPicPr>
          <p:nvPr/>
        </p:nvPicPr>
        <p:blipFill>
          <a:blip r:embed="rId9" cstate="print"/>
          <a:srcRect/>
          <a:stretch>
            <a:fillRect/>
          </a:stretch>
        </p:blipFill>
        <p:spPr bwMode="gray">
          <a:xfrm rot="21023747" flipH="1">
            <a:off x="1925638" y="1196975"/>
            <a:ext cx="928687" cy="722313"/>
          </a:xfrm>
          <a:prstGeom prst="rect">
            <a:avLst/>
          </a:prstGeom>
          <a:noFill/>
          <a:ln w="9525">
            <a:noFill/>
            <a:miter lim="800000"/>
            <a:headEnd/>
            <a:tailEnd/>
          </a:ln>
        </p:spPr>
      </p:pic>
      <p:pic>
        <p:nvPicPr>
          <p:cNvPr id="11" name="Picture 23" descr="water_2"/>
          <p:cNvPicPr>
            <a:picLocks noChangeAspect="1" noChangeArrowheads="1"/>
          </p:cNvPicPr>
          <p:nvPr/>
        </p:nvPicPr>
        <p:blipFill>
          <a:blip r:embed="rId10" cstate="print"/>
          <a:srcRect/>
          <a:stretch>
            <a:fillRect/>
          </a:stretch>
        </p:blipFill>
        <p:spPr bwMode="gray">
          <a:xfrm>
            <a:off x="685800" y="1738313"/>
            <a:ext cx="785813" cy="482600"/>
          </a:xfrm>
          <a:prstGeom prst="rect">
            <a:avLst/>
          </a:prstGeom>
          <a:noFill/>
          <a:ln w="9525">
            <a:noFill/>
            <a:miter lim="800000"/>
            <a:headEnd/>
            <a:tailEnd/>
          </a:ln>
        </p:spPr>
      </p:pic>
      <p:pic>
        <p:nvPicPr>
          <p:cNvPr id="12" name="Picture 24" descr="9"/>
          <p:cNvPicPr>
            <a:picLocks noChangeAspect="1" noChangeArrowheads="1"/>
          </p:cNvPicPr>
          <p:nvPr/>
        </p:nvPicPr>
        <p:blipFill>
          <a:blip r:embed="rId11" cstate="print"/>
          <a:srcRect t="30486"/>
          <a:stretch>
            <a:fillRect/>
          </a:stretch>
        </p:blipFill>
        <p:spPr bwMode="gray">
          <a:xfrm>
            <a:off x="2252663" y="0"/>
            <a:ext cx="1633537" cy="763588"/>
          </a:xfrm>
          <a:prstGeom prst="rect">
            <a:avLst/>
          </a:prstGeom>
          <a:noFill/>
          <a:ln w="9525">
            <a:noFill/>
            <a:miter lim="800000"/>
            <a:headEnd/>
            <a:tailEnd/>
          </a:ln>
        </p:spPr>
      </p:pic>
      <p:pic>
        <p:nvPicPr>
          <p:cNvPr id="13" name="Picture 52" descr="15"/>
          <p:cNvPicPr>
            <a:picLocks noChangeAspect="1" noChangeArrowheads="1"/>
          </p:cNvPicPr>
          <p:nvPr/>
        </p:nvPicPr>
        <p:blipFill>
          <a:blip r:embed="rId12" cstate="print"/>
          <a:srcRect t="3819" r="10704"/>
          <a:stretch>
            <a:fillRect/>
          </a:stretch>
        </p:blipFill>
        <p:spPr bwMode="auto">
          <a:xfrm>
            <a:off x="7210425" y="0"/>
            <a:ext cx="1933575" cy="1958975"/>
          </a:xfrm>
          <a:prstGeom prst="rect">
            <a:avLst/>
          </a:prstGeom>
          <a:noFill/>
          <a:ln w="9525">
            <a:noFill/>
            <a:miter lim="800000"/>
            <a:headEnd/>
            <a:tailEnd/>
          </a:ln>
        </p:spPr>
      </p:pic>
      <p:pic>
        <p:nvPicPr>
          <p:cNvPr id="14" name="Picture 10" descr="3"/>
          <p:cNvPicPr>
            <a:picLocks noChangeAspect="1" noChangeArrowheads="1"/>
          </p:cNvPicPr>
          <p:nvPr/>
        </p:nvPicPr>
        <p:blipFill>
          <a:blip r:embed="rId13" cstate="print"/>
          <a:srcRect t="18239" r="47847"/>
          <a:stretch>
            <a:fillRect/>
          </a:stretch>
        </p:blipFill>
        <p:spPr bwMode="gray">
          <a:xfrm>
            <a:off x="8466138" y="0"/>
            <a:ext cx="677862" cy="808038"/>
          </a:xfrm>
          <a:prstGeom prst="rect">
            <a:avLst/>
          </a:prstGeom>
          <a:noFill/>
          <a:ln w="9525">
            <a:noFill/>
            <a:miter lim="800000"/>
            <a:headEnd/>
            <a:tailEnd/>
          </a:ln>
        </p:spPr>
      </p:pic>
      <p:pic>
        <p:nvPicPr>
          <p:cNvPr id="15" name="Picture 11" descr="2"/>
          <p:cNvPicPr>
            <a:picLocks noChangeAspect="1" noChangeArrowheads="1"/>
          </p:cNvPicPr>
          <p:nvPr/>
        </p:nvPicPr>
        <p:blipFill>
          <a:blip r:embed="rId14" cstate="print"/>
          <a:srcRect/>
          <a:stretch>
            <a:fillRect/>
          </a:stretch>
        </p:blipFill>
        <p:spPr bwMode="gray">
          <a:xfrm>
            <a:off x="7310438" y="366713"/>
            <a:ext cx="1346200" cy="1484312"/>
          </a:xfrm>
          <a:prstGeom prst="rect">
            <a:avLst/>
          </a:prstGeom>
          <a:noFill/>
          <a:ln w="9525">
            <a:noFill/>
            <a:miter lim="800000"/>
            <a:headEnd/>
            <a:tailEnd/>
          </a:ln>
        </p:spPr>
      </p:pic>
      <p:pic>
        <p:nvPicPr>
          <p:cNvPr id="16" name="Picture 12" descr="1"/>
          <p:cNvPicPr>
            <a:picLocks noChangeAspect="1" noChangeArrowheads="1"/>
          </p:cNvPicPr>
          <p:nvPr/>
        </p:nvPicPr>
        <p:blipFill>
          <a:blip r:embed="rId15" cstate="print"/>
          <a:srcRect r="31360"/>
          <a:stretch>
            <a:fillRect/>
          </a:stretch>
        </p:blipFill>
        <p:spPr bwMode="gray">
          <a:xfrm>
            <a:off x="8496300" y="366713"/>
            <a:ext cx="647700" cy="1724025"/>
          </a:xfrm>
          <a:prstGeom prst="rect">
            <a:avLst/>
          </a:prstGeom>
          <a:noFill/>
          <a:ln w="9525">
            <a:noFill/>
            <a:miter lim="800000"/>
            <a:headEnd/>
            <a:tailEnd/>
          </a:ln>
        </p:spPr>
      </p:pic>
      <p:pic>
        <p:nvPicPr>
          <p:cNvPr id="17" name="Picture 14" descr="10"/>
          <p:cNvPicPr>
            <a:picLocks noChangeAspect="1" noChangeArrowheads="1"/>
          </p:cNvPicPr>
          <p:nvPr/>
        </p:nvPicPr>
        <p:blipFill>
          <a:blip r:embed="rId16" cstate="print"/>
          <a:srcRect t="44440"/>
          <a:stretch>
            <a:fillRect/>
          </a:stretch>
        </p:blipFill>
        <p:spPr bwMode="gray">
          <a:xfrm>
            <a:off x="7548563" y="0"/>
            <a:ext cx="1055687" cy="333375"/>
          </a:xfrm>
          <a:prstGeom prst="rect">
            <a:avLst/>
          </a:prstGeom>
          <a:noFill/>
          <a:ln w="9525">
            <a:noFill/>
            <a:miter lim="800000"/>
            <a:headEnd/>
            <a:tailEnd/>
          </a:ln>
        </p:spPr>
      </p:pic>
      <p:sp>
        <p:nvSpPr>
          <p:cNvPr id="3074" name="Rectangle 2"/>
          <p:cNvSpPr>
            <a:spLocks noGrp="1" noChangeArrowheads="1"/>
          </p:cNvSpPr>
          <p:nvPr>
            <p:ph type="ctrTitle"/>
          </p:nvPr>
        </p:nvSpPr>
        <p:spPr>
          <a:xfrm>
            <a:off x="0" y="3373438"/>
            <a:ext cx="8839200" cy="841375"/>
          </a:xfrm>
          <a:effectLst/>
        </p:spPr>
        <p:txBody>
          <a:bodyPr/>
          <a:lstStyle>
            <a:lvl1pPr algn="r">
              <a:defRPr sz="5200">
                <a:solidFill>
                  <a:schemeClr val="bg1"/>
                </a:solidFill>
              </a:defRPr>
            </a:lvl1pPr>
          </a:lstStyle>
          <a:p>
            <a:endParaRPr lang="ko-KR" altLang="en-US" dirty="0"/>
          </a:p>
        </p:txBody>
      </p:sp>
      <p:sp>
        <p:nvSpPr>
          <p:cNvPr id="18" name="Rectangle 4"/>
          <p:cNvSpPr>
            <a:spLocks noGrp="1" noChangeArrowheads="1"/>
          </p:cNvSpPr>
          <p:nvPr>
            <p:ph type="dt" sz="half" idx="10"/>
          </p:nvPr>
        </p:nvSpPr>
        <p:spPr/>
        <p:txBody>
          <a:bodyPr/>
          <a:lstStyle>
            <a:lvl1pPr>
              <a:defRPr/>
            </a:lvl1pPr>
          </a:lstStyle>
          <a:p>
            <a:pPr>
              <a:defRPr/>
            </a:pPr>
            <a:endParaRPr lang="en-US" altLang="ko-KR"/>
          </a:p>
        </p:txBody>
      </p:sp>
      <p:sp>
        <p:nvSpPr>
          <p:cNvPr id="19" name="Rectangle 5"/>
          <p:cNvSpPr>
            <a:spLocks noGrp="1" noChangeArrowheads="1"/>
          </p:cNvSpPr>
          <p:nvPr>
            <p:ph type="ftr" sz="quarter" idx="11"/>
          </p:nvPr>
        </p:nvSpPr>
        <p:spPr/>
        <p:txBody>
          <a:bodyPr/>
          <a:lstStyle>
            <a:lvl1pPr>
              <a:defRPr/>
            </a:lvl1pPr>
          </a:lstStyle>
          <a:p>
            <a:pPr>
              <a:defRPr/>
            </a:pPr>
            <a:endParaRPr lang="en-US" altLang="ko-KR"/>
          </a:p>
        </p:txBody>
      </p:sp>
      <p:sp>
        <p:nvSpPr>
          <p:cNvPr id="20" name="Rectangle 6"/>
          <p:cNvSpPr>
            <a:spLocks noGrp="1" noChangeArrowheads="1"/>
          </p:cNvSpPr>
          <p:nvPr>
            <p:ph type="sldNum" sz="quarter" idx="12"/>
          </p:nvPr>
        </p:nvSpPr>
        <p:spPr/>
        <p:txBody>
          <a:bodyPr/>
          <a:lstStyle>
            <a:lvl1pPr>
              <a:defRPr/>
            </a:lvl1pPr>
          </a:lstStyle>
          <a:p>
            <a:pPr>
              <a:defRPr/>
            </a:pPr>
            <a:fld id="{4EBA9C65-1A0A-4D6F-AF48-E9654A4F1496}" type="slidenum">
              <a:rPr lang="ko-KR" altLang="en-US"/>
              <a:pPr>
                <a:defRPr/>
              </a:pPr>
              <a:t>‹#›</a:t>
            </a:fld>
            <a:endParaRPr lang="en-US" altLang="ko-KR"/>
          </a:p>
        </p:txBody>
      </p:sp>
    </p:spTree>
    <p:extLst>
      <p:ext uri="{BB962C8B-B14F-4D97-AF65-F5344CB8AC3E}">
        <p14:creationId xmlns:p14="http://schemas.microsoft.com/office/powerpoint/2010/main" val="35888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par>
                          <p:cTn id="31" fill="hold">
                            <p:stCondLst>
                              <p:cond delay="4500"/>
                            </p:stCondLst>
                            <p:childTnLst>
                              <p:par>
                                <p:cTn id="32" presetID="22" presetClass="entr" presetSubtype="2"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par>
                          <p:cTn id="39" fill="hold">
                            <p:stCondLst>
                              <p:cond delay="5500"/>
                            </p:stCondLst>
                            <p:childTnLst>
                              <p:par>
                                <p:cTn id="40" presetID="22" presetClass="entr" presetSubtype="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par>
                                <p:cTn id="43" presetID="22" presetClass="entr" presetSubtype="2"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1000"/>
                                        <p:tgtEl>
                                          <p:spTgt spid="17"/>
                                        </p:tgtEl>
                                      </p:cBhvr>
                                    </p:animEffect>
                                  </p:childTnLst>
                                </p:cTn>
                              </p:par>
                            </p:childTnLst>
                          </p:cTn>
                        </p:par>
                        <p:par>
                          <p:cTn id="46" fill="hold">
                            <p:stCondLst>
                              <p:cond delay="6500"/>
                            </p:stCondLst>
                            <p:childTnLst>
                              <p:par>
                                <p:cTn id="47" presetID="1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childTnLst>
                                </p:cTn>
                              </p:par>
                            </p:childTnLst>
                          </p:cTn>
                        </p:par>
                        <p:par>
                          <p:cTn id="50" fill="hold">
                            <p:stCondLst>
                              <p:cond delay="7500"/>
                            </p:stCondLst>
                            <p:childTnLst>
                              <p:par>
                                <p:cTn id="51" presetID="22" presetClass="entr" presetSubtype="4"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1" name="Rectangle 2"/>
          <p:cNvSpPr>
            <a:spLocks noGrp="1" noChangeArrowheads="1"/>
          </p:cNvSpPr>
          <p:nvPr>
            <p:ph type="title"/>
          </p:nvPr>
        </p:nvSpPr>
        <p:spPr bwMode="gray">
          <a:xfrm>
            <a:off x="457200" y="274638"/>
            <a:ext cx="8229600" cy="1143000"/>
          </a:xfrm>
          <a:prstGeom prst="rect">
            <a:avLst/>
          </a:prstGeom>
          <a:noFill/>
          <a:ln w="9525">
            <a:noFill/>
            <a:miter lim="800000"/>
            <a:headEnd/>
            <a:tailEnd/>
          </a:ln>
          <a:effectLst>
            <a:outerShdw dist="17961" dir="2700000" algn="ctr" rotWithShape="0">
              <a:srgbClr val="FFFFFF"/>
            </a:outerShdw>
          </a:effectLst>
        </p:spPr>
        <p:txBody>
          <a:bodyPr vert="horz" wrap="square" lIns="91440" tIns="45720" rIns="91440" bIns="45720" numCol="1" anchor="ctr" anchorCtr="0" compatLnSpc="1">
            <a:prstTxWarp prst="textNoShape">
              <a:avLst/>
            </a:prstTxWarp>
          </a:bodyPr>
          <a:lstStyle/>
          <a:p>
            <a:pPr lvl="0"/>
            <a:endParaRPr lang="ko-KR" altLang="en-US"/>
          </a:p>
        </p:txBody>
      </p:sp>
      <p:sp>
        <p:nvSpPr>
          <p:cNvPr id="2051" name="Rectangle 3"/>
          <p:cNvSpPr>
            <a:spLocks noGrp="1" noChangeArrowheads="1"/>
          </p:cNvSpPr>
          <p:nvPr>
            <p:ph type="body" idx="1"/>
          </p:nvPr>
        </p:nvSpPr>
        <p:spPr bwMode="gray">
          <a:xfrm>
            <a:off x="485775" y="14827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ko-KR" altLang="en-US"/>
          </a:p>
        </p:txBody>
      </p:sp>
      <p:sp>
        <p:nvSpPr>
          <p:cNvPr id="25" name="Rectangle 4"/>
          <p:cNvSpPr>
            <a:spLocks noGrp="1" noChangeArrowheads="1"/>
          </p:cNvSpPr>
          <p:nvPr>
            <p:ph type="dt" sz="half" idx="2"/>
          </p:nvPr>
        </p:nvSpPr>
        <p:spPr bwMode="gray">
          <a:xfrm>
            <a:off x="457200" y="6245225"/>
            <a:ext cx="2133600" cy="3206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400">
                <a:latin typeface="Arial" charset="0"/>
                <a:ea typeface="Gulim" pitchFamily="34" charset="-127"/>
              </a:defRPr>
            </a:lvl1pPr>
          </a:lstStyle>
          <a:p>
            <a:pPr>
              <a:defRPr/>
            </a:pPr>
            <a:endParaRPr lang="en-US" altLang="ko-KR"/>
          </a:p>
        </p:txBody>
      </p:sp>
      <p:sp>
        <p:nvSpPr>
          <p:cNvPr id="26" name="Rectangle 5"/>
          <p:cNvSpPr>
            <a:spLocks noGrp="1" noChangeArrowheads="1"/>
          </p:cNvSpPr>
          <p:nvPr>
            <p:ph type="ftr" sz="quarter" idx="3"/>
          </p:nvPr>
        </p:nvSpPr>
        <p:spPr bwMode="gray">
          <a:xfrm>
            <a:off x="2895600" y="6245225"/>
            <a:ext cx="2895600" cy="3206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a:latin typeface="Arial" charset="0"/>
                <a:ea typeface="Gulim" pitchFamily="34" charset="-127"/>
              </a:defRPr>
            </a:lvl1pPr>
          </a:lstStyle>
          <a:p>
            <a:pPr>
              <a:defRPr/>
            </a:pPr>
            <a:endParaRPr lang="en-US" altLang="ko-KR"/>
          </a:p>
        </p:txBody>
      </p:sp>
      <p:sp>
        <p:nvSpPr>
          <p:cNvPr id="27" name="Rectangle 6"/>
          <p:cNvSpPr>
            <a:spLocks noGrp="1" noChangeArrowheads="1"/>
          </p:cNvSpPr>
          <p:nvPr>
            <p:ph type="sldNum" sz="quarter" idx="4"/>
          </p:nvPr>
        </p:nvSpPr>
        <p:spPr bwMode="gray">
          <a:xfrm>
            <a:off x="6067425" y="6245225"/>
            <a:ext cx="2133600" cy="3206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400">
                <a:latin typeface="Arial" charset="0"/>
                <a:ea typeface="Gulim" pitchFamily="34" charset="-127"/>
              </a:defRPr>
            </a:lvl1pPr>
          </a:lstStyle>
          <a:p>
            <a:pPr>
              <a:defRPr/>
            </a:pPr>
            <a:fld id="{FCD531DC-D8E5-45CB-87C8-0DA974ED578E}"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Lst>
  <p:txStyles>
    <p:title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字方塊 1"/>
          <p:cNvSpPr txBox="1">
            <a:spLocks noChangeArrowheads="1"/>
          </p:cNvSpPr>
          <p:nvPr/>
        </p:nvSpPr>
        <p:spPr bwMode="auto">
          <a:xfrm>
            <a:off x="611560" y="1412776"/>
            <a:ext cx="8208912" cy="2862322"/>
          </a:xfrm>
          <a:prstGeom prst="rect">
            <a:avLst/>
          </a:prstGeom>
          <a:noFill/>
          <a:ln w="9525">
            <a:noFill/>
            <a:miter lim="800000"/>
            <a:headEnd/>
            <a:tailEnd/>
          </a:ln>
        </p:spPr>
        <p:txBody>
          <a:bodyPr wrap="square">
            <a:spAutoFit/>
          </a:bodyPr>
          <a:lstStyle/>
          <a:p>
            <a:pPr algn="ctr"/>
            <a:r>
              <a:rPr kumimoji="0" lang="en-US" altLang="zh-TW" sz="6000" b="1" dirty="0">
                <a:latin typeface="標楷體" pitchFamily="65" charset="-120"/>
                <a:ea typeface="標楷體" pitchFamily="65" charset="-120"/>
              </a:rPr>
              <a:t>111</a:t>
            </a:r>
            <a:r>
              <a:rPr kumimoji="0" lang="zh-TW" altLang="en-US" sz="6000" b="1" dirty="0">
                <a:latin typeface="標楷體" pitchFamily="65" charset="-120"/>
                <a:ea typeface="標楷體" pitchFamily="65" charset="-120"/>
              </a:rPr>
              <a:t>學年度</a:t>
            </a:r>
            <a:endParaRPr kumimoji="0" lang="en-US" altLang="zh-TW" sz="6000" b="1" dirty="0">
              <a:latin typeface="標楷體" pitchFamily="65" charset="-120"/>
              <a:ea typeface="標楷體" pitchFamily="65" charset="-120"/>
            </a:endParaRPr>
          </a:p>
          <a:p>
            <a:pPr algn="ctr"/>
            <a:r>
              <a:rPr kumimoji="0" lang="zh-TW" altLang="en-US" sz="6000" b="1" dirty="0">
                <a:latin typeface="標楷體" pitchFamily="65" charset="-120"/>
                <a:ea typeface="標楷體" pitchFamily="65" charset="-120"/>
              </a:rPr>
              <a:t>桃園市立大崗國民中學</a:t>
            </a:r>
            <a:endParaRPr kumimoji="0" lang="en-US" altLang="zh-TW" sz="6000" b="1" dirty="0">
              <a:latin typeface="標楷體" pitchFamily="65" charset="-120"/>
              <a:ea typeface="標楷體" pitchFamily="65" charset="-120"/>
            </a:endParaRPr>
          </a:p>
          <a:p>
            <a:pPr algn="ctr"/>
            <a:r>
              <a:rPr kumimoji="0" lang="zh-TW" altLang="en-US" sz="6000" b="1" dirty="0">
                <a:latin typeface="標楷體" pitchFamily="65" charset="-120"/>
                <a:ea typeface="標楷體" pitchFamily="65" charset="-120"/>
              </a:rPr>
              <a:t>親師座談會</a:t>
            </a:r>
            <a:endParaRPr kumimoji="0" lang="zh-TW" altLang="en-US" sz="6600" b="1" dirty="0">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692150"/>
            <a:ext cx="8229600" cy="1143000"/>
          </a:xfrm>
        </p:spPr>
        <p:txBody>
          <a:bodyPr/>
          <a:lstStyle/>
          <a:p>
            <a:r>
              <a:rPr lang="zh-TW" altLang="en-US">
                <a:solidFill>
                  <a:srgbClr val="272CFD"/>
                </a:solidFill>
                <a:ea typeface="標楷體" pitchFamily="65" charset="-120"/>
              </a:rPr>
              <a:t>升學及獎學金資訊</a:t>
            </a:r>
          </a:p>
        </p:txBody>
      </p:sp>
      <p:sp>
        <p:nvSpPr>
          <p:cNvPr id="21507" name="Rectangle 3"/>
          <p:cNvSpPr>
            <a:spLocks noGrp="1" noChangeArrowheads="1"/>
          </p:cNvSpPr>
          <p:nvPr>
            <p:ph type="body" idx="1"/>
          </p:nvPr>
        </p:nvSpPr>
        <p:spPr/>
        <p:txBody>
          <a:bodyPr/>
          <a:lstStyle/>
          <a:p>
            <a:pPr marL="609600" indent="-609600">
              <a:buFontTx/>
              <a:buNone/>
            </a:pPr>
            <a:endParaRPr lang="zh-TW" altLang="en-US">
              <a:ea typeface="新細明體" charset="-120"/>
            </a:endParaRPr>
          </a:p>
          <a:p>
            <a:pPr marL="609600" indent="-609600">
              <a:buFontTx/>
              <a:buNone/>
            </a:pPr>
            <a:endParaRPr lang="zh-TW" altLang="en-US" sz="1600" b="1">
              <a:solidFill>
                <a:schemeClr val="accent2"/>
              </a:solidFill>
              <a:latin typeface="標楷體" pitchFamily="65" charset="-120"/>
              <a:ea typeface="標楷體" pitchFamily="65" charset="-120"/>
            </a:endParaRPr>
          </a:p>
          <a:p>
            <a:pPr marL="609600" indent="-609600"/>
            <a:r>
              <a:rPr lang="zh-TW" altLang="en-US" sz="3600" b="1">
                <a:latin typeface="標楷體" pitchFamily="65" charset="-120"/>
                <a:ea typeface="標楷體" pitchFamily="65" charset="-120"/>
              </a:rPr>
              <a:t>相關免試升學訊息會隨時更新公告在本校網頁</a:t>
            </a:r>
            <a:r>
              <a:rPr lang="zh-TW" altLang="en-US" sz="3600" b="1">
                <a:solidFill>
                  <a:srgbClr val="FF0000"/>
                </a:solidFill>
                <a:latin typeface="標楷體" pitchFamily="65" charset="-120"/>
                <a:ea typeface="標楷體" pitchFamily="65" charset="-120"/>
              </a:rPr>
              <a:t>升學訊息</a:t>
            </a:r>
            <a:r>
              <a:rPr lang="zh-TW" altLang="en-US" sz="3600" b="1">
                <a:latin typeface="標楷體" pitchFamily="65" charset="-120"/>
                <a:ea typeface="標楷體" pitchFamily="65" charset="-120"/>
              </a:rPr>
              <a:t>專區</a:t>
            </a:r>
            <a:r>
              <a:rPr lang="zh-TW" altLang="en-US" sz="3600" b="1">
                <a:solidFill>
                  <a:srgbClr val="9E0A34"/>
                </a:solidFill>
                <a:latin typeface="標楷體" pitchFamily="65" charset="-120"/>
                <a:ea typeface="標楷體" pitchFamily="65" charset="-120"/>
              </a:rPr>
              <a:t>。</a:t>
            </a:r>
          </a:p>
          <a:p>
            <a:pPr marL="609600" indent="-609600"/>
            <a:endParaRPr lang="zh-TW" altLang="en-US" sz="3600" b="1">
              <a:solidFill>
                <a:srgbClr val="9E0A34"/>
              </a:solidFill>
              <a:latin typeface="標楷體" pitchFamily="65" charset="-120"/>
              <a:ea typeface="標楷體" pitchFamily="65" charset="-120"/>
            </a:endParaRPr>
          </a:p>
          <a:p>
            <a:pPr marL="609600" indent="-609600"/>
            <a:r>
              <a:rPr lang="zh-TW" altLang="en-US" sz="3600" b="1">
                <a:latin typeface="標楷體" pitchFamily="65" charset="-120"/>
                <a:ea typeface="標楷體" pitchFamily="65" charset="-120"/>
              </a:rPr>
              <a:t>相關獎學金申請訊息會隨時更新公告在本校網頁</a:t>
            </a:r>
            <a:r>
              <a:rPr lang="zh-TW" altLang="en-US" sz="3600" b="1">
                <a:solidFill>
                  <a:srgbClr val="FF0000"/>
                </a:solidFill>
                <a:latin typeface="標楷體" pitchFamily="65" charset="-120"/>
                <a:ea typeface="標楷體" pitchFamily="65" charset="-120"/>
              </a:rPr>
              <a:t>獎助學金公佈欄</a:t>
            </a:r>
            <a:r>
              <a:rPr lang="zh-TW" altLang="en-US" sz="3600" b="1">
                <a:latin typeface="標楷體" pitchFamily="65" charset="-120"/>
                <a:ea typeface="標楷體" pitchFamily="65" charset="-120"/>
              </a:rPr>
              <a:t>中</a:t>
            </a:r>
            <a:r>
              <a:rPr lang="zh-TW" altLang="en-US" sz="3600" b="1">
                <a:solidFill>
                  <a:srgbClr val="9E0A34"/>
                </a:solidFill>
                <a:latin typeface="標楷體" pitchFamily="65" charset="-120"/>
                <a:ea typeface="標楷體" pitchFamily="65" charset="-12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428625" y="642938"/>
            <a:ext cx="8229600" cy="1143000"/>
          </a:xfrm>
        </p:spPr>
        <p:txBody>
          <a:bodyPr/>
          <a:lstStyle/>
          <a:p>
            <a:r>
              <a:rPr lang="zh-TW" altLang="en-US">
                <a:solidFill>
                  <a:srgbClr val="272CFD"/>
                </a:solidFill>
                <a:ea typeface="標楷體" pitchFamily="65" charset="-120"/>
              </a:rPr>
              <a:t>免試入學作業要點提醒：</a:t>
            </a:r>
            <a:br>
              <a:rPr lang="zh-TW" altLang="en-US">
                <a:ea typeface="新細明體" charset="-120"/>
              </a:rPr>
            </a:br>
            <a:endParaRPr lang="zh-TW" altLang="en-US">
              <a:ea typeface="新細明體" charset="-120"/>
            </a:endParaRPr>
          </a:p>
        </p:txBody>
      </p:sp>
      <p:sp>
        <p:nvSpPr>
          <p:cNvPr id="23555" name="內容版面配置區 2"/>
          <p:cNvSpPr>
            <a:spLocks noGrp="1"/>
          </p:cNvSpPr>
          <p:nvPr>
            <p:ph idx="1"/>
          </p:nvPr>
        </p:nvSpPr>
        <p:spPr>
          <a:xfrm>
            <a:off x="428625" y="1357313"/>
            <a:ext cx="8229600" cy="4525962"/>
          </a:xfrm>
        </p:spPr>
        <p:txBody>
          <a:bodyPr/>
          <a:lstStyle/>
          <a:p>
            <a:r>
              <a:rPr lang="zh-TW" altLang="zh-TW" sz="2400" b="1">
                <a:latin typeface="標楷體" pitchFamily="65" charset="-120"/>
                <a:ea typeface="標楷體" pitchFamily="65" charset="-120"/>
              </a:rPr>
              <a:t>桃連區免試作業之超額比序項目</a:t>
            </a:r>
          </a:p>
          <a:p>
            <a:pPr>
              <a:buClr>
                <a:srgbClr val="FF0000"/>
              </a:buClr>
              <a:buFont typeface="Wingdings" pitchFamily="2" charset="2"/>
              <a:buChar char="Ø"/>
            </a:pPr>
            <a:r>
              <a:rPr lang="zh-TW" altLang="zh-TW" sz="2400" b="1">
                <a:solidFill>
                  <a:srgbClr val="0000FF"/>
                </a:solidFill>
                <a:latin typeface="標楷體" pitchFamily="65" charset="-120"/>
                <a:ea typeface="標楷體" pitchFamily="65" charset="-120"/>
              </a:rPr>
              <a:t>會考積分</a:t>
            </a:r>
            <a:r>
              <a:rPr lang="zh-TW" altLang="en-US" sz="2400">
                <a:latin typeface="標楷體" pitchFamily="65" charset="-120"/>
                <a:ea typeface="標楷體" pitchFamily="65" charset="-120"/>
              </a:rPr>
              <a:t>：</a:t>
            </a:r>
            <a:r>
              <a:rPr lang="en-US" altLang="zh-TW" sz="2400" b="1">
                <a:latin typeface="標楷體" pitchFamily="65" charset="-120"/>
                <a:ea typeface="標楷體" pitchFamily="65" charset="-120"/>
              </a:rPr>
              <a:t>33</a:t>
            </a:r>
            <a:r>
              <a:rPr lang="zh-TW" altLang="zh-TW" sz="2400" b="1">
                <a:latin typeface="標楷體" pitchFamily="65" charset="-120"/>
                <a:ea typeface="標楷體" pitchFamily="65" charset="-120"/>
              </a:rPr>
              <a:t>分：</a:t>
            </a:r>
            <a:r>
              <a:rPr lang="zh-TW" altLang="zh-TW" sz="2400" b="1" u="sng">
                <a:solidFill>
                  <a:srgbClr val="FF0000"/>
                </a:solidFill>
                <a:latin typeface="標楷體" pitchFamily="65" charset="-120"/>
                <a:ea typeface="標楷體" pitchFamily="65" charset="-120"/>
              </a:rPr>
              <a:t>寫作測驗積分</a:t>
            </a:r>
            <a:r>
              <a:rPr lang="en-US" altLang="zh-TW" sz="2400" b="1" u="sng">
                <a:solidFill>
                  <a:srgbClr val="FF0000"/>
                </a:solidFill>
                <a:latin typeface="標楷體" pitchFamily="65" charset="-120"/>
                <a:ea typeface="標楷體" pitchFamily="65" charset="-120"/>
              </a:rPr>
              <a:t>3</a:t>
            </a:r>
            <a:r>
              <a:rPr lang="zh-TW" altLang="zh-TW" sz="2400" b="1" u="sng">
                <a:solidFill>
                  <a:srgbClr val="FF0000"/>
                </a:solidFill>
                <a:latin typeface="標楷體" pitchFamily="65" charset="-120"/>
                <a:ea typeface="標楷體" pitchFamily="65" charset="-120"/>
              </a:rPr>
              <a:t>分</a:t>
            </a:r>
            <a:r>
              <a:rPr lang="zh-TW" altLang="zh-TW" sz="2400" b="1">
                <a:latin typeface="標楷體" pitchFamily="65" charset="-120"/>
                <a:ea typeface="標楷體" pitchFamily="65" charset="-120"/>
              </a:rPr>
              <a:t>。</a:t>
            </a:r>
          </a:p>
          <a:p>
            <a:pPr>
              <a:buClr>
                <a:srgbClr val="FF0000"/>
              </a:buClr>
              <a:buFont typeface="Wingdings" pitchFamily="2" charset="2"/>
              <a:buChar char="Ø"/>
            </a:pPr>
            <a:r>
              <a:rPr lang="zh-TW" altLang="zh-TW" sz="2400" b="1">
                <a:solidFill>
                  <a:srgbClr val="0000FF"/>
                </a:solidFill>
                <a:latin typeface="標楷體" pitchFamily="65" charset="-120"/>
                <a:ea typeface="標楷體" pitchFamily="65" charset="-120"/>
              </a:rPr>
              <a:t>就近入學</a:t>
            </a:r>
            <a:r>
              <a:rPr lang="zh-TW" altLang="en-US" sz="2400" b="1">
                <a:latin typeface="標楷體" pitchFamily="65" charset="-120"/>
                <a:ea typeface="標楷體" pitchFamily="65" charset="-120"/>
              </a:rPr>
              <a:t>：</a:t>
            </a:r>
            <a:r>
              <a:rPr lang="en-US" altLang="zh-TW" sz="2400" b="1">
                <a:latin typeface="標楷體" pitchFamily="65" charset="-120"/>
                <a:ea typeface="標楷體" pitchFamily="65" charset="-120"/>
              </a:rPr>
              <a:t>5</a:t>
            </a:r>
            <a:r>
              <a:rPr lang="zh-TW" altLang="zh-TW" sz="2400" b="1">
                <a:latin typeface="標楷體" pitchFamily="65" charset="-120"/>
                <a:ea typeface="標楷體" pitchFamily="65" charset="-120"/>
              </a:rPr>
              <a:t>分。</a:t>
            </a:r>
          </a:p>
          <a:p>
            <a:pPr>
              <a:buClr>
                <a:srgbClr val="FF0000"/>
              </a:buClr>
              <a:buFont typeface="Wingdings" pitchFamily="2" charset="2"/>
              <a:buChar char="Ø"/>
            </a:pPr>
            <a:r>
              <a:rPr lang="zh-TW" altLang="zh-TW" sz="2400" b="1">
                <a:solidFill>
                  <a:srgbClr val="0000FF"/>
                </a:solidFill>
                <a:latin typeface="標楷體" pitchFamily="65" charset="-120"/>
                <a:ea typeface="標楷體" pitchFamily="65" charset="-120"/>
              </a:rPr>
              <a:t>畢業資格</a:t>
            </a:r>
            <a:r>
              <a:rPr lang="zh-TW" altLang="zh-TW" sz="2400" b="1">
                <a:latin typeface="標楷體" pitchFamily="65" charset="-120"/>
                <a:ea typeface="標楷體" pitchFamily="65" charset="-120"/>
              </a:rPr>
              <a:t>：符合畢業資格</a:t>
            </a:r>
            <a:r>
              <a:rPr lang="en-US" altLang="zh-TW" sz="2400" b="1">
                <a:latin typeface="標楷體" pitchFamily="65" charset="-120"/>
                <a:ea typeface="標楷體" pitchFamily="65" charset="-120"/>
              </a:rPr>
              <a:t>6</a:t>
            </a:r>
            <a:r>
              <a:rPr lang="zh-TW" altLang="zh-TW" sz="2400" b="1">
                <a:latin typeface="標楷體" pitchFamily="65" charset="-120"/>
                <a:ea typeface="標楷體" pitchFamily="65" charset="-120"/>
              </a:rPr>
              <a:t>分，修業資格</a:t>
            </a:r>
            <a:r>
              <a:rPr lang="en-US" altLang="zh-TW" sz="2400" b="1">
                <a:latin typeface="標楷體" pitchFamily="65" charset="-120"/>
                <a:ea typeface="標楷體" pitchFamily="65" charset="-120"/>
              </a:rPr>
              <a:t>2</a:t>
            </a:r>
            <a:r>
              <a:rPr lang="zh-TW" altLang="zh-TW" sz="2400" b="1">
                <a:latin typeface="標楷體" pitchFamily="65" charset="-120"/>
                <a:ea typeface="標楷體" pitchFamily="65" charset="-120"/>
              </a:rPr>
              <a:t>分。</a:t>
            </a:r>
          </a:p>
          <a:p>
            <a:pPr>
              <a:buClr>
                <a:srgbClr val="FF0000"/>
              </a:buClr>
              <a:buFont typeface="Wingdings" pitchFamily="2" charset="2"/>
              <a:buChar char="Ø"/>
            </a:pPr>
            <a:r>
              <a:rPr lang="zh-TW" altLang="zh-TW" sz="2400" b="1">
                <a:solidFill>
                  <a:srgbClr val="0000FF"/>
                </a:solidFill>
                <a:latin typeface="標楷體" pitchFamily="65" charset="-120"/>
                <a:ea typeface="標楷體" pitchFamily="65" charset="-120"/>
              </a:rPr>
              <a:t>品德表現</a:t>
            </a:r>
            <a:r>
              <a:rPr lang="zh-TW" altLang="zh-TW" sz="2400" b="1">
                <a:latin typeface="標楷體" pitchFamily="65" charset="-120"/>
                <a:ea typeface="標楷體" pitchFamily="65" charset="-120"/>
              </a:rPr>
              <a:t>：獎勵最高</a:t>
            </a:r>
            <a:r>
              <a:rPr lang="en-US" altLang="zh-TW" sz="2400" b="1">
                <a:latin typeface="標楷體" pitchFamily="65" charset="-120"/>
                <a:ea typeface="標楷體" pitchFamily="65" charset="-120"/>
              </a:rPr>
              <a:t>6</a:t>
            </a:r>
            <a:r>
              <a:rPr lang="zh-TW" altLang="zh-TW" sz="2400" b="1">
                <a:latin typeface="標楷體" pitchFamily="65" charset="-120"/>
                <a:ea typeface="標楷體" pitchFamily="65" charset="-120"/>
              </a:rPr>
              <a:t>分，銷過後無記過或無三次警告以</a:t>
            </a:r>
            <a:r>
              <a:rPr lang="zh-TW" altLang="en-US" sz="2400" b="1">
                <a:latin typeface="標楷體" pitchFamily="65" charset="-120"/>
                <a:ea typeface="標楷體" pitchFamily="65" charset="-120"/>
              </a:rPr>
              <a:t>  </a:t>
            </a:r>
            <a:endParaRPr lang="en-US" altLang="zh-TW" sz="2400" b="1">
              <a:latin typeface="標楷體" pitchFamily="65" charset="-120"/>
              <a:ea typeface="標楷體" pitchFamily="65" charset="-120"/>
            </a:endParaRPr>
          </a:p>
          <a:p>
            <a:pPr>
              <a:buClr>
                <a:srgbClr val="FF0000"/>
              </a:buClr>
              <a:buFontTx/>
              <a:buNone/>
            </a:pPr>
            <a:r>
              <a:rPr lang="zh-TW" altLang="en-US" sz="2400" b="1">
                <a:latin typeface="標楷體" pitchFamily="65" charset="-120"/>
                <a:ea typeface="標楷體" pitchFamily="65" charset="-120"/>
              </a:rPr>
              <a:t>             </a:t>
            </a:r>
            <a:r>
              <a:rPr lang="zh-TW" altLang="zh-TW" sz="2400" b="1">
                <a:latin typeface="標楷體" pitchFamily="65" charset="-120"/>
                <a:ea typeface="標楷體" pitchFamily="65" charset="-120"/>
              </a:rPr>
              <a:t>上者得</a:t>
            </a:r>
            <a:r>
              <a:rPr lang="en-US" altLang="zh-TW" sz="2400" b="1">
                <a:latin typeface="標楷體" pitchFamily="65" charset="-120"/>
                <a:ea typeface="標楷體" pitchFamily="65" charset="-120"/>
              </a:rPr>
              <a:t>6</a:t>
            </a:r>
            <a:r>
              <a:rPr lang="zh-TW" altLang="zh-TW" sz="2400" b="1">
                <a:latin typeface="標楷體" pitchFamily="65" charset="-120"/>
                <a:ea typeface="標楷體" pitchFamily="65" charset="-120"/>
              </a:rPr>
              <a:t>分。大功每次</a:t>
            </a:r>
            <a:r>
              <a:rPr lang="en-US" altLang="zh-TW" sz="2400" b="1">
                <a:latin typeface="標楷體" pitchFamily="65" charset="-120"/>
                <a:ea typeface="標楷體" pitchFamily="65" charset="-120"/>
              </a:rPr>
              <a:t>4.5</a:t>
            </a:r>
            <a:r>
              <a:rPr lang="zh-TW" altLang="zh-TW" sz="2400" b="1">
                <a:latin typeface="標楷體" pitchFamily="65" charset="-120"/>
                <a:ea typeface="標楷體" pitchFamily="65" charset="-120"/>
              </a:rPr>
              <a:t>分，記功每次</a:t>
            </a:r>
            <a:r>
              <a:rPr lang="en-US" altLang="zh-TW" sz="2400" b="1">
                <a:latin typeface="標楷體" pitchFamily="65" charset="-120"/>
                <a:ea typeface="標楷體" pitchFamily="65" charset="-120"/>
              </a:rPr>
              <a:t>1.5</a:t>
            </a:r>
            <a:r>
              <a:rPr lang="zh-TW" altLang="zh-TW" sz="2400" b="1">
                <a:latin typeface="標楷體" pitchFamily="65" charset="-120"/>
                <a:ea typeface="標楷體" pitchFamily="65" charset="-120"/>
              </a:rPr>
              <a:t>分</a:t>
            </a:r>
            <a:r>
              <a:rPr lang="zh-TW" altLang="en-US" sz="2400" b="1">
                <a:latin typeface="標楷體" pitchFamily="65" charset="-120"/>
                <a:ea typeface="標楷體" pitchFamily="65" charset="-120"/>
              </a:rPr>
              <a:t>   </a:t>
            </a:r>
            <a:endParaRPr lang="en-US" altLang="zh-TW" sz="2400" b="1">
              <a:latin typeface="標楷體" pitchFamily="65" charset="-120"/>
              <a:ea typeface="標楷體" pitchFamily="65" charset="-120"/>
            </a:endParaRPr>
          </a:p>
          <a:p>
            <a:pPr>
              <a:buClr>
                <a:srgbClr val="FF0000"/>
              </a:buClr>
              <a:buFontTx/>
              <a:buNone/>
            </a:pPr>
            <a:r>
              <a:rPr lang="zh-TW" altLang="en-US" sz="2400" b="1">
                <a:latin typeface="標楷體" pitchFamily="65" charset="-120"/>
                <a:ea typeface="標楷體" pitchFamily="65" charset="-120"/>
              </a:rPr>
              <a:t>             </a:t>
            </a:r>
            <a:r>
              <a:rPr lang="zh-TW" altLang="zh-TW" sz="2400" b="1">
                <a:latin typeface="標楷體" pitchFamily="65" charset="-120"/>
                <a:ea typeface="標楷體" pitchFamily="65" charset="-120"/>
              </a:rPr>
              <a:t>，嘉獎每次</a:t>
            </a:r>
            <a:r>
              <a:rPr lang="en-US" altLang="zh-TW" sz="2400" b="1">
                <a:latin typeface="標楷體" pitchFamily="65" charset="-120"/>
                <a:ea typeface="標楷體" pitchFamily="65" charset="-120"/>
              </a:rPr>
              <a:t>0.5</a:t>
            </a:r>
            <a:r>
              <a:rPr lang="zh-TW" altLang="zh-TW" sz="2400" b="1">
                <a:latin typeface="標楷體" pitchFamily="65" charset="-120"/>
                <a:ea typeface="標楷體" pitchFamily="65" charset="-120"/>
              </a:rPr>
              <a:t>分。</a:t>
            </a:r>
          </a:p>
          <a:p>
            <a:pPr>
              <a:buClr>
                <a:srgbClr val="FF0000"/>
              </a:buClr>
              <a:buFont typeface="Wingdings" pitchFamily="2" charset="2"/>
              <a:buChar char="Ø"/>
            </a:pPr>
            <a:r>
              <a:rPr lang="zh-TW" altLang="zh-TW" sz="2400" b="1">
                <a:solidFill>
                  <a:srgbClr val="0000FF"/>
                </a:solidFill>
                <a:latin typeface="標楷體" pitchFamily="65" charset="-120"/>
                <a:ea typeface="標楷體" pitchFamily="65" charset="-120"/>
              </a:rPr>
              <a:t>服務表現</a:t>
            </a:r>
            <a:r>
              <a:rPr lang="zh-TW" altLang="zh-TW" sz="2400" b="1">
                <a:latin typeface="標楷體" pitchFamily="65" charset="-120"/>
                <a:ea typeface="標楷體" pitchFamily="65" charset="-120"/>
              </a:rPr>
              <a:t>：志願服務時數每小時</a:t>
            </a:r>
            <a:r>
              <a:rPr lang="en-US" altLang="zh-TW" sz="2400" b="1">
                <a:latin typeface="標楷體" pitchFamily="65" charset="-120"/>
                <a:ea typeface="標楷體" pitchFamily="65" charset="-120"/>
              </a:rPr>
              <a:t>0.3</a:t>
            </a:r>
            <a:r>
              <a:rPr lang="zh-TW" altLang="zh-TW" sz="2400" b="1">
                <a:latin typeface="標楷體" pitchFamily="65" charset="-120"/>
                <a:ea typeface="標楷體" pitchFamily="65" charset="-120"/>
              </a:rPr>
              <a:t>分。</a:t>
            </a:r>
            <a:endParaRPr lang="en-US" altLang="zh-TW" sz="2400" b="1">
              <a:latin typeface="標楷體" pitchFamily="65" charset="-120"/>
              <a:ea typeface="標楷體" pitchFamily="65" charset="-120"/>
            </a:endParaRPr>
          </a:p>
          <a:p>
            <a:pPr>
              <a:buClr>
                <a:srgbClr val="FF0000"/>
              </a:buClr>
              <a:buFont typeface="Wingdings" pitchFamily="2" charset="2"/>
              <a:buChar char="Ø"/>
            </a:pPr>
            <a:r>
              <a:rPr lang="zh-TW" altLang="en-US" sz="2400" b="1">
                <a:solidFill>
                  <a:srgbClr val="0000FF"/>
                </a:solidFill>
                <a:latin typeface="標楷體" pitchFamily="65" charset="-120"/>
                <a:ea typeface="標楷體" pitchFamily="65" charset="-120"/>
              </a:rPr>
              <a:t>多元表現</a:t>
            </a:r>
            <a:r>
              <a:rPr lang="en-US" altLang="zh-TW" sz="2400" b="1">
                <a:latin typeface="標楷體" pitchFamily="65" charset="-120"/>
                <a:ea typeface="標楷體" pitchFamily="65" charset="-120"/>
              </a:rPr>
              <a:t>:</a:t>
            </a:r>
            <a:r>
              <a:rPr lang="zh-TW" altLang="en-US" sz="2400" b="1">
                <a:latin typeface="標楷體" pitchFamily="65" charset="-120"/>
                <a:ea typeface="標楷體" pitchFamily="65" charset="-120"/>
              </a:rPr>
              <a:t> 族語認證通過者得</a:t>
            </a:r>
            <a:r>
              <a:rPr lang="en-US" altLang="zh-TW" sz="2400" b="1">
                <a:latin typeface="標楷體" pitchFamily="65" charset="-120"/>
                <a:ea typeface="標楷體" pitchFamily="65" charset="-120"/>
              </a:rPr>
              <a:t>2</a:t>
            </a:r>
            <a:r>
              <a:rPr lang="zh-TW" altLang="en-US" sz="2400" b="1">
                <a:latin typeface="標楷體" pitchFamily="65" charset="-120"/>
                <a:ea typeface="標楷體" pitchFamily="65" charset="-120"/>
              </a:rPr>
              <a:t>分</a:t>
            </a:r>
            <a:r>
              <a:rPr lang="zh-TW" altLang="zh-TW" sz="2400" b="1">
                <a:latin typeface="標楷體" pitchFamily="65" charset="-120"/>
                <a:ea typeface="標楷體" pitchFamily="65" charset="-120"/>
              </a:rPr>
              <a:t>。</a:t>
            </a:r>
            <a:endParaRPr lang="en-US" altLang="zh-TW" sz="2400" b="1">
              <a:latin typeface="標楷體" pitchFamily="65" charset="-120"/>
              <a:ea typeface="標楷體" pitchFamily="65" charset="-120"/>
            </a:endParaRPr>
          </a:p>
          <a:p>
            <a:pPr>
              <a:buClr>
                <a:srgbClr val="FF0000"/>
              </a:buClr>
              <a:buFontTx/>
              <a:buNone/>
            </a:pPr>
            <a:endParaRPr lang="zh-TW" altLang="zh-TW" sz="1000">
              <a:latin typeface="標楷體" pitchFamily="65" charset="-120"/>
              <a:ea typeface="標楷體" pitchFamily="65" charset="-120"/>
            </a:endParaRPr>
          </a:p>
          <a:p>
            <a:pPr algn="ctr">
              <a:buFontTx/>
              <a:buNone/>
            </a:pPr>
            <a:r>
              <a:rPr lang="en-US" altLang="zh-TW" sz="2400" b="1" i="1">
                <a:latin typeface="標楷體" pitchFamily="65" charset="-120"/>
                <a:ea typeface="標楷體" pitchFamily="65" charset="-120"/>
              </a:rPr>
              <a:t>※</a:t>
            </a:r>
            <a:r>
              <a:rPr lang="zh-TW" altLang="zh-TW" sz="2400" b="1" i="1">
                <a:latin typeface="標楷體" pitchFamily="65" charset="-120"/>
                <a:ea typeface="標楷體" pitchFamily="65" charset="-120"/>
              </a:rPr>
              <a:t>寫作測驗納入總積分，不列入超額比序項目。</a:t>
            </a:r>
            <a:endParaRPr lang="zh-TW" altLang="en-US" sz="2400" b="1" i="1">
              <a:latin typeface="標楷體" pitchFamily="65" charset="-120"/>
              <a:ea typeface="標楷體"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428625" y="714375"/>
            <a:ext cx="8229600" cy="1143000"/>
          </a:xfrm>
        </p:spPr>
        <p:txBody>
          <a:bodyPr/>
          <a:lstStyle/>
          <a:p>
            <a:r>
              <a:rPr lang="zh-TW" altLang="en-US">
                <a:solidFill>
                  <a:srgbClr val="272CFD"/>
                </a:solidFill>
                <a:ea typeface="標楷體" pitchFamily="65" charset="-120"/>
              </a:rPr>
              <a:t>免試入學作業要點提醒：</a:t>
            </a:r>
            <a:br>
              <a:rPr lang="zh-TW" altLang="en-US">
                <a:ea typeface="新細明體" charset="-120"/>
              </a:rPr>
            </a:br>
            <a:endParaRPr lang="zh-TW" altLang="en-US">
              <a:ea typeface="新細明體" charset="-120"/>
            </a:endParaRPr>
          </a:p>
        </p:txBody>
      </p:sp>
      <p:sp>
        <p:nvSpPr>
          <p:cNvPr id="25603" name="內容版面配置區 3"/>
          <p:cNvSpPr>
            <a:spLocks noGrp="1"/>
          </p:cNvSpPr>
          <p:nvPr>
            <p:ph idx="1"/>
          </p:nvPr>
        </p:nvSpPr>
        <p:spPr>
          <a:xfrm>
            <a:off x="500063" y="1643063"/>
            <a:ext cx="8229600" cy="4525962"/>
          </a:xfrm>
        </p:spPr>
        <p:txBody>
          <a:bodyPr/>
          <a:lstStyle/>
          <a:p>
            <a:r>
              <a:rPr lang="zh-TW" altLang="en-US" dirty="0">
                <a:latin typeface="標楷體" pitchFamily="65" charset="-120"/>
                <a:ea typeface="標楷體" pitchFamily="65" charset="-120"/>
              </a:rPr>
              <a:t>如欲變更就學區至</a:t>
            </a:r>
            <a:r>
              <a:rPr lang="zh-TW" altLang="en-US" b="1" u="sng" dirty="0">
                <a:solidFill>
                  <a:srgbClr val="FF0000"/>
                </a:solidFill>
                <a:latin typeface="標楷體" pitchFamily="65" charset="-120"/>
                <a:ea typeface="標楷體" pitchFamily="65" charset="-120"/>
              </a:rPr>
              <a:t>基北區</a:t>
            </a:r>
            <a:r>
              <a:rPr lang="zh-TW" altLang="en-US" dirty="0">
                <a:latin typeface="標楷體" pitchFamily="65" charset="-120"/>
                <a:ea typeface="標楷體" pitchFamily="65" charset="-120"/>
              </a:rPr>
              <a:t>者，必須於</a:t>
            </a:r>
            <a:r>
              <a:rPr lang="en-US" altLang="zh-TW" b="1" dirty="0">
                <a:solidFill>
                  <a:srgbClr val="FF0000"/>
                </a:solidFill>
                <a:latin typeface="標楷體" pitchFamily="65" charset="-120"/>
                <a:ea typeface="標楷體" pitchFamily="65" charset="-120"/>
              </a:rPr>
              <a:t>112</a:t>
            </a:r>
            <a:r>
              <a:rPr lang="zh-TW" altLang="en-US" b="1" dirty="0">
                <a:solidFill>
                  <a:srgbClr val="FF0000"/>
                </a:solidFill>
                <a:latin typeface="標楷體" pitchFamily="65" charset="-120"/>
                <a:ea typeface="標楷體" pitchFamily="65" charset="-120"/>
              </a:rPr>
              <a:t>年</a:t>
            </a:r>
            <a:r>
              <a:rPr lang="en-US" altLang="zh-TW" b="1" dirty="0">
                <a:solidFill>
                  <a:srgbClr val="FF0000"/>
                </a:solidFill>
                <a:latin typeface="標楷體" pitchFamily="65" charset="-120"/>
                <a:ea typeface="標楷體" pitchFamily="65" charset="-120"/>
              </a:rPr>
              <a:t>4</a:t>
            </a:r>
            <a:r>
              <a:rPr lang="zh-TW" altLang="en-US" b="1" dirty="0">
                <a:solidFill>
                  <a:srgbClr val="FF0000"/>
                </a:solidFill>
                <a:latin typeface="標楷體" pitchFamily="65" charset="-120"/>
                <a:ea typeface="標楷體" pitchFamily="65" charset="-120"/>
              </a:rPr>
              <a:t>月底</a:t>
            </a:r>
            <a:r>
              <a:rPr lang="zh-TW" altLang="en-US" dirty="0">
                <a:latin typeface="標楷體" pitchFamily="65" charset="-120"/>
                <a:ea typeface="標楷體" pitchFamily="65" charset="-120"/>
              </a:rPr>
              <a:t>前將</a:t>
            </a:r>
            <a:r>
              <a:rPr lang="zh-TW" altLang="en-US" b="1" dirty="0">
                <a:solidFill>
                  <a:srgbClr val="FF0000"/>
                </a:solidFill>
                <a:latin typeface="標楷體" pitchFamily="65" charset="-120"/>
                <a:ea typeface="標楷體" pitchFamily="65" charset="-120"/>
              </a:rPr>
              <a:t>戶籍</a:t>
            </a:r>
            <a:r>
              <a:rPr lang="zh-TW" altLang="en-US" dirty="0">
                <a:latin typeface="標楷體" pitchFamily="65" charset="-120"/>
                <a:ea typeface="標楷體" pitchFamily="65" charset="-120"/>
              </a:rPr>
              <a:t>遷至基北區；或家長工作地點在基北區者，亦可由公司提出</a:t>
            </a:r>
            <a:r>
              <a:rPr lang="zh-TW" altLang="en-US" b="1" dirty="0">
                <a:solidFill>
                  <a:srgbClr val="FF0000"/>
                </a:solidFill>
                <a:latin typeface="標楷體" pitchFamily="65" charset="-120"/>
                <a:ea typeface="標楷體" pitchFamily="65" charset="-120"/>
              </a:rPr>
              <a:t>在職證明</a:t>
            </a:r>
            <a:r>
              <a:rPr lang="zh-TW" altLang="en-US" dirty="0">
                <a:latin typeface="標楷體" pitchFamily="65" charset="-120"/>
                <a:ea typeface="標楷體" pitchFamily="65" charset="-120"/>
              </a:rPr>
              <a:t>，即可變更就學區至基北區，但超額比序部分將比照基北區辦法辦理且僅能選填基北區學校。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基北區與桃園區最大不同在於</a:t>
            </a:r>
            <a:r>
              <a:rPr lang="zh-TW" altLang="en-US" b="1" u="sng" dirty="0">
                <a:solidFill>
                  <a:srgbClr val="FF0000"/>
                </a:solidFill>
                <a:latin typeface="標楷體" pitchFamily="65" charset="-120"/>
                <a:ea typeface="標楷體" pitchFamily="65" charset="-120"/>
              </a:rPr>
              <a:t>服務學習</a:t>
            </a:r>
            <a:r>
              <a:rPr lang="zh-TW" altLang="en-US" dirty="0">
                <a:latin typeface="標楷體" pitchFamily="65" charset="-120"/>
                <a:ea typeface="標楷體" pitchFamily="65" charset="-120"/>
              </a:rPr>
              <a:t>部份須在</a:t>
            </a:r>
            <a:r>
              <a:rPr lang="zh-TW" altLang="en-US" b="1" u="sng" dirty="0">
                <a:solidFill>
                  <a:srgbClr val="FF0000"/>
                </a:solidFill>
                <a:latin typeface="標楷體" pitchFamily="65" charset="-120"/>
                <a:ea typeface="標楷體" pitchFamily="65" charset="-120"/>
              </a:rPr>
              <a:t>七上至九上五學期中，有三學期服務時數滿</a:t>
            </a:r>
            <a:r>
              <a:rPr lang="en-US" altLang="zh-TW" b="1" u="sng" dirty="0">
                <a:solidFill>
                  <a:srgbClr val="FF0000"/>
                </a:solidFill>
                <a:latin typeface="標楷體" pitchFamily="65" charset="-120"/>
                <a:ea typeface="標楷體" pitchFamily="65" charset="-120"/>
              </a:rPr>
              <a:t>6</a:t>
            </a:r>
            <a:r>
              <a:rPr lang="zh-TW" altLang="en-US" b="1" u="sng" dirty="0">
                <a:solidFill>
                  <a:srgbClr val="FF0000"/>
                </a:solidFill>
                <a:latin typeface="標楷體" pitchFamily="65" charset="-120"/>
                <a:ea typeface="標楷體" pitchFamily="65" charset="-120"/>
              </a:rPr>
              <a:t>小時才達滿分</a:t>
            </a:r>
            <a:r>
              <a:rPr lang="zh-TW" altLang="en-US" dirty="0">
                <a:latin typeface="標楷體" pitchFamily="65" charset="-120"/>
                <a:ea typeface="標楷體" pitchFamily="65" charset="-120"/>
              </a:rPr>
              <a:t>。</a:t>
            </a:r>
            <a:br>
              <a:rPr lang="zh-TW" altLang="en-US" dirty="0">
                <a:ea typeface="新細明體" charset="-120"/>
              </a:rPr>
            </a:br>
            <a:endParaRPr lang="zh-TW" altLang="en-US" dirty="0">
              <a:ea typeface="新細明體"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gray">
          <a:xfrm>
            <a:off x="2195736" y="136526"/>
            <a:ext cx="4546600" cy="639762"/>
          </a:xfrm>
          <a:prstGeom prst="rect">
            <a:avLst/>
          </a:prstGeom>
          <a:noFill/>
          <a:ln w="9525">
            <a:noFill/>
            <a:miter lim="800000"/>
            <a:headEnd/>
            <a:tailEnd/>
          </a:ln>
          <a:effectLst>
            <a:outerShdw dist="17961" dir="2700000" algn="ctr" rotWithShape="0">
              <a:srgbClr val="FFFFFF"/>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a:defRPr/>
            </a:pPr>
            <a:r>
              <a:rPr kumimoji="0" lang="zh-TW" altLang="en-US" sz="4000" kern="0" dirty="0">
                <a:solidFill>
                  <a:srgbClr val="002060"/>
                </a:solidFill>
              </a:rPr>
              <a:t>遠距教學注意事項</a:t>
            </a:r>
          </a:p>
        </p:txBody>
      </p:sp>
      <p:pic>
        <p:nvPicPr>
          <p:cNvPr id="5" name="內容版面配置區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468313" y="839788"/>
            <a:ext cx="5832475" cy="5951537"/>
          </a:xfrm>
          <a:prstGeom prst="rect">
            <a:avLst/>
          </a:prstGeom>
          <a:noFill/>
          <a:ln w="9525">
            <a:noFill/>
            <a:miter lim="800000"/>
            <a:headEnd/>
            <a:tailEnd/>
          </a:ln>
        </p:spPr>
      </p:pic>
      <p:sp>
        <p:nvSpPr>
          <p:cNvPr id="6" name="文字方塊 4"/>
          <p:cNvSpPr txBox="1">
            <a:spLocks noChangeArrowheads="1"/>
          </p:cNvSpPr>
          <p:nvPr/>
        </p:nvSpPr>
        <p:spPr bwMode="auto">
          <a:xfrm>
            <a:off x="5651500" y="3068638"/>
            <a:ext cx="3241675" cy="954087"/>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標楷體" panose="03000509000000000000" pitchFamily="65" charset="-120"/>
              </a:defRPr>
            </a:lvl1pPr>
            <a:lvl2pPr marL="742950" indent="-285750">
              <a:defRPr>
                <a:solidFill>
                  <a:schemeClr val="tx1"/>
                </a:solidFill>
                <a:latin typeface="Arial" panose="020B0604020202020204" pitchFamily="34" charset="0"/>
                <a:ea typeface="標楷體" panose="03000509000000000000" pitchFamily="65" charset="-120"/>
              </a:defRPr>
            </a:lvl2pPr>
            <a:lvl3pPr marL="1143000" indent="-228600">
              <a:defRPr>
                <a:solidFill>
                  <a:schemeClr val="tx1"/>
                </a:solidFill>
                <a:latin typeface="Arial" panose="020B0604020202020204" pitchFamily="34" charset="0"/>
                <a:ea typeface="標楷體" panose="03000509000000000000" pitchFamily="65" charset="-120"/>
              </a:defRPr>
            </a:lvl3pPr>
            <a:lvl4pPr marL="1600200" indent="-228600">
              <a:defRPr>
                <a:solidFill>
                  <a:schemeClr val="tx1"/>
                </a:solidFill>
                <a:latin typeface="Arial" panose="020B0604020202020204" pitchFamily="34" charset="0"/>
                <a:ea typeface="標楷體" panose="03000509000000000000" pitchFamily="65" charset="-120"/>
              </a:defRPr>
            </a:lvl4pPr>
            <a:lvl5pPr marL="2057400" indent="-22860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r>
              <a:rPr lang="zh-TW" altLang="en-US" sz="2800" b="1">
                <a:solidFill>
                  <a:srgbClr val="FF0000"/>
                </a:solidFill>
              </a:rPr>
              <a:t>學校官網上可查詢</a:t>
            </a:r>
            <a:endParaRPr lang="en-US" altLang="zh-TW" sz="2800" b="1">
              <a:solidFill>
                <a:srgbClr val="FF0000"/>
              </a:solidFill>
            </a:endParaRPr>
          </a:p>
          <a:p>
            <a:r>
              <a:rPr lang="zh-TW" altLang="en-US" sz="2800" b="1">
                <a:solidFill>
                  <a:srgbClr val="FF0000"/>
                </a:solidFill>
              </a:rPr>
              <a:t>同學的</a:t>
            </a:r>
            <a:r>
              <a:rPr lang="en-US" altLang="zh-TW" sz="2800" b="1">
                <a:solidFill>
                  <a:srgbClr val="FF0000"/>
                </a:solidFill>
              </a:rPr>
              <a:t>google</a:t>
            </a:r>
            <a:r>
              <a:rPr lang="zh-TW" altLang="en-US" sz="2800" b="1">
                <a:solidFill>
                  <a:srgbClr val="FF0000"/>
                </a:solidFill>
              </a:rPr>
              <a:t>帳號</a:t>
            </a:r>
          </a:p>
        </p:txBody>
      </p:sp>
      <p:sp>
        <p:nvSpPr>
          <p:cNvPr id="7" name="文字方塊 5"/>
          <p:cNvSpPr txBox="1">
            <a:spLocks noChangeArrowheads="1"/>
          </p:cNvSpPr>
          <p:nvPr/>
        </p:nvSpPr>
        <p:spPr bwMode="auto">
          <a:xfrm>
            <a:off x="5651500" y="4149725"/>
            <a:ext cx="3241675" cy="522288"/>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標楷體" panose="03000509000000000000" pitchFamily="65" charset="-120"/>
              </a:defRPr>
            </a:lvl1pPr>
            <a:lvl2pPr marL="742950" indent="-285750">
              <a:defRPr>
                <a:solidFill>
                  <a:schemeClr val="tx1"/>
                </a:solidFill>
                <a:latin typeface="Arial" panose="020B0604020202020204" pitchFamily="34" charset="0"/>
                <a:ea typeface="標楷體" panose="03000509000000000000" pitchFamily="65" charset="-120"/>
              </a:defRPr>
            </a:lvl2pPr>
            <a:lvl3pPr marL="1143000" indent="-228600">
              <a:defRPr>
                <a:solidFill>
                  <a:schemeClr val="tx1"/>
                </a:solidFill>
                <a:latin typeface="Arial" panose="020B0604020202020204" pitchFamily="34" charset="0"/>
                <a:ea typeface="標楷體" panose="03000509000000000000" pitchFamily="65" charset="-120"/>
              </a:defRPr>
            </a:lvl3pPr>
            <a:lvl4pPr marL="1600200" indent="-228600">
              <a:defRPr>
                <a:solidFill>
                  <a:schemeClr val="tx1"/>
                </a:solidFill>
                <a:latin typeface="Arial" panose="020B0604020202020204" pitchFamily="34" charset="0"/>
                <a:ea typeface="標楷體" panose="03000509000000000000" pitchFamily="65" charset="-120"/>
              </a:defRPr>
            </a:lvl4pPr>
            <a:lvl5pPr marL="2057400" indent="-22860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r>
              <a:rPr lang="zh-TW" altLang="en-US" sz="2800" b="1">
                <a:solidFill>
                  <a:srgbClr val="FF0000"/>
                </a:solidFill>
              </a:rPr>
              <a:t>密碼為西元生日</a:t>
            </a:r>
            <a:r>
              <a:rPr lang="en-US" altLang="zh-TW" sz="2800" b="1">
                <a:solidFill>
                  <a:srgbClr val="FF0000"/>
                </a:solidFill>
              </a:rPr>
              <a:t>8</a:t>
            </a:r>
            <a:r>
              <a:rPr lang="zh-TW" altLang="en-US" sz="2800" b="1">
                <a:solidFill>
                  <a:srgbClr val="FF0000"/>
                </a:solidFill>
              </a:rPr>
              <a:t>碼</a:t>
            </a:r>
          </a:p>
        </p:txBody>
      </p:sp>
    </p:spTree>
    <p:extLst>
      <p:ext uri="{BB962C8B-B14F-4D97-AF65-F5344CB8AC3E}">
        <p14:creationId xmlns:p14="http://schemas.microsoft.com/office/powerpoint/2010/main" val="300119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195736" y="124942"/>
            <a:ext cx="4546600" cy="639762"/>
          </a:xfrm>
          <a:prstGeom prst="rect">
            <a:avLst/>
          </a:prstGeom>
        </p:spPr>
        <p:txBody>
          <a:bodyPr/>
          <a:lstStyle>
            <a:lvl1pPr algn="ctr" rtl="0" eaLnBrk="0" fontAlgn="base" hangingPunct="0">
              <a:spcBef>
                <a:spcPct val="0"/>
              </a:spcBef>
              <a:spcAft>
                <a:spcPct val="0"/>
              </a:spcAft>
              <a:defRPr kumimoji="1" sz="4400" b="1">
                <a:solidFill>
                  <a:srgbClr val="4A000E"/>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2pPr>
            <a:lvl3pPr algn="ctr" rtl="0" eaLnBrk="0" fontAlgn="base" hangingPunct="0">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3pPr>
            <a:lvl4pPr algn="ctr" rtl="0" eaLnBrk="0" fontAlgn="base" hangingPunct="0">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4pPr>
            <a:lvl5pPr algn="ctr" rtl="0" eaLnBrk="0" fontAlgn="base" hangingPunct="0">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5pPr>
            <a:lvl6pPr marL="457200" algn="ctr" rtl="0" fontAlgn="base">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6pPr>
            <a:lvl7pPr marL="914400" algn="ctr" rtl="0" fontAlgn="base">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7pPr>
            <a:lvl8pPr marL="1371600" algn="ctr" rtl="0" fontAlgn="base">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8pPr>
            <a:lvl9pPr marL="1828800" algn="ctr" rtl="0" fontAlgn="base">
              <a:spcBef>
                <a:spcPct val="0"/>
              </a:spcBef>
              <a:spcAft>
                <a:spcPct val="0"/>
              </a:spcAft>
              <a:defRPr kumimoji="1" sz="4400" b="1">
                <a:solidFill>
                  <a:srgbClr val="4A000E"/>
                </a:solidFill>
                <a:effectLst>
                  <a:outerShdw blurRad="38100" dist="38100" dir="2700000" algn="tl">
                    <a:srgbClr val="C0C0C0"/>
                  </a:outerShdw>
                </a:effectLst>
                <a:latin typeface="Arial" charset="0"/>
                <a:ea typeface="標楷體" pitchFamily="65" charset="-120"/>
              </a:defRPr>
            </a:lvl9pPr>
          </a:lstStyle>
          <a:p>
            <a:pPr>
              <a:defRPr/>
            </a:pPr>
            <a:r>
              <a:rPr lang="zh-TW" altLang="en-US" sz="4000" kern="0" dirty="0">
                <a:solidFill>
                  <a:srgbClr val="002060"/>
                </a:solidFill>
              </a:rPr>
              <a:t>遠距教學注意事項</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a:spLocks noChangeArrowheads="1"/>
          </p:cNvSpPr>
          <p:nvPr/>
        </p:nvSpPr>
        <p:spPr bwMode="auto">
          <a:xfrm>
            <a:off x="1331913" y="5013325"/>
            <a:ext cx="6480175" cy="954088"/>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標楷體" panose="03000509000000000000" pitchFamily="65" charset="-120"/>
              </a:defRPr>
            </a:lvl1pPr>
            <a:lvl2pPr marL="742950" indent="-285750">
              <a:defRPr>
                <a:solidFill>
                  <a:schemeClr val="tx1"/>
                </a:solidFill>
                <a:latin typeface="Arial" panose="020B0604020202020204" pitchFamily="34" charset="0"/>
                <a:ea typeface="標楷體" panose="03000509000000000000" pitchFamily="65" charset="-120"/>
              </a:defRPr>
            </a:lvl2pPr>
            <a:lvl3pPr marL="1143000" indent="-228600">
              <a:defRPr>
                <a:solidFill>
                  <a:schemeClr val="tx1"/>
                </a:solidFill>
                <a:latin typeface="Arial" panose="020B0604020202020204" pitchFamily="34" charset="0"/>
                <a:ea typeface="標楷體" panose="03000509000000000000" pitchFamily="65" charset="-120"/>
              </a:defRPr>
            </a:lvl3pPr>
            <a:lvl4pPr marL="1600200" indent="-228600">
              <a:defRPr>
                <a:solidFill>
                  <a:schemeClr val="tx1"/>
                </a:solidFill>
                <a:latin typeface="Arial" panose="020B0604020202020204" pitchFamily="34" charset="0"/>
                <a:ea typeface="標楷體" panose="03000509000000000000" pitchFamily="65" charset="-120"/>
              </a:defRPr>
            </a:lvl4pPr>
            <a:lvl5pPr marL="2057400" indent="-228600">
              <a:defRPr>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a:solidFill>
                  <a:schemeClr val="tx1"/>
                </a:solidFill>
                <a:latin typeface="Arial" panose="020B0604020202020204" pitchFamily="34" charset="0"/>
                <a:ea typeface="標楷體" panose="03000509000000000000" pitchFamily="65" charset="-120"/>
              </a:defRPr>
            </a:lvl9pPr>
          </a:lstStyle>
          <a:p>
            <a:r>
              <a:rPr lang="zh-TW" altLang="en-US" sz="2800" b="1">
                <a:solidFill>
                  <a:srgbClr val="FF0000"/>
                </a:solidFill>
              </a:rPr>
              <a:t>會議代碼：</a:t>
            </a:r>
            <a:r>
              <a:rPr lang="en-US" altLang="zh-TW" sz="2800" b="1">
                <a:solidFill>
                  <a:srgbClr val="FF0000"/>
                </a:solidFill>
              </a:rPr>
              <a:t>7</a:t>
            </a:r>
            <a:r>
              <a:rPr lang="zh-TW" altLang="en-US" sz="2800" b="1">
                <a:solidFill>
                  <a:srgbClr val="FF0000"/>
                </a:solidFill>
              </a:rPr>
              <a:t>年</a:t>
            </a:r>
            <a:r>
              <a:rPr lang="en-US" altLang="zh-TW" sz="2800" b="1">
                <a:solidFill>
                  <a:srgbClr val="FF0000"/>
                </a:solidFill>
              </a:rPr>
              <a:t>1</a:t>
            </a:r>
            <a:r>
              <a:rPr lang="zh-TW" altLang="en-US" sz="2800" b="1">
                <a:solidFill>
                  <a:srgbClr val="FF0000"/>
                </a:solidFill>
              </a:rPr>
              <a:t>班即輸入</a:t>
            </a:r>
            <a:r>
              <a:rPr lang="en-US" altLang="zh-TW" sz="2800" b="1">
                <a:solidFill>
                  <a:srgbClr val="FF0000"/>
                </a:solidFill>
              </a:rPr>
              <a:t>【701】</a:t>
            </a:r>
          </a:p>
          <a:p>
            <a:r>
              <a:rPr lang="zh-TW" altLang="en-US" sz="2800" b="1">
                <a:solidFill>
                  <a:srgbClr val="FF0000"/>
                </a:solidFill>
              </a:rPr>
              <a:t>                  </a:t>
            </a:r>
            <a:r>
              <a:rPr lang="en-US" altLang="zh-TW" sz="2800" b="1">
                <a:solidFill>
                  <a:srgbClr val="FF0000"/>
                </a:solidFill>
              </a:rPr>
              <a:t>7</a:t>
            </a:r>
            <a:r>
              <a:rPr lang="zh-TW" altLang="en-US" sz="2800" b="1">
                <a:solidFill>
                  <a:srgbClr val="FF0000"/>
                </a:solidFill>
              </a:rPr>
              <a:t>年</a:t>
            </a:r>
            <a:r>
              <a:rPr lang="en-US" altLang="zh-TW" sz="2800" b="1">
                <a:solidFill>
                  <a:srgbClr val="FF0000"/>
                </a:solidFill>
              </a:rPr>
              <a:t>10</a:t>
            </a:r>
            <a:r>
              <a:rPr lang="zh-TW" altLang="en-US" sz="2800" b="1">
                <a:solidFill>
                  <a:srgbClr val="FF0000"/>
                </a:solidFill>
              </a:rPr>
              <a:t>班即輸入</a:t>
            </a:r>
            <a:r>
              <a:rPr lang="en-US" altLang="zh-TW" sz="2800" b="1">
                <a:solidFill>
                  <a:srgbClr val="FF0000"/>
                </a:solidFill>
              </a:rPr>
              <a:t>【710】</a:t>
            </a:r>
            <a:endParaRPr lang="zh-TW" altLang="en-US" sz="2800" b="1">
              <a:solidFill>
                <a:srgbClr val="FF0000"/>
              </a:solidFill>
            </a:endParaRPr>
          </a:p>
        </p:txBody>
      </p:sp>
    </p:spTree>
    <p:extLst>
      <p:ext uri="{BB962C8B-B14F-4D97-AF65-F5344CB8AC3E}">
        <p14:creationId xmlns:p14="http://schemas.microsoft.com/office/powerpoint/2010/main" val="244498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4284488" y="3068638"/>
            <a:ext cx="4319960" cy="1200329"/>
          </a:xfrm>
          <a:prstGeom prst="rect">
            <a:avLst/>
          </a:prstGeom>
          <a:noFill/>
          <a:ln w="9525">
            <a:noFill/>
            <a:miter lim="800000"/>
            <a:headEnd/>
            <a:tailEnd/>
          </a:ln>
        </p:spPr>
        <p:txBody>
          <a:bodyPr wrap="square">
            <a:spAutoFit/>
          </a:bodyPr>
          <a:lstStyle/>
          <a:p>
            <a:r>
              <a:rPr kumimoji="0" lang="zh-TW" altLang="en-US" sz="7200" dirty="0">
                <a:solidFill>
                  <a:schemeClr val="accent2"/>
                </a:solidFill>
                <a:latin typeface="標楷體" pitchFamily="65" charset="-120"/>
                <a:ea typeface="標楷體" pitchFamily="65" charset="-120"/>
              </a:rPr>
              <a:t>學 務 處</a:t>
            </a:r>
            <a:endParaRPr kumimoji="0" lang="en-US" altLang="zh-TW" sz="7200" dirty="0">
              <a:solidFill>
                <a:schemeClr val="accent2"/>
              </a:solidFill>
              <a:latin typeface="標楷體" pitchFamily="65" charset="-12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FF"/>
                </a:solidFill>
              </a:rPr>
              <a:t>壹、校隊及運動社團優異成績</a:t>
            </a:r>
          </a:p>
        </p:txBody>
      </p:sp>
      <p:sp>
        <p:nvSpPr>
          <p:cNvPr id="3" name="內容版面配置區 2"/>
          <p:cNvSpPr>
            <a:spLocks noGrp="1"/>
          </p:cNvSpPr>
          <p:nvPr>
            <p:ph idx="1"/>
          </p:nvPr>
        </p:nvSpPr>
        <p:spPr>
          <a:xfrm>
            <a:off x="323528" y="1482725"/>
            <a:ext cx="8568951" cy="4898603"/>
          </a:xfrm>
        </p:spPr>
        <p:txBody>
          <a:bodyPr/>
          <a:lstStyle/>
          <a:p>
            <a:r>
              <a:rPr lang="zh-TW" altLang="en-US" dirty="0">
                <a:latin typeface="標楷體" panose="03000509000000000000" pitchFamily="65" charset="-120"/>
                <a:ea typeface="標楷體" panose="03000509000000000000" pitchFamily="65" charset="-120"/>
              </a:rPr>
              <a:t>校隊</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體育班：射擊隊、圍棋隊、體操隊、射箭隊。</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普通班：田徑隊、籃球隊</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競賽社團</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管弦樂團、原住民舞蹈社、戰鼓舞獅社、獨輪車社</a:t>
            </a:r>
            <a:endParaRPr lang="en-US" altLang="zh-TW" dirty="0">
              <a:latin typeface="標楷體" panose="03000509000000000000" pitchFamily="65" charset="-120"/>
              <a:ea typeface="標楷體" panose="03000509000000000000" pitchFamily="65" charset="-120"/>
            </a:endParaRPr>
          </a:p>
          <a:p>
            <a:pPr marL="0" indent="0">
              <a:buNone/>
            </a:pP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相關成績請參閱紙本</a:t>
            </a:r>
          </a:p>
        </p:txBody>
      </p:sp>
    </p:spTree>
    <p:extLst>
      <p:ext uri="{BB962C8B-B14F-4D97-AF65-F5344CB8AC3E}">
        <p14:creationId xmlns:p14="http://schemas.microsoft.com/office/powerpoint/2010/main" val="1200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5775" y="260648"/>
            <a:ext cx="8229600" cy="576064"/>
          </a:xfrm>
        </p:spPr>
        <p:txBody>
          <a:bodyPr/>
          <a:lstStyle/>
          <a:p>
            <a:br>
              <a:rPr lang="zh-TW" altLang="en-US" dirty="0"/>
            </a:br>
            <a:r>
              <a:rPr lang="zh-TW" altLang="en-US" dirty="0">
                <a:solidFill>
                  <a:srgbClr val="0000FF"/>
                </a:solidFill>
              </a:rPr>
              <a:t>貳、服務學習</a:t>
            </a:r>
            <a:endParaRPr lang="zh-TW" altLang="en-US" dirty="0"/>
          </a:p>
        </p:txBody>
      </p:sp>
      <p:sp>
        <p:nvSpPr>
          <p:cNvPr id="3" name="內容版面配置區 2"/>
          <p:cNvSpPr>
            <a:spLocks noGrp="1"/>
          </p:cNvSpPr>
          <p:nvPr>
            <p:ph idx="1"/>
          </p:nvPr>
        </p:nvSpPr>
        <p:spPr>
          <a:xfrm>
            <a:off x="251520" y="1340768"/>
            <a:ext cx="8784976" cy="5112567"/>
          </a:xfrm>
        </p:spPr>
        <p:txBody>
          <a:bodyPr/>
          <a:lstStyle/>
          <a:p>
            <a:r>
              <a:rPr lang="zh-TW" altLang="en-US" dirty="0">
                <a:solidFill>
                  <a:srgbClr val="FF0000"/>
                </a:solidFill>
                <a:latin typeface="標楷體" panose="03000509000000000000" pitchFamily="65" charset="-120"/>
                <a:ea typeface="標楷體" panose="03000509000000000000" pitchFamily="65" charset="-120"/>
              </a:rPr>
              <a:t>校內：</a:t>
            </a:r>
            <a:r>
              <a:rPr lang="zh-TW" altLang="en-US" dirty="0">
                <a:latin typeface="標楷體" panose="03000509000000000000" pitchFamily="65" charset="-120"/>
                <a:ea typeface="標楷體" panose="03000509000000000000" pitchFamily="65" charset="-120"/>
              </a:rPr>
              <a:t>寒暑假返校打掃、環保糾察、衛生糾察、秩序糾察、小護士、交通導護、廣播小天使、圖書館志工、各項學校活動競賽服務。</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校外：</a:t>
            </a:r>
            <a:r>
              <a:rPr lang="zh-TW" altLang="en-US" dirty="0">
                <a:latin typeface="標楷體" panose="03000509000000000000" pitchFamily="65" charset="-120"/>
                <a:ea typeface="標楷體" panose="03000509000000000000" pitchFamily="65" charset="-120"/>
              </a:rPr>
              <a:t>本校學區各國小端校慶、家庭環境整理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因疫情特別開立此方式，每小時需有兩張打掃照片及</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字心得，以此類推</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zh-TW" altLang="en-US" dirty="0">
                <a:solidFill>
                  <a:srgbClr val="FF0000"/>
                </a:solidFill>
              </a:rPr>
              <a:t>服務學習相關資訊請洽詢本校網站</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30485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lstStyle/>
          <a:p>
            <a:r>
              <a:rPr lang="zh-TW" altLang="en-US" dirty="0">
                <a:solidFill>
                  <a:srgbClr val="0000FF"/>
                </a:solidFill>
              </a:rPr>
              <a:t>參、宣導事項</a:t>
            </a:r>
          </a:p>
        </p:txBody>
      </p:sp>
      <p:sp>
        <p:nvSpPr>
          <p:cNvPr id="3" name="內容版面配置區 2"/>
          <p:cNvSpPr>
            <a:spLocks noGrp="1"/>
          </p:cNvSpPr>
          <p:nvPr>
            <p:ph idx="1"/>
          </p:nvPr>
        </p:nvSpPr>
        <p:spPr>
          <a:xfrm>
            <a:off x="457200" y="1052737"/>
            <a:ext cx="8258175" cy="4955952"/>
          </a:xfrm>
        </p:spPr>
        <p:txBody>
          <a:bodyPr/>
          <a:lstStyle/>
          <a:p>
            <a:r>
              <a:rPr lang="zh-TW" altLang="en-US" dirty="0">
                <a:solidFill>
                  <a:srgbClr val="FF0000"/>
                </a:solidFill>
                <a:latin typeface="標楷體" panose="03000509000000000000" pitchFamily="65" charset="-120"/>
                <a:ea typeface="標楷體" panose="03000509000000000000" pitchFamily="65" charset="-120"/>
              </a:rPr>
              <a:t>防疫宣導：</a:t>
            </a:r>
            <a:endParaRPr lang="en-US" altLang="zh-TW"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（一）確診者須居家照護</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天，期滿無症狀免快篩可返校上課</a:t>
            </a:r>
          </a:p>
          <a:p>
            <a:pPr marL="0" indent="0">
              <a:buNone/>
            </a:pPr>
            <a:r>
              <a:rPr lang="zh-TW" altLang="en-US" dirty="0">
                <a:latin typeface="標楷體" panose="03000509000000000000" pitchFamily="65" charset="-120"/>
                <a:ea typeface="標楷體" panose="03000509000000000000" pitchFamily="65" charset="-120"/>
              </a:rPr>
              <a:t>（二）密切接觸者不論是否打滿三劑疫苗，因學校為人潮密集區域，皆為</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天不可到校</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班上兩天內有同學確診者或曾與確診者脫下口罩共同活動</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分鐘者，將由學校發放</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劑快篩，請家長協助於上學前完成快篩並回報導師。</a:t>
            </a:r>
          </a:p>
        </p:txBody>
      </p:sp>
    </p:spTree>
    <p:extLst>
      <p:ext uri="{BB962C8B-B14F-4D97-AF65-F5344CB8AC3E}">
        <p14:creationId xmlns:p14="http://schemas.microsoft.com/office/powerpoint/2010/main" val="257085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lstStyle/>
          <a:p>
            <a:endParaRPr lang="zh-TW" altLang="en-US" dirty="0">
              <a:solidFill>
                <a:srgbClr val="0000FF"/>
              </a:solidFill>
            </a:endParaRPr>
          </a:p>
        </p:txBody>
      </p:sp>
      <p:sp>
        <p:nvSpPr>
          <p:cNvPr id="3" name="內容版面配置區 2"/>
          <p:cNvSpPr>
            <a:spLocks noGrp="1"/>
          </p:cNvSpPr>
          <p:nvPr>
            <p:ph idx="1"/>
          </p:nvPr>
        </p:nvSpPr>
        <p:spPr>
          <a:xfrm>
            <a:off x="485775" y="1052737"/>
            <a:ext cx="8229600" cy="5328592"/>
          </a:xfrm>
        </p:spPr>
        <p:txBody>
          <a:bodyPr/>
          <a:lstStyle/>
          <a:p>
            <a:r>
              <a:rPr lang="zh-TW" altLang="en-US" dirty="0">
                <a:solidFill>
                  <a:srgbClr val="FF0000"/>
                </a:solidFill>
                <a:latin typeface="標楷體" panose="03000509000000000000" pitchFamily="65" charset="-120"/>
                <a:ea typeface="標楷體" panose="03000509000000000000" pitchFamily="65" charset="-120"/>
              </a:rPr>
              <a:t>交通安全宣導：</a:t>
            </a:r>
            <a:endParaRPr lang="en-US" altLang="zh-TW" dirty="0">
              <a:solidFill>
                <a:srgbClr val="FF0000"/>
              </a:solidFill>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家長接送部分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學校門口請淨空，請盡量在復興二路接送，請勿擋住車道出入口，文化二路校門口右側請留給校車停放。</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78" y="3356992"/>
            <a:ext cx="3457945" cy="2592288"/>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356992"/>
            <a:ext cx="3457944" cy="2592288"/>
          </a:xfrm>
          <a:prstGeom prst="rect">
            <a:avLst/>
          </a:prstGeom>
        </p:spPr>
      </p:pic>
    </p:spTree>
    <p:extLst>
      <p:ext uri="{BB962C8B-B14F-4D97-AF65-F5344CB8AC3E}">
        <p14:creationId xmlns:p14="http://schemas.microsoft.com/office/powerpoint/2010/main" val="2378522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2627784" y="3212976"/>
            <a:ext cx="6408192" cy="1015663"/>
          </a:xfrm>
          <a:prstGeom prst="rect">
            <a:avLst/>
          </a:prstGeom>
          <a:noFill/>
          <a:ln w="9525">
            <a:noFill/>
            <a:miter lim="800000"/>
            <a:headEnd/>
            <a:tailEnd/>
          </a:ln>
        </p:spPr>
        <p:txBody>
          <a:bodyPr wrap="square">
            <a:spAutoFit/>
          </a:bodyPr>
          <a:lstStyle/>
          <a:p>
            <a:r>
              <a:rPr kumimoji="0" lang="zh-TW" altLang="en-US" sz="6000" dirty="0">
                <a:solidFill>
                  <a:schemeClr val="accent2"/>
                </a:solidFill>
                <a:latin typeface="標楷體" pitchFamily="65" charset="-120"/>
                <a:ea typeface="標楷體" pitchFamily="65" charset="-120"/>
              </a:rPr>
              <a:t>導師班級經營理念</a:t>
            </a:r>
            <a:endParaRPr kumimoji="0" lang="en-US" altLang="zh-TW" sz="6000" dirty="0">
              <a:solidFill>
                <a:schemeClr val="accent2"/>
              </a:solidFill>
              <a:latin typeface="標楷體" pitchFamily="65" charset="-120"/>
              <a:ea typeface="標楷體" pitchFamily="65" charset="-120"/>
            </a:endParaRPr>
          </a:p>
        </p:txBody>
      </p:sp>
    </p:spTree>
    <p:extLst>
      <p:ext uri="{BB962C8B-B14F-4D97-AF65-F5344CB8AC3E}">
        <p14:creationId xmlns:p14="http://schemas.microsoft.com/office/powerpoint/2010/main" val="89005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solidFill>
                  <a:srgbClr val="FF0000"/>
                </a:solidFill>
                <a:latin typeface="標楷體" panose="03000509000000000000" pitchFamily="65" charset="-120"/>
                <a:ea typeface="標楷體" panose="03000509000000000000" pitchFamily="65" charset="-120"/>
              </a:rPr>
              <a:t>請假部分：</a:t>
            </a:r>
            <a:endParaRPr lang="en-US" altLang="zh-TW"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如當天早上臨時無法到校，請由家長親自聯繫導師，如導師聯繫不上才致電到本校學務處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分機</a:t>
            </a:r>
            <a:r>
              <a:rPr lang="en-US" altLang="zh-TW" dirty="0">
                <a:latin typeface="標楷體" panose="03000509000000000000" pitchFamily="65" charset="-120"/>
                <a:ea typeface="標楷體" panose="03000509000000000000" pitchFamily="65" charset="-120"/>
              </a:rPr>
              <a:t>311</a:t>
            </a:r>
            <a:r>
              <a:rPr lang="zh-TW" altLang="en-US" dirty="0">
                <a:latin typeface="標楷體" panose="03000509000000000000" pitchFamily="65" charset="-120"/>
                <a:ea typeface="標楷體" panose="03000509000000000000" pitchFamily="65" charset="-120"/>
              </a:rPr>
              <a:t>或</a:t>
            </a:r>
            <a:r>
              <a:rPr lang="en-US" altLang="zh-TW" dirty="0">
                <a:latin typeface="標楷體" panose="03000509000000000000" pitchFamily="65" charset="-120"/>
                <a:ea typeface="標楷體" panose="03000509000000000000" pitchFamily="65" charset="-120"/>
              </a:rPr>
              <a:t>316)</a:t>
            </a:r>
            <a:r>
              <a:rPr lang="zh-TW" altLang="en-US" dirty="0">
                <a:latin typeface="標楷體" panose="03000509000000000000" pitchFamily="65" charset="-120"/>
                <a:ea typeface="標楷體" panose="03000509000000000000" pitchFamily="65" charset="-120"/>
              </a:rPr>
              <a:t>，返校後並依規定完成請假。（疫情期間如有身體不適，請勿上學）</a:t>
            </a:r>
            <a:r>
              <a:rPr lang="zh-TW" altLang="en-US" dirty="0"/>
              <a:t>。</a:t>
            </a:r>
          </a:p>
        </p:txBody>
      </p:sp>
    </p:spTree>
    <p:extLst>
      <p:ext uri="{BB962C8B-B14F-4D97-AF65-F5344CB8AC3E}">
        <p14:creationId xmlns:p14="http://schemas.microsoft.com/office/powerpoint/2010/main" val="795821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p>
            <a:r>
              <a:rPr lang="zh-TW" altLang="en-US" dirty="0">
                <a:solidFill>
                  <a:srgbClr val="FF0000"/>
                </a:solidFill>
              </a:rPr>
              <a:t>本學期重要活動期程如下</a:t>
            </a:r>
          </a:p>
        </p:txBody>
      </p:sp>
      <p:sp>
        <p:nvSpPr>
          <p:cNvPr id="3" name="內容版面配置區 2"/>
          <p:cNvSpPr>
            <a:spLocks noGrp="1"/>
          </p:cNvSpPr>
          <p:nvPr>
            <p:ph idx="1"/>
          </p:nvPr>
        </p:nvSpPr>
        <p:spPr>
          <a:xfrm>
            <a:off x="251520" y="980728"/>
            <a:ext cx="8568952" cy="5472608"/>
          </a:xfrm>
        </p:spPr>
        <p:txBody>
          <a:bodyPr/>
          <a:lstStyle/>
          <a:p>
            <a:pPr marL="514350" indent="-514350">
              <a:buFont typeface="+mj-lt"/>
              <a:buAutoNum type="arabicPeriod"/>
            </a:pPr>
            <a:r>
              <a:rPr lang="en-US" altLang="zh-TW" sz="2100" dirty="0">
                <a:solidFill>
                  <a:srgbClr val="FF0000"/>
                </a:solidFill>
                <a:latin typeface="標楷體" panose="03000509000000000000" pitchFamily="65" charset="-120"/>
                <a:ea typeface="標楷體" panose="03000509000000000000" pitchFamily="65" charset="-120"/>
              </a:rPr>
              <a:t>9/18(</a:t>
            </a:r>
            <a:r>
              <a:rPr lang="zh-TW" altLang="en-US" sz="2100" dirty="0">
                <a:solidFill>
                  <a:srgbClr val="FF0000"/>
                </a:solidFill>
                <a:latin typeface="標楷體" panose="03000509000000000000" pitchFamily="65" charset="-120"/>
                <a:ea typeface="標楷體" panose="03000509000000000000" pitchFamily="65" charset="-120"/>
              </a:rPr>
              <a:t>日</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校慶系列活動：文化里環保大掃除</a:t>
            </a:r>
          </a:p>
          <a:p>
            <a:pPr marL="514350" indent="-514350">
              <a:buFont typeface="+mj-lt"/>
              <a:buAutoNum type="arabicPeriod"/>
            </a:pPr>
            <a:r>
              <a:rPr lang="en-US" altLang="zh-TW" sz="2100" dirty="0">
                <a:latin typeface="標楷體" panose="03000509000000000000" pitchFamily="65" charset="-120"/>
                <a:ea typeface="標楷體" panose="03000509000000000000" pitchFamily="65" charset="-120"/>
              </a:rPr>
              <a:t>9/22(</a:t>
            </a:r>
            <a:r>
              <a:rPr lang="zh-TW" altLang="en-US" sz="2100" dirty="0">
                <a:latin typeface="標楷體" panose="03000509000000000000" pitchFamily="65" charset="-120"/>
                <a:ea typeface="標楷體" panose="03000509000000000000" pitchFamily="65" charset="-120"/>
              </a:rPr>
              <a:t>四</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早修</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自行車考照</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騎乘技能檢測</a:t>
            </a:r>
            <a:r>
              <a:rPr lang="en-US" altLang="zh-TW" sz="2100" dirty="0">
                <a:latin typeface="標楷體" panose="03000509000000000000" pitchFamily="65" charset="-120"/>
                <a:ea typeface="標楷體" panose="03000509000000000000" pitchFamily="65" charset="-120"/>
              </a:rPr>
              <a:t>)</a:t>
            </a:r>
          </a:p>
          <a:p>
            <a:pPr marL="514350" indent="-514350">
              <a:buFont typeface="+mj-lt"/>
              <a:buAutoNum type="arabicPeriod"/>
            </a:pPr>
            <a:r>
              <a:rPr lang="en-US" altLang="zh-TW" sz="2100" dirty="0">
                <a:latin typeface="標楷體" panose="03000509000000000000" pitchFamily="65" charset="-120"/>
                <a:ea typeface="標楷體" panose="03000509000000000000" pitchFamily="65" charset="-120"/>
              </a:rPr>
              <a:t>9/26(</a:t>
            </a:r>
            <a:r>
              <a:rPr lang="zh-TW" altLang="en-US" sz="2100" dirty="0">
                <a:latin typeface="標楷體" panose="03000509000000000000" pitchFamily="65" charset="-120"/>
                <a:ea typeface="標楷體" panose="03000509000000000000" pitchFamily="65" charset="-120"/>
              </a:rPr>
              <a:t>一</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朝會教師節感恩活動</a:t>
            </a:r>
          </a:p>
          <a:p>
            <a:pPr marL="514350" indent="-514350">
              <a:buFont typeface="+mj-lt"/>
              <a:buAutoNum type="arabicPeriod"/>
            </a:pPr>
            <a:r>
              <a:rPr lang="en-US" altLang="zh-TW" sz="2100" dirty="0">
                <a:latin typeface="標楷體" panose="03000509000000000000" pitchFamily="65" charset="-120"/>
                <a:ea typeface="標楷體" panose="03000509000000000000" pitchFamily="65" charset="-120"/>
              </a:rPr>
              <a:t>9/27(</a:t>
            </a:r>
            <a:r>
              <a:rPr lang="zh-TW" altLang="en-US" sz="2100" dirty="0">
                <a:latin typeface="標楷體" panose="03000509000000000000" pitchFamily="65" charset="-120"/>
                <a:ea typeface="標楷體" panose="03000509000000000000" pitchFamily="65" charset="-120"/>
              </a:rPr>
              <a:t>二</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至</a:t>
            </a:r>
            <a:r>
              <a:rPr lang="en-US" altLang="zh-TW" sz="2100" dirty="0">
                <a:latin typeface="標楷體" panose="03000509000000000000" pitchFamily="65" charset="-120"/>
                <a:ea typeface="標楷體" panose="03000509000000000000" pitchFamily="65" charset="-120"/>
              </a:rPr>
              <a:t>10/6(</a:t>
            </a:r>
            <a:r>
              <a:rPr lang="zh-TW" altLang="en-US" sz="2100" dirty="0">
                <a:latin typeface="標楷體" panose="03000509000000000000" pitchFamily="65" charset="-120"/>
                <a:ea typeface="標楷體" panose="03000509000000000000" pitchFamily="65" charset="-120"/>
              </a:rPr>
              <a:t>四</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拔河比賽</a:t>
            </a:r>
            <a:endParaRPr lang="en-US" altLang="zh-TW" sz="2100" dirty="0">
              <a:latin typeface="標楷體" panose="03000509000000000000" pitchFamily="65" charset="-120"/>
              <a:ea typeface="標楷體" panose="03000509000000000000" pitchFamily="65" charset="-120"/>
            </a:endParaRPr>
          </a:p>
          <a:p>
            <a:pPr marL="514350" indent="-514350">
              <a:buFont typeface="+mj-lt"/>
              <a:buAutoNum type="arabicPeriod"/>
            </a:pPr>
            <a:r>
              <a:rPr lang="en-US" altLang="zh-TW" sz="2100" dirty="0">
                <a:latin typeface="標楷體" panose="03000509000000000000" pitchFamily="65" charset="-120"/>
                <a:ea typeface="標楷體" panose="03000509000000000000" pitchFamily="65" charset="-120"/>
              </a:rPr>
              <a:t>9/29(</a:t>
            </a:r>
            <a:r>
              <a:rPr lang="zh-TW" altLang="en-US" sz="2100" dirty="0">
                <a:latin typeface="標楷體" panose="03000509000000000000" pitchFamily="65" charset="-120"/>
                <a:ea typeface="標楷體" panose="03000509000000000000" pitchFamily="65" charset="-120"/>
              </a:rPr>
              <a:t>四</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新生健康檢查</a:t>
            </a:r>
          </a:p>
          <a:p>
            <a:pPr marL="514350" indent="-514350">
              <a:buFont typeface="+mj-lt"/>
              <a:buAutoNum type="arabicPeriod"/>
            </a:pPr>
            <a:r>
              <a:rPr lang="en-US" altLang="zh-TW" sz="2100" dirty="0">
                <a:latin typeface="標楷體" panose="03000509000000000000" pitchFamily="65" charset="-120"/>
                <a:ea typeface="標楷體" panose="03000509000000000000" pitchFamily="65" charset="-120"/>
              </a:rPr>
              <a:t>10/1(</a:t>
            </a:r>
            <a:r>
              <a:rPr lang="zh-TW" altLang="en-US" sz="2100" dirty="0">
                <a:latin typeface="標楷體" panose="03000509000000000000" pitchFamily="65" charset="-120"/>
                <a:ea typeface="標楷體" panose="03000509000000000000" pitchFamily="65" charset="-120"/>
              </a:rPr>
              <a:t>六</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晚上校慶系列活動：火舞表演</a:t>
            </a:r>
          </a:p>
          <a:p>
            <a:pPr marL="514350" indent="-514350">
              <a:buFont typeface="+mj-lt"/>
              <a:buAutoNum type="arabicPeriod"/>
            </a:pPr>
            <a:r>
              <a:rPr lang="en-US" altLang="zh-TW" sz="2100" dirty="0">
                <a:solidFill>
                  <a:srgbClr val="FF0000"/>
                </a:solidFill>
                <a:latin typeface="標楷體" panose="03000509000000000000" pitchFamily="65" charset="-120"/>
                <a:ea typeface="標楷體" panose="03000509000000000000" pitchFamily="65" charset="-120"/>
              </a:rPr>
              <a:t>10/22(</a:t>
            </a:r>
            <a:r>
              <a:rPr lang="zh-TW" altLang="en-US" sz="2100" dirty="0">
                <a:solidFill>
                  <a:srgbClr val="FF0000"/>
                </a:solidFill>
                <a:latin typeface="標楷體" panose="03000509000000000000" pitchFamily="65" charset="-120"/>
                <a:ea typeface="標楷體" panose="03000509000000000000" pitchFamily="65" charset="-120"/>
              </a:rPr>
              <a:t>六</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早上</a:t>
            </a:r>
            <a:r>
              <a:rPr lang="en-US" altLang="zh-TW" sz="2100" dirty="0">
                <a:solidFill>
                  <a:srgbClr val="FF0000"/>
                </a:solidFill>
                <a:latin typeface="標楷體" panose="03000509000000000000" pitchFamily="65" charset="-120"/>
                <a:ea typeface="標楷體" panose="03000509000000000000" pitchFamily="65" charset="-120"/>
              </a:rPr>
              <a:t>50</a:t>
            </a:r>
            <a:r>
              <a:rPr lang="zh-TW" altLang="en-US" sz="2100" dirty="0">
                <a:solidFill>
                  <a:srgbClr val="FF0000"/>
                </a:solidFill>
                <a:latin typeface="標楷體" panose="03000509000000000000" pitchFamily="65" charset="-120"/>
                <a:ea typeface="標楷體" panose="03000509000000000000" pitchFamily="65" charset="-120"/>
              </a:rPr>
              <a:t>週年校慶</a:t>
            </a:r>
            <a:r>
              <a:rPr lang="en-US" altLang="zh-TW" sz="2100" dirty="0">
                <a:solidFill>
                  <a:srgbClr val="FF0000"/>
                </a:solidFill>
                <a:latin typeface="標楷體" panose="03000509000000000000" pitchFamily="65" charset="-120"/>
                <a:ea typeface="標楷體" panose="03000509000000000000" pitchFamily="65" charset="-120"/>
              </a:rPr>
              <a:t>3</a:t>
            </a:r>
            <a:r>
              <a:rPr lang="zh-TW" altLang="en-US" sz="2100" dirty="0">
                <a:solidFill>
                  <a:srgbClr val="FF0000"/>
                </a:solidFill>
                <a:latin typeface="標楷體" panose="03000509000000000000" pitchFamily="65" charset="-120"/>
                <a:ea typeface="標楷體" panose="03000509000000000000" pitchFamily="65" charset="-120"/>
              </a:rPr>
              <a:t>對</a:t>
            </a:r>
            <a:r>
              <a:rPr lang="en-US" altLang="zh-TW" sz="2100" dirty="0">
                <a:solidFill>
                  <a:srgbClr val="FF0000"/>
                </a:solidFill>
                <a:latin typeface="標楷體" panose="03000509000000000000" pitchFamily="65" charset="-120"/>
                <a:ea typeface="標楷體" panose="03000509000000000000" pitchFamily="65" charset="-120"/>
              </a:rPr>
              <a:t>3</a:t>
            </a:r>
            <a:r>
              <a:rPr lang="zh-TW" altLang="en-US" sz="2100" dirty="0">
                <a:solidFill>
                  <a:srgbClr val="FF0000"/>
                </a:solidFill>
                <a:latin typeface="標楷體" panose="03000509000000000000" pitchFamily="65" charset="-120"/>
                <a:ea typeface="標楷體" panose="03000509000000000000" pitchFamily="65" charset="-120"/>
              </a:rPr>
              <a:t>籃球賽。</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國小組、國中組同時比賽</a:t>
            </a:r>
            <a:r>
              <a:rPr lang="en-US" altLang="zh-TW" sz="2100" dirty="0">
                <a:solidFill>
                  <a:srgbClr val="FF0000"/>
                </a:solidFill>
                <a:latin typeface="標楷體" panose="03000509000000000000" pitchFamily="65" charset="-120"/>
                <a:ea typeface="標楷體" panose="03000509000000000000" pitchFamily="65" charset="-120"/>
              </a:rPr>
              <a:t>)</a:t>
            </a:r>
          </a:p>
          <a:p>
            <a:pPr marL="514350" indent="-514350">
              <a:buFont typeface="+mj-lt"/>
              <a:buAutoNum type="arabicPeriod"/>
            </a:pPr>
            <a:r>
              <a:rPr lang="en-US" altLang="zh-TW" sz="2100" dirty="0">
                <a:solidFill>
                  <a:srgbClr val="FF0000"/>
                </a:solidFill>
                <a:latin typeface="標楷體" panose="03000509000000000000" pitchFamily="65" charset="-120"/>
                <a:ea typeface="標楷體" panose="03000509000000000000" pitchFamily="65" charset="-120"/>
              </a:rPr>
              <a:t>11/29(</a:t>
            </a:r>
            <a:r>
              <a:rPr lang="zh-TW" altLang="en-US" sz="2100" dirty="0">
                <a:solidFill>
                  <a:srgbClr val="FF0000"/>
                </a:solidFill>
                <a:latin typeface="標楷體" panose="03000509000000000000" pitchFamily="65" charset="-120"/>
                <a:ea typeface="標楷體" panose="03000509000000000000" pitchFamily="65" charset="-120"/>
              </a:rPr>
              <a:t>二</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下午校慶預賽</a:t>
            </a:r>
          </a:p>
          <a:p>
            <a:pPr marL="514350" indent="-514350">
              <a:buFont typeface="+mj-lt"/>
              <a:buAutoNum type="arabicPeriod"/>
            </a:pPr>
            <a:r>
              <a:rPr lang="zh-TW" altLang="en-US" sz="2100" dirty="0">
                <a:latin typeface="標楷體" panose="03000509000000000000" pitchFamily="65" charset="-120"/>
                <a:ea typeface="標楷體" panose="03000509000000000000" pitchFamily="65" charset="-120"/>
              </a:rPr>
              <a:t> </a:t>
            </a:r>
            <a:r>
              <a:rPr lang="en-US" altLang="zh-TW" sz="2100" dirty="0">
                <a:solidFill>
                  <a:srgbClr val="FF0000"/>
                </a:solidFill>
                <a:latin typeface="標楷體" panose="03000509000000000000" pitchFamily="65" charset="-120"/>
                <a:ea typeface="標楷體" panose="03000509000000000000" pitchFamily="65" charset="-120"/>
              </a:rPr>
              <a:t>12/10(</a:t>
            </a:r>
            <a:r>
              <a:rPr lang="zh-TW" altLang="en-US" sz="2100" dirty="0">
                <a:solidFill>
                  <a:srgbClr val="FF0000"/>
                </a:solidFill>
                <a:latin typeface="標楷體" panose="03000509000000000000" pitchFamily="65" charset="-120"/>
                <a:ea typeface="標楷體" panose="03000509000000000000" pitchFamily="65" charset="-120"/>
              </a:rPr>
              <a:t>六</a:t>
            </a:r>
            <a:r>
              <a:rPr lang="en-US" altLang="zh-TW" sz="2100" dirty="0">
                <a:solidFill>
                  <a:srgbClr val="FF0000"/>
                </a:solidFill>
                <a:latin typeface="標楷體" panose="03000509000000000000" pitchFamily="65" charset="-120"/>
                <a:ea typeface="標楷體" panose="03000509000000000000" pitchFamily="65" charset="-120"/>
              </a:rPr>
              <a:t>)50</a:t>
            </a:r>
            <a:r>
              <a:rPr lang="zh-TW" altLang="en-US" sz="2100" dirty="0">
                <a:solidFill>
                  <a:srgbClr val="FF0000"/>
                </a:solidFill>
                <a:latin typeface="標楷體" panose="03000509000000000000" pitchFamily="65" charset="-120"/>
                <a:ea typeface="標楷體" panose="03000509000000000000" pitchFamily="65" charset="-120"/>
              </a:rPr>
              <a:t>週年校慶系列活動，上午：音樂會；下午：運動會</a:t>
            </a:r>
            <a:endParaRPr lang="en-US" altLang="zh-TW" sz="2100" dirty="0">
              <a:solidFill>
                <a:srgbClr val="FF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100" dirty="0">
                <a:solidFill>
                  <a:srgbClr val="FF0000"/>
                </a:solidFill>
                <a:latin typeface="標楷體" panose="03000509000000000000" pitchFamily="65" charset="-120"/>
                <a:ea typeface="標楷體" panose="03000509000000000000" pitchFamily="65" charset="-120"/>
              </a:rPr>
              <a:t> </a:t>
            </a:r>
            <a:r>
              <a:rPr lang="en-US" altLang="zh-TW" sz="2100" dirty="0">
                <a:solidFill>
                  <a:srgbClr val="FF0000"/>
                </a:solidFill>
                <a:latin typeface="標楷體" panose="03000509000000000000" pitchFamily="65" charset="-120"/>
                <a:ea typeface="標楷體" panose="03000509000000000000" pitchFamily="65" charset="-120"/>
              </a:rPr>
              <a:t>12/11(</a:t>
            </a:r>
            <a:r>
              <a:rPr lang="zh-TW" altLang="en-US" sz="2100" dirty="0">
                <a:solidFill>
                  <a:srgbClr val="FF0000"/>
                </a:solidFill>
                <a:latin typeface="標楷體" panose="03000509000000000000" pitchFamily="65" charset="-120"/>
                <a:ea typeface="標楷體" panose="03000509000000000000" pitchFamily="65" charset="-120"/>
              </a:rPr>
              <a:t>日</a:t>
            </a:r>
            <a:r>
              <a:rPr lang="en-US" altLang="zh-TW" sz="2100" dirty="0">
                <a:solidFill>
                  <a:srgbClr val="FF0000"/>
                </a:solidFill>
                <a:latin typeface="標楷體" panose="03000509000000000000" pitchFamily="65" charset="-120"/>
                <a:ea typeface="標楷體" panose="03000509000000000000" pitchFamily="65" charset="-120"/>
              </a:rPr>
              <a:t>)50</a:t>
            </a:r>
            <a:r>
              <a:rPr lang="zh-TW" altLang="en-US" sz="2100" dirty="0">
                <a:solidFill>
                  <a:srgbClr val="FF0000"/>
                </a:solidFill>
                <a:latin typeface="標楷體" panose="03000509000000000000" pitchFamily="65" charset="-120"/>
                <a:ea typeface="標楷體" panose="03000509000000000000" pitchFamily="65" charset="-120"/>
              </a:rPr>
              <a:t>週年校慶系列活動，上午：校慶；中午、園遊會       </a:t>
            </a:r>
            <a:endParaRPr lang="en-US" altLang="zh-TW" sz="2100" dirty="0">
              <a:solidFill>
                <a:srgbClr val="FF0000"/>
              </a:solidFill>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1/5(</a:t>
            </a:r>
            <a:r>
              <a:rPr lang="zh-TW" altLang="en-US" sz="2100" dirty="0">
                <a:latin typeface="標楷體" panose="03000509000000000000" pitchFamily="65" charset="-120"/>
                <a:ea typeface="標楷體" panose="03000509000000000000" pitchFamily="65" charset="-120"/>
              </a:rPr>
              <a:t>四</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1/6(</a:t>
            </a:r>
            <a:r>
              <a:rPr lang="zh-TW" altLang="en-US" sz="2100" dirty="0">
                <a:latin typeface="標楷體" panose="03000509000000000000" pitchFamily="65" charset="-120"/>
                <a:ea typeface="標楷體" panose="03000509000000000000" pitchFamily="65" charset="-120"/>
              </a:rPr>
              <a:t>五</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1/7(</a:t>
            </a:r>
            <a:r>
              <a:rPr lang="zh-TW" altLang="en-US" sz="2100" dirty="0">
                <a:latin typeface="標楷體" panose="03000509000000000000" pitchFamily="65" charset="-120"/>
                <a:ea typeface="標楷體" panose="03000509000000000000" pitchFamily="65" charset="-120"/>
              </a:rPr>
              <a:t>六</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九年級畢業旅行</a:t>
            </a:r>
            <a:r>
              <a:rPr lang="en-US" altLang="zh-TW" sz="2100" dirty="0">
                <a:latin typeface="標楷體" panose="03000509000000000000" pitchFamily="65" charset="-120"/>
                <a:ea typeface="標楷體" panose="03000509000000000000" pitchFamily="65" charset="-120"/>
              </a:rPr>
              <a:t> </a:t>
            </a:r>
          </a:p>
          <a:p>
            <a:pPr marL="514350" indent="-514350">
              <a:buFont typeface="+mj-lt"/>
              <a:buAutoNum type="arabicPeriod"/>
            </a:pPr>
            <a:r>
              <a:rPr lang="zh-TW" altLang="en-US" sz="2100" dirty="0">
                <a:latin typeface="標楷體" panose="03000509000000000000" pitchFamily="65" charset="-120"/>
                <a:ea typeface="標楷體" panose="03000509000000000000" pitchFamily="65" charset="-120"/>
              </a:rPr>
              <a:t> </a:t>
            </a:r>
            <a:r>
              <a:rPr lang="en-US" altLang="zh-TW" sz="2100" dirty="0">
                <a:latin typeface="標楷體" panose="03000509000000000000" pitchFamily="65" charset="-120"/>
                <a:ea typeface="標楷體" panose="03000509000000000000" pitchFamily="65" charset="-120"/>
              </a:rPr>
              <a:t>1/6(</a:t>
            </a:r>
            <a:r>
              <a:rPr lang="zh-TW" altLang="en-US" sz="2100" dirty="0">
                <a:latin typeface="標楷體" panose="03000509000000000000" pitchFamily="65" charset="-120"/>
                <a:ea typeface="標楷體" panose="03000509000000000000" pitchFamily="65" charset="-120"/>
              </a:rPr>
              <a:t>五</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a:t>
            </a:r>
            <a:r>
              <a:rPr lang="en-US" altLang="zh-TW" sz="2100" dirty="0">
                <a:latin typeface="標楷體" panose="03000509000000000000" pitchFamily="65" charset="-120"/>
                <a:ea typeface="標楷體" panose="03000509000000000000" pitchFamily="65" charset="-120"/>
              </a:rPr>
              <a:t>1/7(</a:t>
            </a:r>
            <a:r>
              <a:rPr lang="zh-TW" altLang="en-US" sz="2100" dirty="0">
                <a:latin typeface="標楷體" panose="03000509000000000000" pitchFamily="65" charset="-120"/>
                <a:ea typeface="標楷體" panose="03000509000000000000" pitchFamily="65" charset="-120"/>
              </a:rPr>
              <a:t>六</a:t>
            </a:r>
            <a:r>
              <a:rPr lang="en-US" altLang="zh-TW" sz="2100" dirty="0">
                <a:latin typeface="標楷體" panose="03000509000000000000" pitchFamily="65" charset="-120"/>
                <a:ea typeface="標楷體" panose="03000509000000000000" pitchFamily="65" charset="-120"/>
              </a:rPr>
              <a:t>)</a:t>
            </a:r>
            <a:r>
              <a:rPr lang="zh-TW" altLang="en-US" sz="2100" dirty="0">
                <a:latin typeface="標楷體" panose="03000509000000000000" pitchFamily="65" charset="-120"/>
                <a:ea typeface="標楷體" panose="03000509000000000000" pitchFamily="65" charset="-120"/>
              </a:rPr>
              <a:t>八年級隔宿露營</a:t>
            </a:r>
          </a:p>
          <a:p>
            <a:pPr marL="514350" indent="-514350">
              <a:buFont typeface="+mj-lt"/>
              <a:buAutoNum type="arabicPeriod"/>
            </a:pPr>
            <a:endParaRPr lang="en-US" altLang="zh-TW" sz="2100" dirty="0"/>
          </a:p>
        </p:txBody>
      </p:sp>
    </p:spTree>
    <p:extLst>
      <p:ext uri="{BB962C8B-B14F-4D97-AF65-F5344CB8AC3E}">
        <p14:creationId xmlns:p14="http://schemas.microsoft.com/office/powerpoint/2010/main" val="211019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FF"/>
                </a:solidFill>
              </a:rPr>
              <a:t>肆、大崗國中多元學習社團</a:t>
            </a: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請參閱紙本附件</a:t>
            </a:r>
          </a:p>
        </p:txBody>
      </p:sp>
    </p:spTree>
    <p:extLst>
      <p:ext uri="{BB962C8B-B14F-4D97-AF65-F5344CB8AC3E}">
        <p14:creationId xmlns:p14="http://schemas.microsoft.com/office/powerpoint/2010/main" val="295718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4356496" y="3068638"/>
            <a:ext cx="4319960" cy="1200329"/>
          </a:xfrm>
          <a:prstGeom prst="rect">
            <a:avLst/>
          </a:prstGeom>
          <a:noFill/>
          <a:ln w="9525">
            <a:noFill/>
            <a:miter lim="800000"/>
            <a:headEnd/>
            <a:tailEnd/>
          </a:ln>
        </p:spPr>
        <p:txBody>
          <a:bodyPr wrap="square">
            <a:spAutoFit/>
          </a:bodyPr>
          <a:lstStyle/>
          <a:p>
            <a:r>
              <a:rPr kumimoji="0" lang="zh-TW" altLang="en-US" sz="7200" dirty="0">
                <a:solidFill>
                  <a:schemeClr val="accent2"/>
                </a:solidFill>
                <a:latin typeface="標楷體" pitchFamily="65" charset="-120"/>
                <a:ea typeface="標楷體" pitchFamily="65" charset="-120"/>
              </a:rPr>
              <a:t>總 務 處</a:t>
            </a:r>
            <a:endParaRPr kumimoji="0" lang="en-US" altLang="zh-TW" sz="7200" dirty="0">
              <a:solidFill>
                <a:schemeClr val="accent2"/>
              </a:solidFill>
              <a:latin typeface="標楷體" pitchFamily="65" charset="-120"/>
              <a:ea typeface="標楷體" pitchFamily="65" charset="-120"/>
            </a:endParaRPr>
          </a:p>
        </p:txBody>
      </p:sp>
    </p:spTree>
    <p:extLst>
      <p:ext uri="{BB962C8B-B14F-4D97-AF65-F5344CB8AC3E}">
        <p14:creationId xmlns:p14="http://schemas.microsoft.com/office/powerpoint/2010/main" val="2786156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idx="4294967295"/>
          </p:nvPr>
        </p:nvSpPr>
        <p:spPr/>
        <p:txBody>
          <a:bodyPr/>
          <a:lstStyle/>
          <a:p>
            <a:pPr>
              <a:defRPr/>
            </a:pPr>
            <a:r>
              <a:rPr lang="zh-TW" altLang="en-US">
                <a:ea typeface="標楷體" pitchFamily="65" charset="-120"/>
              </a:rPr>
              <a:t>學生制服校外販售點</a:t>
            </a:r>
            <a:endParaRPr lang="en-US" altLang="zh-TW">
              <a:ea typeface="標楷體" pitchFamily="65" charset="-120"/>
            </a:endParaRPr>
          </a:p>
        </p:txBody>
      </p:sp>
      <p:sp>
        <p:nvSpPr>
          <p:cNvPr id="26627" name="Text Box 5"/>
          <p:cNvSpPr txBox="1">
            <a:spLocks noChangeArrowheads="1"/>
          </p:cNvSpPr>
          <p:nvPr/>
        </p:nvSpPr>
        <p:spPr bwMode="auto">
          <a:xfrm>
            <a:off x="1346994" y="2060848"/>
            <a:ext cx="6450012" cy="4524315"/>
          </a:xfrm>
          <a:prstGeom prst="rect">
            <a:avLst/>
          </a:prstGeom>
          <a:noFill/>
          <a:ln w="9525">
            <a:noFill/>
            <a:miter lim="800000"/>
            <a:headEnd/>
            <a:tailEnd/>
          </a:ln>
        </p:spPr>
        <p:txBody>
          <a:bodyPr>
            <a:spAutoFit/>
          </a:bodyPr>
          <a:lstStyle/>
          <a:p>
            <a:r>
              <a:rPr kumimoji="0" lang="en-US" altLang="zh-TW" sz="3200" dirty="0">
                <a:latin typeface="標楷體" pitchFamily="65" charset="-120"/>
                <a:ea typeface="標楷體" pitchFamily="65" charset="-120"/>
              </a:rPr>
              <a:t>1.</a:t>
            </a:r>
            <a:r>
              <a:rPr kumimoji="0" lang="zh-TW" altLang="en-US" sz="3200" dirty="0">
                <a:latin typeface="標楷體" pitchFamily="65" charset="-120"/>
                <a:ea typeface="標楷體" pitchFamily="65" charset="-120"/>
              </a:rPr>
              <a:t>瑋華文具行</a:t>
            </a:r>
          </a:p>
          <a:p>
            <a:r>
              <a:rPr kumimoji="0" lang="zh-TW" altLang="en-US" sz="3200" dirty="0">
                <a:latin typeface="標楷體" pitchFamily="65" charset="-120"/>
                <a:ea typeface="標楷體" pitchFamily="65" charset="-120"/>
              </a:rPr>
              <a:t>  地址：龜山區文化二路</a:t>
            </a:r>
            <a:r>
              <a:rPr kumimoji="0" lang="en-US" altLang="zh-TW" sz="3200" dirty="0">
                <a:latin typeface="標楷體" pitchFamily="65" charset="-120"/>
                <a:ea typeface="標楷體" pitchFamily="65" charset="-120"/>
              </a:rPr>
              <a:t>105</a:t>
            </a:r>
            <a:r>
              <a:rPr kumimoji="0" lang="zh-TW" altLang="en-US" sz="3200" dirty="0">
                <a:latin typeface="標楷體" pitchFamily="65" charset="-120"/>
                <a:ea typeface="標楷體" pitchFamily="65" charset="-120"/>
              </a:rPr>
              <a:t>號</a:t>
            </a:r>
            <a:endParaRPr kumimoji="0" lang="en-US" altLang="zh-TW" sz="3200" dirty="0">
              <a:latin typeface="標楷體" pitchFamily="65" charset="-120"/>
              <a:ea typeface="標楷體" pitchFamily="65" charset="-120"/>
            </a:endParaRPr>
          </a:p>
          <a:p>
            <a:r>
              <a:rPr kumimoji="0" lang="en-US" altLang="zh-TW" sz="3200" dirty="0">
                <a:latin typeface="標楷體" pitchFamily="65" charset="-120"/>
                <a:ea typeface="標楷體" pitchFamily="65" charset="-120"/>
              </a:rPr>
              <a:t>  </a:t>
            </a:r>
            <a:r>
              <a:rPr kumimoji="0" lang="zh-TW" altLang="en-US" sz="3200" dirty="0">
                <a:latin typeface="標楷體" pitchFamily="65" charset="-120"/>
                <a:ea typeface="標楷體" pitchFamily="65" charset="-120"/>
              </a:rPr>
              <a:t>電話：</a:t>
            </a:r>
            <a:r>
              <a:rPr kumimoji="0" lang="en-US" altLang="zh-TW" sz="3200" dirty="0">
                <a:latin typeface="標楷體" pitchFamily="65" charset="-120"/>
                <a:ea typeface="標楷體" pitchFamily="65" charset="-120"/>
              </a:rPr>
              <a:t>03-3960258</a:t>
            </a:r>
          </a:p>
          <a:p>
            <a:r>
              <a:rPr kumimoji="0" lang="en-US" altLang="zh-TW" sz="3200" dirty="0">
                <a:latin typeface="標楷體" pitchFamily="65" charset="-120"/>
                <a:ea typeface="標楷體" pitchFamily="65" charset="-120"/>
              </a:rPr>
              <a:t>2.</a:t>
            </a:r>
            <a:r>
              <a:rPr kumimoji="0" lang="zh-TW" altLang="en-US" sz="3200" dirty="0">
                <a:latin typeface="標楷體" pitchFamily="65" charset="-120"/>
                <a:ea typeface="標楷體" pitchFamily="65" charset="-120"/>
              </a:rPr>
              <a:t>立興文具行</a:t>
            </a:r>
          </a:p>
          <a:p>
            <a:pPr lvl="1"/>
            <a:r>
              <a:rPr kumimoji="0" lang="zh-TW" altLang="en-US" sz="3200" dirty="0">
                <a:latin typeface="標楷體" pitchFamily="65" charset="-120"/>
                <a:ea typeface="標楷體" pitchFamily="65" charset="-120"/>
              </a:rPr>
              <a:t>地址：龜山區頂湖新興街</a:t>
            </a:r>
            <a:r>
              <a:rPr kumimoji="0" lang="en-US" altLang="zh-TW" sz="3200" dirty="0">
                <a:latin typeface="標楷體" pitchFamily="65" charset="-120"/>
                <a:ea typeface="標楷體" pitchFamily="65" charset="-120"/>
              </a:rPr>
              <a:t>256</a:t>
            </a:r>
            <a:r>
              <a:rPr kumimoji="0" lang="zh-TW" altLang="en-US" sz="3200" dirty="0">
                <a:latin typeface="標楷體" pitchFamily="65" charset="-120"/>
                <a:ea typeface="標楷體" pitchFamily="65" charset="-120"/>
              </a:rPr>
              <a:t>號</a:t>
            </a:r>
          </a:p>
          <a:p>
            <a:pPr lvl="1"/>
            <a:r>
              <a:rPr kumimoji="0" lang="zh-TW" altLang="en-US" sz="3200" dirty="0">
                <a:latin typeface="標楷體" pitchFamily="65" charset="-120"/>
                <a:ea typeface="標楷體" pitchFamily="65" charset="-120"/>
              </a:rPr>
              <a:t>電話：</a:t>
            </a:r>
            <a:r>
              <a:rPr kumimoji="0" lang="en-US" altLang="zh-TW" sz="3200" dirty="0">
                <a:latin typeface="標楷體" pitchFamily="65" charset="-120"/>
                <a:ea typeface="標楷體" pitchFamily="65" charset="-120"/>
              </a:rPr>
              <a:t>03-3283870</a:t>
            </a:r>
          </a:p>
          <a:p>
            <a:r>
              <a:rPr kumimoji="0" lang="en-US" altLang="zh-TW" sz="3200" dirty="0">
                <a:latin typeface="標楷體" pitchFamily="65" charset="-120"/>
                <a:ea typeface="標楷體" pitchFamily="65" charset="-120"/>
              </a:rPr>
              <a:t>3.</a:t>
            </a:r>
            <a:r>
              <a:rPr kumimoji="0" lang="zh-TW" altLang="en-US" sz="3200" dirty="0">
                <a:latin typeface="標楷體" pitchFamily="65" charset="-120"/>
                <a:ea typeface="標楷體" pitchFamily="65" charset="-120"/>
              </a:rPr>
              <a:t>本校</a:t>
            </a:r>
            <a:r>
              <a:rPr kumimoji="0" lang="en-US" altLang="zh-TW" sz="3200" dirty="0">
                <a:latin typeface="標楷體" pitchFamily="65" charset="-120"/>
                <a:ea typeface="標楷體" pitchFamily="65" charset="-120"/>
              </a:rPr>
              <a:t>111</a:t>
            </a:r>
            <a:r>
              <a:rPr kumimoji="0" lang="zh-TW" altLang="en-US" sz="3200" dirty="0">
                <a:latin typeface="標楷體" pitchFamily="65" charset="-120"/>
                <a:ea typeface="標楷體" pitchFamily="65" charset="-120"/>
              </a:rPr>
              <a:t>學年度新生制服廠商</a:t>
            </a:r>
          </a:p>
          <a:p>
            <a:pPr lvl="1"/>
            <a:r>
              <a:rPr kumimoji="0" lang="zh-TW" altLang="en-US" sz="3200" dirty="0">
                <a:latin typeface="標楷體" pitchFamily="65" charset="-120"/>
                <a:ea typeface="標楷體" pitchFamily="65" charset="-120"/>
              </a:rPr>
              <a:t>佳呂企業 邱小姐	</a:t>
            </a:r>
            <a:r>
              <a:rPr kumimoji="0" lang="en-US" altLang="zh-TW" sz="3200" dirty="0">
                <a:latin typeface="標楷體" pitchFamily="65" charset="-120"/>
                <a:ea typeface="標楷體" pitchFamily="65" charset="-120"/>
              </a:rPr>
              <a:t>0921-010711</a:t>
            </a:r>
          </a:p>
          <a:p>
            <a:pPr lvl="1"/>
            <a:endParaRPr kumimoji="0" lang="en-US"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4147298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idx="4294967295"/>
          </p:nvPr>
        </p:nvSpPr>
        <p:spPr/>
        <p:txBody>
          <a:bodyPr/>
          <a:lstStyle/>
          <a:p>
            <a:pPr>
              <a:defRPr/>
            </a:pPr>
            <a:r>
              <a:rPr lang="zh-TW" altLang="en-US" dirty="0">
                <a:latin typeface="標楷體" pitchFamily="65" charset="-120"/>
                <a:ea typeface="標楷體" pitchFamily="65" charset="-120"/>
              </a:rPr>
              <a:t>校園開放場地及時間 </a:t>
            </a:r>
            <a:endParaRPr lang="en-US" altLang="zh-TW" dirty="0">
              <a:latin typeface="標楷體" pitchFamily="65" charset="-120"/>
              <a:ea typeface="標楷體" pitchFamily="65" charset="-120"/>
            </a:endParaRPr>
          </a:p>
        </p:txBody>
      </p:sp>
      <p:sp>
        <p:nvSpPr>
          <p:cNvPr id="27651" name="Text Box 3"/>
          <p:cNvSpPr txBox="1">
            <a:spLocks noChangeArrowheads="1"/>
          </p:cNvSpPr>
          <p:nvPr/>
        </p:nvSpPr>
        <p:spPr bwMode="auto">
          <a:xfrm>
            <a:off x="1151830" y="1988840"/>
            <a:ext cx="6840339" cy="4031873"/>
          </a:xfrm>
          <a:prstGeom prst="rect">
            <a:avLst/>
          </a:prstGeom>
          <a:noFill/>
          <a:ln w="9525">
            <a:noFill/>
            <a:miter lim="800000"/>
            <a:headEnd/>
            <a:tailEnd/>
          </a:ln>
        </p:spPr>
        <p:txBody>
          <a:bodyPr wrap="square">
            <a:spAutoFit/>
          </a:bodyPr>
          <a:lstStyle/>
          <a:p>
            <a:r>
              <a:rPr kumimoji="0" lang="en-US" altLang="zh-TW" sz="3200" b="1" dirty="0">
                <a:latin typeface="標楷體" pitchFamily="65" charset="-120"/>
                <a:ea typeface="標楷體" pitchFamily="65" charset="-120"/>
              </a:rPr>
              <a:t>1.</a:t>
            </a:r>
            <a:r>
              <a:rPr kumimoji="0" lang="zh-TW" altLang="en-US" sz="3200" b="1" dirty="0">
                <a:latin typeface="標楷體" pitchFamily="65" charset="-120"/>
                <a:ea typeface="標楷體" pitchFamily="65" charset="-120"/>
              </a:rPr>
              <a:t>開放場地：因疫情關係，</a:t>
            </a:r>
            <a:r>
              <a:rPr kumimoji="0" lang="zh-TW" altLang="en-US" sz="3200" b="1" dirty="0">
                <a:solidFill>
                  <a:srgbClr val="C00000"/>
                </a:solidFill>
                <a:latin typeface="標楷體" pitchFamily="65" charset="-120"/>
                <a:ea typeface="標楷體" pitchFamily="65" charset="-120"/>
              </a:rPr>
              <a:t>僅開放戶外操場。</a:t>
            </a:r>
            <a:r>
              <a:rPr kumimoji="0" lang="en-US" altLang="zh-TW" sz="3200" b="1" dirty="0">
                <a:latin typeface="標楷體" pitchFamily="65" charset="-120"/>
                <a:ea typeface="標楷體" pitchFamily="65" charset="-120"/>
              </a:rPr>
              <a:t>(</a:t>
            </a:r>
            <a:r>
              <a:rPr kumimoji="0" lang="zh-TW" altLang="en-US" sz="3200" b="1" dirty="0">
                <a:latin typeface="標楷體" pitchFamily="65" charset="-120"/>
                <a:ea typeface="標楷體" pitchFamily="65" charset="-120"/>
              </a:rPr>
              <a:t>操場跑道目前整修中</a:t>
            </a:r>
            <a:r>
              <a:rPr kumimoji="0" lang="en-US" altLang="zh-TW" sz="3200" b="1" dirty="0">
                <a:latin typeface="標楷體" pitchFamily="65" charset="-120"/>
                <a:ea typeface="標楷體" pitchFamily="65" charset="-120"/>
              </a:rPr>
              <a:t>)</a:t>
            </a:r>
            <a:endParaRPr kumimoji="0" lang="zh-TW" altLang="en-US" sz="3200" b="1" dirty="0">
              <a:latin typeface="標楷體" pitchFamily="65" charset="-120"/>
              <a:ea typeface="標楷體" pitchFamily="65" charset="-120"/>
            </a:endParaRPr>
          </a:p>
          <a:p>
            <a:r>
              <a:rPr kumimoji="0" lang="en-US" altLang="zh-TW" sz="3200" b="1" dirty="0">
                <a:latin typeface="標楷體" pitchFamily="65" charset="-120"/>
                <a:ea typeface="標楷體" pitchFamily="65" charset="-120"/>
              </a:rPr>
              <a:t>2.</a:t>
            </a:r>
            <a:r>
              <a:rPr kumimoji="0" lang="zh-TW" altLang="en-US" sz="3200" b="1" dirty="0">
                <a:latin typeface="標楷體" pitchFamily="65" charset="-120"/>
                <a:ea typeface="標楷體" pitchFamily="65" charset="-120"/>
              </a:rPr>
              <a:t>週一至週六：下午</a:t>
            </a:r>
            <a:r>
              <a:rPr kumimoji="0" lang="en-US" altLang="zh-TW" sz="3200" b="1" dirty="0">
                <a:latin typeface="標楷體" pitchFamily="65" charset="-120"/>
                <a:ea typeface="標楷體" pitchFamily="65" charset="-120"/>
              </a:rPr>
              <a:t>17:30</a:t>
            </a:r>
            <a:r>
              <a:rPr kumimoji="0" lang="zh-TW" altLang="en-US" sz="3200" b="1" dirty="0">
                <a:latin typeface="標楷體" pitchFamily="65" charset="-120"/>
                <a:ea typeface="標楷體" pitchFamily="65" charset="-120"/>
              </a:rPr>
              <a:t>至</a:t>
            </a:r>
            <a:r>
              <a:rPr kumimoji="0" lang="en-US" altLang="zh-TW" sz="3200" b="1" dirty="0">
                <a:latin typeface="標楷體" pitchFamily="65" charset="-120"/>
                <a:ea typeface="標楷體" pitchFamily="65" charset="-120"/>
              </a:rPr>
              <a:t>19:00</a:t>
            </a:r>
          </a:p>
          <a:p>
            <a:r>
              <a:rPr kumimoji="0" lang="en-US" altLang="zh-TW" sz="3200" b="1" dirty="0">
                <a:latin typeface="標楷體" pitchFamily="65" charset="-120"/>
                <a:ea typeface="標楷體" pitchFamily="65" charset="-120"/>
              </a:rPr>
              <a:t>	 </a:t>
            </a:r>
            <a:r>
              <a:rPr kumimoji="0" lang="zh-TW" altLang="en-US" sz="3200" b="1" dirty="0">
                <a:latin typeface="標楷體" pitchFamily="65" charset="-120"/>
                <a:ea typeface="標楷體" pitchFamily="65" charset="-120"/>
              </a:rPr>
              <a:t>星期日：下午</a:t>
            </a:r>
            <a:r>
              <a:rPr kumimoji="0" lang="en-US" altLang="zh-TW" sz="3200" b="1" dirty="0">
                <a:latin typeface="標楷體" pitchFamily="65" charset="-120"/>
                <a:ea typeface="標楷體" pitchFamily="65" charset="-120"/>
              </a:rPr>
              <a:t>13:00</a:t>
            </a:r>
            <a:r>
              <a:rPr kumimoji="0" lang="zh-TW" altLang="en-US" sz="3200" b="1" dirty="0">
                <a:latin typeface="標楷體" pitchFamily="65" charset="-120"/>
                <a:ea typeface="標楷體" pitchFamily="65" charset="-120"/>
              </a:rPr>
              <a:t>至</a:t>
            </a:r>
            <a:r>
              <a:rPr kumimoji="0" lang="en-US" altLang="zh-TW" sz="3200" b="1" dirty="0">
                <a:latin typeface="標楷體" pitchFamily="65" charset="-120"/>
                <a:ea typeface="標楷體" pitchFamily="65" charset="-120"/>
              </a:rPr>
              <a:t>19:00</a:t>
            </a:r>
          </a:p>
          <a:p>
            <a:r>
              <a:rPr kumimoji="0" lang="zh-TW" altLang="en-US" sz="3200" b="1" dirty="0">
                <a:latin typeface="標楷體" pitchFamily="65" charset="-120"/>
                <a:ea typeface="標楷體" pitchFamily="65" charset="-120"/>
              </a:rPr>
              <a:t>禁止攜帶寵物及飲料食物進入校園活動；其他時間如需洽公，請依相關防疫規定至警衛室辦妥登記、消毒及量體溫。不便之處，尚請見諒！</a:t>
            </a:r>
            <a:endParaRPr kumimoji="0"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2022411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idx="4294967295"/>
          </p:nvPr>
        </p:nvSpPr>
        <p:spPr/>
        <p:txBody>
          <a:bodyPr/>
          <a:lstStyle/>
          <a:p>
            <a:pPr>
              <a:defRPr/>
            </a:pPr>
            <a:r>
              <a:rPr lang="zh-TW" altLang="en-US" dirty="0">
                <a:latin typeface="標楷體" pitchFamily="65" charset="-120"/>
                <a:ea typeface="標楷體" pitchFamily="65" charset="-120"/>
              </a:rPr>
              <a:t>班級家長會委員</a:t>
            </a:r>
            <a:endParaRPr lang="en-US" altLang="zh-TW" dirty="0">
              <a:latin typeface="標楷體" pitchFamily="65" charset="-120"/>
              <a:ea typeface="標楷體" pitchFamily="65" charset="-120"/>
            </a:endParaRPr>
          </a:p>
        </p:txBody>
      </p:sp>
      <p:sp>
        <p:nvSpPr>
          <p:cNvPr id="30723" name="Text Box 3"/>
          <p:cNvSpPr txBox="1">
            <a:spLocks noChangeArrowheads="1"/>
          </p:cNvSpPr>
          <p:nvPr/>
        </p:nvSpPr>
        <p:spPr bwMode="auto">
          <a:xfrm>
            <a:off x="337211" y="2420888"/>
            <a:ext cx="8803006" cy="1200329"/>
          </a:xfrm>
          <a:prstGeom prst="rect">
            <a:avLst/>
          </a:prstGeom>
          <a:noFill/>
          <a:ln w="9525">
            <a:noFill/>
            <a:miter lim="800000"/>
            <a:headEnd/>
            <a:tailEnd/>
          </a:ln>
        </p:spPr>
        <p:txBody>
          <a:bodyPr wrap="square">
            <a:spAutoFit/>
          </a:bodyPr>
          <a:lstStyle/>
          <a:p>
            <a:r>
              <a:rPr kumimoji="0" lang="zh-TW" altLang="en-US" sz="3600" b="1" dirty="0">
                <a:latin typeface="標楷體" pitchFamily="65" charset="-120"/>
                <a:ea typeface="標楷體" pitchFamily="65" charset="-120"/>
              </a:rPr>
              <a:t>推選本班家長會會員代表</a:t>
            </a:r>
            <a:r>
              <a:rPr kumimoji="0" lang="en-US" altLang="zh-TW" sz="3600" b="1" dirty="0">
                <a:latin typeface="標楷體" pitchFamily="65" charset="-120"/>
                <a:ea typeface="標楷體" pitchFamily="65" charset="-120"/>
              </a:rPr>
              <a:t>(</a:t>
            </a:r>
            <a:r>
              <a:rPr kumimoji="0" lang="zh-TW" altLang="en-US" sz="3600" b="1" dirty="0">
                <a:latin typeface="標楷體" pitchFamily="65" charset="-120"/>
                <a:ea typeface="標楷體" pitchFamily="65" charset="-120"/>
              </a:rPr>
              <a:t>請推選</a:t>
            </a:r>
            <a:r>
              <a:rPr kumimoji="0" lang="en-US" altLang="zh-TW" sz="3600" b="1" dirty="0">
                <a:latin typeface="標楷體" pitchFamily="65" charset="-120"/>
                <a:ea typeface="標楷體" pitchFamily="65" charset="-120"/>
              </a:rPr>
              <a:t>1~5</a:t>
            </a:r>
            <a:r>
              <a:rPr kumimoji="0" lang="zh-TW" altLang="en-US" sz="3600" b="1" dirty="0">
                <a:latin typeface="標楷體" pitchFamily="65" charset="-120"/>
                <a:ea typeface="標楷體" pitchFamily="65" charset="-120"/>
              </a:rPr>
              <a:t>位</a:t>
            </a:r>
            <a:r>
              <a:rPr kumimoji="0" lang="en-US" altLang="zh-TW" sz="3600" b="1" dirty="0">
                <a:latin typeface="標楷體" pitchFamily="65" charset="-120"/>
                <a:ea typeface="標楷體" pitchFamily="65" charset="-120"/>
              </a:rPr>
              <a:t>)</a:t>
            </a:r>
            <a:r>
              <a:rPr kumimoji="0" lang="zh-TW" altLang="en-US" sz="3600" b="1" dirty="0">
                <a:latin typeface="標楷體" pitchFamily="65" charset="-120"/>
                <a:ea typeface="標楷體" pitchFamily="65" charset="-120"/>
              </a:rPr>
              <a:t>：</a:t>
            </a:r>
          </a:p>
          <a:p>
            <a:r>
              <a:rPr kumimoji="0" lang="zh-TW" altLang="en-US" sz="3600" b="1" dirty="0">
                <a:latin typeface="標楷體" pitchFamily="65" charset="-120"/>
                <a:ea typeface="標楷體" pitchFamily="65" charset="-120"/>
              </a:rPr>
              <a:t>　　　　</a:t>
            </a:r>
            <a:endParaRPr kumimoji="0" lang="zh-TW" altLang="en-US" sz="2400" b="1" dirty="0">
              <a:latin typeface="標楷體" pitchFamily="65" charset="-120"/>
              <a:ea typeface="標楷體" pitchFamily="65" charset="-120"/>
            </a:endParaRPr>
          </a:p>
        </p:txBody>
      </p:sp>
      <p:sp>
        <p:nvSpPr>
          <p:cNvPr id="4" name="標題 1"/>
          <p:cNvSpPr txBox="1">
            <a:spLocks/>
          </p:cNvSpPr>
          <p:nvPr/>
        </p:nvSpPr>
        <p:spPr bwMode="gray">
          <a:xfrm>
            <a:off x="405880" y="3501008"/>
            <a:ext cx="8280920" cy="1647056"/>
          </a:xfrm>
          <a:prstGeom prst="rect">
            <a:avLst/>
          </a:prstGeom>
          <a:noFill/>
          <a:ln w="9525">
            <a:noFill/>
            <a:miter lim="800000"/>
            <a:headEnd/>
            <a:tailEnd/>
          </a:ln>
          <a:effectLst>
            <a:outerShdw dist="17961" dir="2700000" algn="ctr" rotWithShape="0">
              <a:srgbClr val="FFFFFF"/>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Arial" charset="0"/>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a:defRPr/>
            </a:pPr>
            <a:r>
              <a:rPr lang="en-US" altLang="zh-TW" sz="3200" dirty="0">
                <a:latin typeface="標楷體" pitchFamily="65" charset="-120"/>
                <a:ea typeface="標楷體" pitchFamily="65" charset="-120"/>
              </a:rPr>
              <a:t>(</a:t>
            </a:r>
            <a:r>
              <a:rPr lang="zh-TW" altLang="zh-TW" sz="3200" dirty="0">
                <a:latin typeface="標楷體" pitchFamily="65" charset="-120"/>
                <a:ea typeface="標楷體" pitchFamily="65" charset="-120"/>
              </a:rPr>
              <a:t>建議班會長</a:t>
            </a:r>
            <a:r>
              <a:rPr lang="en-US" altLang="zh-TW" sz="3200" dirty="0">
                <a:latin typeface="標楷體" pitchFamily="65" charset="-120"/>
                <a:ea typeface="標楷體" pitchFamily="65" charset="-120"/>
              </a:rPr>
              <a:t>1</a:t>
            </a:r>
            <a:r>
              <a:rPr lang="zh-TW" altLang="zh-TW" sz="3200" dirty="0">
                <a:latin typeface="標楷體" pitchFamily="65" charset="-120"/>
                <a:ea typeface="標楷體" pitchFamily="65" charset="-120"/>
              </a:rPr>
              <a:t>人、班副會長</a:t>
            </a:r>
            <a:r>
              <a:rPr lang="en-US" altLang="zh-TW" sz="3200" dirty="0">
                <a:latin typeface="標楷體" pitchFamily="65" charset="-120"/>
                <a:ea typeface="標楷體" pitchFamily="65" charset="-120"/>
              </a:rPr>
              <a:t>2</a:t>
            </a:r>
            <a:r>
              <a:rPr lang="zh-TW" altLang="zh-TW" sz="3200" dirty="0">
                <a:latin typeface="標楷體" pitchFamily="65" charset="-120"/>
                <a:ea typeface="標楷體" pitchFamily="65" charset="-120"/>
              </a:rPr>
              <a:t>人、</a:t>
            </a:r>
            <a:endParaRPr lang="en-US" altLang="zh-TW" sz="3200" dirty="0">
              <a:latin typeface="標楷體" pitchFamily="65" charset="-120"/>
              <a:ea typeface="標楷體" pitchFamily="65" charset="-120"/>
            </a:endParaRPr>
          </a:p>
          <a:p>
            <a:pPr>
              <a:defRPr/>
            </a:pPr>
            <a:r>
              <a:rPr lang="zh-TW" altLang="zh-TW" sz="3200" dirty="0">
                <a:latin typeface="標楷體" pitchFamily="65" charset="-120"/>
                <a:ea typeface="標楷體" pitchFamily="65" charset="-120"/>
              </a:rPr>
              <a:t>出納、文書各</a:t>
            </a:r>
            <a:r>
              <a:rPr lang="en-US" altLang="zh-TW" sz="3200" dirty="0">
                <a:latin typeface="標楷體" pitchFamily="65" charset="-120"/>
                <a:ea typeface="標楷體" pitchFamily="65" charset="-120"/>
              </a:rPr>
              <a:t>1</a:t>
            </a:r>
            <a:r>
              <a:rPr lang="zh-TW" altLang="zh-TW" sz="3200" dirty="0">
                <a:latin typeface="標楷體" pitchFamily="65" charset="-120"/>
                <a:ea typeface="標楷體" pitchFamily="65" charset="-120"/>
              </a:rPr>
              <a:t>人</a:t>
            </a:r>
            <a:r>
              <a:rPr lang="en-US" altLang="zh-TW" sz="3200" dirty="0">
                <a:latin typeface="標楷體" pitchFamily="65" charset="-120"/>
                <a:ea typeface="標楷體" pitchFamily="65" charset="-120"/>
              </a:rPr>
              <a:t>)</a:t>
            </a:r>
            <a:endParaRPr kumimoji="0" lang="en-US" altLang="zh-TW" sz="3200" kern="0" dirty="0">
              <a:solidFill>
                <a:srgbClr val="9E0A34"/>
              </a:solidFill>
              <a:latin typeface="標楷體" pitchFamily="65" charset="-120"/>
              <a:ea typeface="標楷體" pitchFamily="65" charset="-120"/>
            </a:endParaRPr>
          </a:p>
          <a:p>
            <a:pPr>
              <a:defRPr/>
            </a:pPr>
            <a:r>
              <a:rPr kumimoji="0" lang="zh-TW" altLang="en-US" kern="0" dirty="0">
                <a:solidFill>
                  <a:srgbClr val="9E0A34"/>
                </a:solidFill>
                <a:latin typeface="標楷體" pitchFamily="65" charset="-120"/>
                <a:ea typeface="標楷體" pitchFamily="65" charset="-120"/>
              </a:rPr>
              <a:t>請當選委員於</a:t>
            </a:r>
            <a:r>
              <a:rPr kumimoji="0" lang="en-US" altLang="zh-TW" kern="0" dirty="0">
                <a:solidFill>
                  <a:srgbClr val="9E0A34"/>
                </a:solidFill>
                <a:latin typeface="標楷體" pitchFamily="65" charset="-120"/>
                <a:ea typeface="標楷體" pitchFamily="65" charset="-120"/>
              </a:rPr>
              <a:t>10/14(</a:t>
            </a:r>
            <a:r>
              <a:rPr kumimoji="0" lang="zh-TW" altLang="en-US" kern="0" dirty="0">
                <a:solidFill>
                  <a:srgbClr val="9E0A34"/>
                </a:solidFill>
                <a:latin typeface="標楷體" pitchFamily="65" charset="-120"/>
                <a:ea typeface="標楷體" pitchFamily="65" charset="-120"/>
              </a:rPr>
              <a:t>五</a:t>
            </a:r>
            <a:r>
              <a:rPr kumimoji="0" lang="en-US" altLang="zh-TW" kern="0" dirty="0">
                <a:solidFill>
                  <a:srgbClr val="9E0A34"/>
                </a:solidFill>
                <a:latin typeface="標楷體" pitchFamily="65" charset="-120"/>
                <a:ea typeface="標楷體" pitchFamily="65" charset="-120"/>
              </a:rPr>
              <a:t>)19:00</a:t>
            </a:r>
          </a:p>
          <a:p>
            <a:pPr>
              <a:defRPr/>
            </a:pPr>
            <a:r>
              <a:rPr kumimoji="0" lang="zh-TW" altLang="en-US" kern="0" dirty="0">
                <a:solidFill>
                  <a:srgbClr val="9E0A34"/>
                </a:solidFill>
                <a:latin typeface="標楷體" pitchFamily="65" charset="-120"/>
                <a:ea typeface="標楷體" pitchFamily="65" charset="-120"/>
              </a:rPr>
              <a:t>撥冗參加家長代表大會</a:t>
            </a:r>
            <a:endParaRPr kumimoji="0" lang="en-US" altLang="zh-TW" kern="0" dirty="0">
              <a:solidFill>
                <a:srgbClr val="9E0A34"/>
              </a:solidFill>
              <a:latin typeface="標楷體" pitchFamily="65" charset="-120"/>
              <a:ea typeface="標楷體" pitchFamily="65" charset="-120"/>
            </a:endParaRPr>
          </a:p>
        </p:txBody>
      </p:sp>
    </p:spTree>
    <p:extLst>
      <p:ext uri="{BB962C8B-B14F-4D97-AF65-F5344CB8AC3E}">
        <p14:creationId xmlns:p14="http://schemas.microsoft.com/office/powerpoint/2010/main" val="417484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4212480" y="3068638"/>
            <a:ext cx="4391968" cy="1200329"/>
          </a:xfrm>
          <a:prstGeom prst="rect">
            <a:avLst/>
          </a:prstGeom>
          <a:noFill/>
          <a:ln w="9525">
            <a:noFill/>
            <a:miter lim="800000"/>
            <a:headEnd/>
            <a:tailEnd/>
          </a:ln>
        </p:spPr>
        <p:txBody>
          <a:bodyPr wrap="square">
            <a:spAutoFit/>
          </a:bodyPr>
          <a:lstStyle/>
          <a:p>
            <a:r>
              <a:rPr kumimoji="0" lang="zh-TW" altLang="en-US" sz="7200" dirty="0">
                <a:solidFill>
                  <a:schemeClr val="accent2"/>
                </a:solidFill>
                <a:latin typeface="標楷體" pitchFamily="65" charset="-120"/>
                <a:ea typeface="標楷體" pitchFamily="65" charset="-120"/>
              </a:rPr>
              <a:t>輔 導 室</a:t>
            </a:r>
            <a:endParaRPr kumimoji="0" lang="en-US" altLang="zh-TW" sz="7200" dirty="0">
              <a:solidFill>
                <a:schemeClr val="accent2"/>
              </a:solidFill>
              <a:latin typeface="標楷體" pitchFamily="65" charset="-120"/>
              <a:ea typeface="標楷體" pitchFamily="65" charset="-120"/>
            </a:endParaRPr>
          </a:p>
        </p:txBody>
      </p:sp>
    </p:spTree>
    <p:extLst>
      <p:ext uri="{BB962C8B-B14F-4D97-AF65-F5344CB8AC3E}">
        <p14:creationId xmlns:p14="http://schemas.microsoft.com/office/powerpoint/2010/main" val="89005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514350" y="2063750"/>
            <a:ext cx="7796213" cy="3311525"/>
          </a:xfrm>
          <a:prstGeom prst="rect">
            <a:avLst/>
          </a:prstGeom>
        </p:spPr>
        <p:txBody>
          <a:bodyPr/>
          <a:lstStyle/>
          <a:p>
            <a:pPr>
              <a:buFont typeface="Arial" panose="020B0604020202020204" pitchFamily="34" charset="0"/>
              <a:buChar char="•"/>
              <a:defRPr/>
            </a:pPr>
            <a:endParaRPr lang="zh-TW" altLang="en-US"/>
          </a:p>
        </p:txBody>
      </p:sp>
      <p:pic>
        <p:nvPicPr>
          <p:cNvPr id="7171" name="圖片 7"/>
          <p:cNvPicPr>
            <a:picLocks noChangeAspect="1"/>
          </p:cNvPicPr>
          <p:nvPr/>
        </p:nvPicPr>
        <p:blipFill>
          <a:blip r:embed="rId3" cstate="print"/>
          <a:srcRect t="19450"/>
          <a:stretch>
            <a:fillRect/>
          </a:stretch>
        </p:blipFill>
        <p:spPr bwMode="auto">
          <a:xfrm>
            <a:off x="357188" y="1412776"/>
            <a:ext cx="8191500" cy="5173763"/>
          </a:xfrm>
          <a:prstGeom prst="rect">
            <a:avLst/>
          </a:prstGeom>
          <a:noFill/>
          <a:ln w="9525">
            <a:noFill/>
            <a:miter lim="800000"/>
            <a:headEnd/>
            <a:tailEnd/>
          </a:ln>
        </p:spPr>
      </p:pic>
      <p:sp>
        <p:nvSpPr>
          <p:cNvPr id="9" name="標題 8"/>
          <p:cNvSpPr>
            <a:spLocks noGrp="1"/>
          </p:cNvSpPr>
          <p:nvPr>
            <p:ph type="title"/>
          </p:nvPr>
        </p:nvSpPr>
        <p:spPr/>
        <p:txBody>
          <a:bodyPr/>
          <a:lstStyle/>
          <a:p>
            <a:pPr>
              <a:defRPr/>
            </a:pPr>
            <a:r>
              <a:rPr lang="en-US" altLang="zh-TW" dirty="0">
                <a:latin typeface="華康POP1體W9" panose="02010609010101010101" pitchFamily="49" charset="-120"/>
                <a:ea typeface="華康POP1體W9" panose="02010609010101010101" pitchFamily="49" charset="-120"/>
              </a:rPr>
              <a:t>112</a:t>
            </a:r>
            <a:r>
              <a:rPr lang="zh-TW" altLang="en-US" dirty="0">
                <a:latin typeface="華康POP1體W9" panose="02010609010101010101" pitchFamily="49" charset="-120"/>
                <a:ea typeface="華康POP1體W9" panose="02010609010101010101" pitchFamily="49" charset="-120"/>
              </a:rPr>
              <a:t>年桃連區適性入學管道</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1" y="63501"/>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辦理時程</a:t>
            </a:r>
            <a:r>
              <a:rPr lang="en-US" altLang="zh-TW" dirty="0">
                <a:latin typeface="華康POP1體W9" panose="02010609010101010101" pitchFamily="49" charset="-120"/>
                <a:ea typeface="華康POP1體W9" panose="02010609010101010101" pitchFamily="49" charset="-120"/>
              </a:rPr>
              <a:t>(</a:t>
            </a:r>
            <a:r>
              <a:rPr lang="zh-TW" altLang="en-US" dirty="0">
                <a:latin typeface="華康POP1體W9" panose="02010609010101010101" pitchFamily="49" charset="-120"/>
                <a:ea typeface="華康POP1體W9" panose="02010609010101010101" pitchFamily="49" charset="-120"/>
              </a:rPr>
              <a:t>暫定</a:t>
            </a:r>
            <a:r>
              <a:rPr lang="en-US" altLang="zh-TW" dirty="0">
                <a:latin typeface="華康POP1體W9" panose="02010609010101010101" pitchFamily="49" charset="-120"/>
                <a:ea typeface="華康POP1體W9" panose="02010609010101010101" pitchFamily="49" charset="-120"/>
              </a:rPr>
              <a:t>)</a:t>
            </a:r>
            <a:endParaRPr lang="zh-TW" altLang="en-US" dirty="0">
              <a:latin typeface="華康POP1體W9" panose="02010609010101010101" pitchFamily="49" charset="-120"/>
              <a:ea typeface="華康POP1體W9" panose="02010609010101010101" pitchFamily="49" charset="-120"/>
            </a:endParaRPr>
          </a:p>
        </p:txBody>
      </p:sp>
      <p:sp>
        <p:nvSpPr>
          <p:cNvPr id="4" name="圓角矩形 3"/>
          <p:cNvSpPr/>
          <p:nvPr/>
        </p:nvSpPr>
        <p:spPr>
          <a:xfrm>
            <a:off x="251222" y="1885950"/>
            <a:ext cx="1552575" cy="7635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藝才班</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術科報名</a:t>
            </a:r>
          </a:p>
        </p:txBody>
      </p:sp>
      <p:sp>
        <p:nvSpPr>
          <p:cNvPr id="5" name="圓角矩形 4"/>
          <p:cNvSpPr/>
          <p:nvPr/>
        </p:nvSpPr>
        <p:spPr>
          <a:xfrm>
            <a:off x="283369" y="2768600"/>
            <a:ext cx="1552575"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科學班報名</a:t>
            </a:r>
          </a:p>
        </p:txBody>
      </p:sp>
      <p:sp>
        <p:nvSpPr>
          <p:cNvPr id="7" name="圓角矩形 6"/>
          <p:cNvSpPr/>
          <p:nvPr/>
        </p:nvSpPr>
        <p:spPr>
          <a:xfrm>
            <a:off x="283369" y="3465513"/>
            <a:ext cx="1552575"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科學班測驗</a:t>
            </a:r>
          </a:p>
        </p:txBody>
      </p:sp>
      <p:sp>
        <p:nvSpPr>
          <p:cNvPr id="8" name="圓角矩形 7"/>
          <p:cNvSpPr/>
          <p:nvPr/>
        </p:nvSpPr>
        <p:spPr>
          <a:xfrm>
            <a:off x="2002631" y="1885950"/>
            <a:ext cx="1552575" cy="7635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藝才班</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術科測驗</a:t>
            </a:r>
          </a:p>
        </p:txBody>
      </p:sp>
      <p:sp>
        <p:nvSpPr>
          <p:cNvPr id="9" name="圓角矩形 8"/>
          <p:cNvSpPr/>
          <p:nvPr/>
        </p:nvSpPr>
        <p:spPr>
          <a:xfrm>
            <a:off x="7084219" y="1857376"/>
            <a:ext cx="1552575" cy="7921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chemeClr val="tx1"/>
                </a:solidFill>
                <a:latin typeface="華康POP1體W5" panose="02010609010101010101" pitchFamily="49" charset="-120"/>
                <a:ea typeface="華康POP1體W5" panose="02010609010101010101" pitchFamily="49" charset="-120"/>
              </a:rPr>
              <a:t>藝才班放榜</a:t>
            </a:r>
            <a:endParaRPr lang="en-US" altLang="zh-TW" sz="20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000" b="1" dirty="0">
                <a:solidFill>
                  <a:schemeClr val="tx1"/>
                </a:solidFill>
                <a:latin typeface="華康POP1體W5" panose="02010609010101010101" pitchFamily="49" charset="-120"/>
                <a:ea typeface="華康POP1體W5" panose="02010609010101010101" pitchFamily="49" charset="-120"/>
              </a:rPr>
              <a:t>分發報到</a:t>
            </a:r>
            <a:endParaRPr lang="zh-TW" altLang="en-US" sz="2400" b="1" dirty="0">
              <a:solidFill>
                <a:schemeClr val="tx1"/>
              </a:solidFill>
              <a:latin typeface="華康POP1體W5" panose="02010609010101010101" pitchFamily="49" charset="-120"/>
              <a:ea typeface="華康POP1體W5" panose="02010609010101010101" pitchFamily="49" charset="-120"/>
            </a:endParaRPr>
          </a:p>
        </p:txBody>
      </p:sp>
      <p:sp>
        <p:nvSpPr>
          <p:cNvPr id="10" name="圓角矩形 9"/>
          <p:cNvSpPr/>
          <p:nvPr/>
        </p:nvSpPr>
        <p:spPr>
          <a:xfrm>
            <a:off x="2039541" y="3079750"/>
            <a:ext cx="1552575" cy="622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科學班放榜</a:t>
            </a:r>
          </a:p>
        </p:txBody>
      </p:sp>
      <p:sp>
        <p:nvSpPr>
          <p:cNvPr id="16" name="圓角矩形 15"/>
          <p:cNvSpPr/>
          <p:nvPr/>
        </p:nvSpPr>
        <p:spPr>
          <a:xfrm>
            <a:off x="2039541" y="4097339"/>
            <a:ext cx="1552575" cy="776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體育班</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獨招報名</a:t>
            </a:r>
          </a:p>
        </p:txBody>
      </p:sp>
      <p:sp>
        <p:nvSpPr>
          <p:cNvPr id="34" name="圓角矩形 33"/>
          <p:cNvSpPr/>
          <p:nvPr/>
        </p:nvSpPr>
        <p:spPr>
          <a:xfrm>
            <a:off x="251222" y="1073150"/>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三月</a:t>
            </a:r>
          </a:p>
        </p:txBody>
      </p:sp>
      <p:sp>
        <p:nvSpPr>
          <p:cNvPr id="36" name="圓角矩形 35"/>
          <p:cNvSpPr/>
          <p:nvPr/>
        </p:nvSpPr>
        <p:spPr>
          <a:xfrm>
            <a:off x="7084219" y="1062038"/>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七月</a:t>
            </a:r>
          </a:p>
        </p:txBody>
      </p:sp>
      <p:sp>
        <p:nvSpPr>
          <p:cNvPr id="37" name="圓角矩形 36"/>
          <p:cNvSpPr/>
          <p:nvPr/>
        </p:nvSpPr>
        <p:spPr>
          <a:xfrm>
            <a:off x="5385197" y="1050925"/>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六月</a:t>
            </a:r>
          </a:p>
        </p:txBody>
      </p:sp>
      <p:sp>
        <p:nvSpPr>
          <p:cNvPr id="38" name="圓角矩形 37"/>
          <p:cNvSpPr/>
          <p:nvPr/>
        </p:nvSpPr>
        <p:spPr>
          <a:xfrm>
            <a:off x="3667125" y="1054100"/>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五月</a:t>
            </a:r>
          </a:p>
        </p:txBody>
      </p:sp>
      <p:sp>
        <p:nvSpPr>
          <p:cNvPr id="39" name="圓角矩形 38"/>
          <p:cNvSpPr/>
          <p:nvPr/>
        </p:nvSpPr>
        <p:spPr>
          <a:xfrm>
            <a:off x="1960960" y="1073150"/>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四月</a:t>
            </a:r>
          </a:p>
        </p:txBody>
      </p:sp>
      <p:sp>
        <p:nvSpPr>
          <p:cNvPr id="44" name="圓角矩形 43"/>
          <p:cNvSpPr/>
          <p:nvPr/>
        </p:nvSpPr>
        <p:spPr>
          <a:xfrm>
            <a:off x="3688556" y="4097339"/>
            <a:ext cx="1552575" cy="776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體育班</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獨招測驗</a:t>
            </a:r>
          </a:p>
        </p:txBody>
      </p:sp>
      <p:sp>
        <p:nvSpPr>
          <p:cNvPr id="45" name="圓角矩形 44"/>
          <p:cNvSpPr/>
          <p:nvPr/>
        </p:nvSpPr>
        <p:spPr>
          <a:xfrm>
            <a:off x="3688556" y="4965700"/>
            <a:ext cx="1552575" cy="7762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體育班</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獨招放榜</a:t>
            </a:r>
          </a:p>
        </p:txBody>
      </p:sp>
      <p:sp>
        <p:nvSpPr>
          <p:cNvPr id="46" name="圓角矩形 45"/>
          <p:cNvSpPr/>
          <p:nvPr/>
        </p:nvSpPr>
        <p:spPr>
          <a:xfrm>
            <a:off x="5385197" y="5815014"/>
            <a:ext cx="1552575" cy="8143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適性安置</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放榜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2627784" y="3212976"/>
            <a:ext cx="6408192" cy="1015663"/>
          </a:xfrm>
          <a:prstGeom prst="rect">
            <a:avLst/>
          </a:prstGeom>
          <a:noFill/>
          <a:ln w="9525">
            <a:noFill/>
            <a:miter lim="800000"/>
            <a:headEnd/>
            <a:tailEnd/>
          </a:ln>
        </p:spPr>
        <p:txBody>
          <a:bodyPr wrap="square">
            <a:spAutoFit/>
          </a:bodyPr>
          <a:lstStyle/>
          <a:p>
            <a:r>
              <a:rPr kumimoji="0" lang="zh-TW" altLang="en-US" sz="6000" dirty="0">
                <a:solidFill>
                  <a:schemeClr val="accent2"/>
                </a:solidFill>
                <a:latin typeface="標楷體" pitchFamily="65" charset="-120"/>
                <a:ea typeface="標楷體" pitchFamily="65" charset="-120"/>
              </a:rPr>
              <a:t>各處室業務宣導</a:t>
            </a:r>
            <a:endParaRPr kumimoji="0" lang="en-US" altLang="zh-TW" sz="6000" dirty="0">
              <a:solidFill>
                <a:schemeClr val="accent2"/>
              </a:solidFill>
              <a:latin typeface="標楷體" pitchFamily="65" charset="-120"/>
              <a:ea typeface="標楷體" pitchFamily="65" charset="-120"/>
            </a:endParaRPr>
          </a:p>
        </p:txBody>
      </p:sp>
    </p:spTree>
    <p:extLst>
      <p:ext uri="{BB962C8B-B14F-4D97-AF65-F5344CB8AC3E}">
        <p14:creationId xmlns:p14="http://schemas.microsoft.com/office/powerpoint/2010/main" val="28115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3655219" y="2070101"/>
            <a:ext cx="1552575" cy="8032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技優甄審</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報名</a:t>
            </a:r>
          </a:p>
        </p:txBody>
      </p:sp>
      <p:sp>
        <p:nvSpPr>
          <p:cNvPr id="15" name="圓角矩形 14"/>
          <p:cNvSpPr/>
          <p:nvPr/>
        </p:nvSpPr>
        <p:spPr>
          <a:xfrm>
            <a:off x="3694510" y="3859213"/>
            <a:ext cx="1552575" cy="8048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五專優免</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報名</a:t>
            </a:r>
          </a:p>
        </p:txBody>
      </p:sp>
      <p:sp>
        <p:nvSpPr>
          <p:cNvPr id="22" name="圓角矩形 21"/>
          <p:cNvSpPr/>
          <p:nvPr/>
        </p:nvSpPr>
        <p:spPr>
          <a:xfrm>
            <a:off x="3694510" y="2973388"/>
            <a:ext cx="1552575" cy="8048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實用技能</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學程報名</a:t>
            </a:r>
          </a:p>
        </p:txBody>
      </p:sp>
      <p:sp>
        <p:nvSpPr>
          <p:cNvPr id="23" name="圓角矩形 22"/>
          <p:cNvSpPr/>
          <p:nvPr/>
        </p:nvSpPr>
        <p:spPr>
          <a:xfrm>
            <a:off x="5350669" y="2070101"/>
            <a:ext cx="1552575" cy="8032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技優甄審</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放榜</a:t>
            </a:r>
          </a:p>
        </p:txBody>
      </p:sp>
      <p:sp>
        <p:nvSpPr>
          <p:cNvPr id="24" name="圓角矩形 23"/>
          <p:cNvSpPr/>
          <p:nvPr/>
        </p:nvSpPr>
        <p:spPr>
          <a:xfrm>
            <a:off x="5370910" y="2973388"/>
            <a:ext cx="1552575" cy="80486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實用技能</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學程放榜</a:t>
            </a:r>
          </a:p>
        </p:txBody>
      </p:sp>
      <p:sp>
        <p:nvSpPr>
          <p:cNvPr id="25" name="圓角矩形 24"/>
          <p:cNvSpPr/>
          <p:nvPr/>
        </p:nvSpPr>
        <p:spPr>
          <a:xfrm>
            <a:off x="5370910" y="3859213"/>
            <a:ext cx="1552575" cy="8048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五專優免</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放榜</a:t>
            </a:r>
          </a:p>
        </p:txBody>
      </p:sp>
      <p:sp>
        <p:nvSpPr>
          <p:cNvPr id="28" name="圓角矩形 27"/>
          <p:cNvSpPr/>
          <p:nvPr/>
        </p:nvSpPr>
        <p:spPr>
          <a:xfrm>
            <a:off x="6980635" y="3859213"/>
            <a:ext cx="1677590" cy="804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b="1" dirty="0">
                <a:solidFill>
                  <a:schemeClr val="tx1"/>
                </a:solidFill>
                <a:latin typeface="華康POP1體W5" panose="02010609010101010101" pitchFamily="49" charset="-120"/>
                <a:ea typeface="華康POP1體W5" panose="02010609010101010101" pitchFamily="49" charset="-120"/>
              </a:rPr>
              <a:t>五專聯合免試</a:t>
            </a:r>
            <a:endParaRPr lang="en-US" altLang="zh-TW"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b="1" dirty="0">
                <a:solidFill>
                  <a:schemeClr val="tx1"/>
                </a:solidFill>
                <a:latin typeface="華康POP1體W5" panose="02010609010101010101" pitchFamily="49" charset="-120"/>
                <a:ea typeface="華康POP1體W5" panose="02010609010101010101" pitchFamily="49" charset="-120"/>
              </a:rPr>
              <a:t>現場登記分發</a:t>
            </a:r>
          </a:p>
        </p:txBody>
      </p:sp>
      <p:sp>
        <p:nvSpPr>
          <p:cNvPr id="29" name="圓角矩形 28"/>
          <p:cNvSpPr/>
          <p:nvPr/>
        </p:nvSpPr>
        <p:spPr>
          <a:xfrm>
            <a:off x="5368529" y="4716464"/>
            <a:ext cx="1552575" cy="8032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桃連免試</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報名</a:t>
            </a:r>
          </a:p>
        </p:txBody>
      </p:sp>
      <p:sp>
        <p:nvSpPr>
          <p:cNvPr id="30" name="圓角矩形 29"/>
          <p:cNvSpPr/>
          <p:nvPr/>
        </p:nvSpPr>
        <p:spPr>
          <a:xfrm>
            <a:off x="7042547" y="4735514"/>
            <a:ext cx="1552575" cy="8032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桃連免試</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放榜</a:t>
            </a:r>
          </a:p>
        </p:txBody>
      </p:sp>
      <p:sp>
        <p:nvSpPr>
          <p:cNvPr id="31" name="圓角矩形 30"/>
          <p:cNvSpPr/>
          <p:nvPr/>
        </p:nvSpPr>
        <p:spPr>
          <a:xfrm>
            <a:off x="5368529" y="5602288"/>
            <a:ext cx="1552575" cy="8048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特招考試</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分發報名</a:t>
            </a:r>
          </a:p>
        </p:txBody>
      </p:sp>
      <p:sp>
        <p:nvSpPr>
          <p:cNvPr id="32" name="圓角矩形 31"/>
          <p:cNvSpPr/>
          <p:nvPr/>
        </p:nvSpPr>
        <p:spPr>
          <a:xfrm>
            <a:off x="7046119" y="5602288"/>
            <a:ext cx="1552575" cy="8048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chemeClr val="tx1"/>
                </a:solidFill>
                <a:latin typeface="華康POP1體W5" panose="02010609010101010101" pitchFamily="49" charset="-120"/>
                <a:ea typeface="華康POP1體W5" panose="02010609010101010101" pitchFamily="49" charset="-120"/>
              </a:rPr>
              <a:t>特招考試</a:t>
            </a:r>
            <a:endParaRPr lang="en-US" altLang="zh-TW" sz="20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000" b="1" dirty="0">
                <a:solidFill>
                  <a:schemeClr val="tx1"/>
                </a:solidFill>
                <a:latin typeface="華康POP1體W5" panose="02010609010101010101" pitchFamily="49" charset="-120"/>
                <a:ea typeface="華康POP1體W5" panose="02010609010101010101" pitchFamily="49" charset="-120"/>
              </a:rPr>
              <a:t>測驗、放榜</a:t>
            </a:r>
          </a:p>
        </p:txBody>
      </p:sp>
      <p:sp>
        <p:nvSpPr>
          <p:cNvPr id="34" name="圓角矩形 33"/>
          <p:cNvSpPr/>
          <p:nvPr/>
        </p:nvSpPr>
        <p:spPr>
          <a:xfrm>
            <a:off x="265510" y="369888"/>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三月</a:t>
            </a:r>
          </a:p>
        </p:txBody>
      </p:sp>
      <p:sp>
        <p:nvSpPr>
          <p:cNvPr id="36" name="圓角矩形 35"/>
          <p:cNvSpPr/>
          <p:nvPr/>
        </p:nvSpPr>
        <p:spPr>
          <a:xfrm>
            <a:off x="7046119" y="352425"/>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七月</a:t>
            </a:r>
          </a:p>
        </p:txBody>
      </p:sp>
      <p:sp>
        <p:nvSpPr>
          <p:cNvPr id="37" name="圓角矩形 36"/>
          <p:cNvSpPr/>
          <p:nvPr/>
        </p:nvSpPr>
        <p:spPr>
          <a:xfrm>
            <a:off x="5350669" y="369888"/>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六月</a:t>
            </a:r>
          </a:p>
        </p:txBody>
      </p:sp>
      <p:sp>
        <p:nvSpPr>
          <p:cNvPr id="38" name="圓角矩形 37"/>
          <p:cNvSpPr/>
          <p:nvPr/>
        </p:nvSpPr>
        <p:spPr>
          <a:xfrm>
            <a:off x="3655219" y="369888"/>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五月</a:t>
            </a:r>
          </a:p>
        </p:txBody>
      </p:sp>
      <p:sp>
        <p:nvSpPr>
          <p:cNvPr id="39" name="圓角矩形 38"/>
          <p:cNvSpPr/>
          <p:nvPr/>
        </p:nvSpPr>
        <p:spPr>
          <a:xfrm>
            <a:off x="1959769" y="369888"/>
            <a:ext cx="1552575"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四月</a:t>
            </a:r>
          </a:p>
        </p:txBody>
      </p:sp>
      <p:sp>
        <p:nvSpPr>
          <p:cNvPr id="40" name="圓角矩形 39"/>
          <p:cNvSpPr/>
          <p:nvPr/>
        </p:nvSpPr>
        <p:spPr>
          <a:xfrm>
            <a:off x="266700" y="1158876"/>
            <a:ext cx="1552575" cy="8048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群科甄選</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特招報名</a:t>
            </a:r>
          </a:p>
        </p:txBody>
      </p:sp>
      <p:sp>
        <p:nvSpPr>
          <p:cNvPr id="41" name="圓角矩形 40"/>
          <p:cNvSpPr/>
          <p:nvPr/>
        </p:nvSpPr>
        <p:spPr>
          <a:xfrm>
            <a:off x="2006204" y="1150938"/>
            <a:ext cx="1552575" cy="8048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群科甄選</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特招測驗</a:t>
            </a:r>
          </a:p>
        </p:txBody>
      </p:sp>
      <p:sp>
        <p:nvSpPr>
          <p:cNvPr id="42" name="圓角矩形 41"/>
          <p:cNvSpPr/>
          <p:nvPr/>
        </p:nvSpPr>
        <p:spPr>
          <a:xfrm>
            <a:off x="5368529" y="1150938"/>
            <a:ext cx="1552575" cy="8048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群科甄選</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特招放榜</a:t>
            </a:r>
          </a:p>
        </p:txBody>
      </p:sp>
      <p:sp>
        <p:nvSpPr>
          <p:cNvPr id="26" name="圓角矩形 25"/>
          <p:cNvSpPr/>
          <p:nvPr/>
        </p:nvSpPr>
        <p:spPr>
          <a:xfrm>
            <a:off x="2006204" y="4735514"/>
            <a:ext cx="1552575" cy="80327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000" b="1" dirty="0">
                <a:solidFill>
                  <a:schemeClr val="tx1"/>
                </a:solidFill>
                <a:latin typeface="華康POP1體W5" panose="02010609010101010101" pitchFamily="49" charset="-120"/>
                <a:ea typeface="華康POP1體W5" panose="02010609010101010101" pitchFamily="49" charset="-120"/>
              </a:rPr>
              <a:t>免試</a:t>
            </a:r>
            <a:endParaRPr lang="en-US" altLang="zh-TW" sz="20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000" b="1" dirty="0">
                <a:solidFill>
                  <a:schemeClr val="tx1"/>
                </a:solidFill>
                <a:latin typeface="華康POP1體W5" panose="02010609010101010101" pitchFamily="49" charset="-120"/>
                <a:ea typeface="華康POP1體W5" panose="02010609010101010101" pitchFamily="49" charset="-120"/>
              </a:rPr>
              <a:t>變更就學區</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843808" y="2708920"/>
            <a:ext cx="3924225" cy="2123658"/>
          </a:xfrm>
          <a:prstGeom prst="rect">
            <a:avLst/>
          </a:prstGeom>
          <a:noFill/>
          <a:ln w="9525">
            <a:noFill/>
            <a:miter lim="800000"/>
            <a:headEnd/>
            <a:tailEnd/>
          </a:ln>
        </p:spPr>
        <p:txBody>
          <a:bodyPr wrap="square">
            <a:spAutoFit/>
          </a:bodyPr>
          <a:lstStyle/>
          <a:p>
            <a:r>
              <a:rPr lang="zh-TW" altLang="en-US" sz="5400" dirty="0">
                <a:latin typeface="華康POP1體W9" panose="02010609010101010101" pitchFamily="49" charset="-120"/>
                <a:ea typeface="華康POP1體W9" panose="02010609010101010101" pitchFamily="49" charset="-120"/>
              </a:rPr>
              <a:t>免試入學篇</a:t>
            </a:r>
            <a:endParaRPr lang="en-US" altLang="zh-TW" sz="5400" dirty="0">
              <a:latin typeface="華康POP1體W9" panose="02010609010101010101" pitchFamily="49" charset="-120"/>
              <a:ea typeface="華康POP1體W9" panose="02010609010101010101" pitchFamily="49" charset="-120"/>
            </a:endParaRPr>
          </a:p>
          <a:p>
            <a:r>
              <a:rPr lang="en-US" altLang="zh-TW" sz="2400" dirty="0">
                <a:solidFill>
                  <a:srgbClr val="0070C0"/>
                </a:solidFill>
                <a:latin typeface="華康POP1體W5" panose="02010609010101010101" pitchFamily="49" charset="-120"/>
                <a:ea typeface="華康POP1體W5" panose="02010609010101010101" pitchFamily="49" charset="-120"/>
              </a:rPr>
              <a:t>~</a:t>
            </a:r>
            <a:r>
              <a:rPr lang="zh-TW" altLang="en-US" sz="2400" dirty="0">
                <a:solidFill>
                  <a:srgbClr val="0070C0"/>
                </a:solidFill>
                <a:latin typeface="華康POP1體W5" panose="02010609010101010101" pitchFamily="49" charset="-120"/>
                <a:ea typeface="華康POP1體W5" panose="02010609010101010101" pitchFamily="49" charset="-120"/>
              </a:rPr>
              <a:t>高級中等學校（高中職）</a:t>
            </a:r>
            <a:r>
              <a:rPr lang="en-US" altLang="zh-TW" sz="2400" dirty="0">
                <a:solidFill>
                  <a:srgbClr val="0070C0"/>
                </a:solidFill>
                <a:latin typeface="華康POP1體W5" panose="02010609010101010101" pitchFamily="49" charset="-120"/>
                <a:ea typeface="華康POP1體W5" panose="02010609010101010101" pitchFamily="49" charset="-120"/>
              </a:rPr>
              <a:t>~</a:t>
            </a:r>
            <a:endParaRPr lang="zh-TW" altLang="en-US" sz="2400" dirty="0">
              <a:solidFill>
                <a:srgbClr val="0070C0"/>
              </a:solidFill>
              <a:latin typeface="華康POP1體W5" panose="02010609010101010101" pitchFamily="49" charset="-120"/>
              <a:ea typeface="華康POP1體W5" panose="02010609010101010101" pitchFamily="49" charset="-120"/>
            </a:endParaRPr>
          </a:p>
          <a:p>
            <a:endParaRPr kumimoji="0" lang="zh-TW" altLang="en-US" sz="5400" dirty="0">
              <a:latin typeface="標楷體" pitchFamily="65" charset="-120"/>
              <a:ea typeface="標楷體" pitchFamily="65" charset="-120"/>
            </a:endParaRPr>
          </a:p>
        </p:txBody>
      </p:sp>
    </p:spTree>
    <p:extLst>
      <p:ext uri="{BB962C8B-B14F-4D97-AF65-F5344CB8AC3E}">
        <p14:creationId xmlns:p14="http://schemas.microsoft.com/office/powerpoint/2010/main" val="189249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idx="4294967295"/>
          </p:nvPr>
        </p:nvSpPr>
        <p:spPr/>
        <p:txBody>
          <a:bodyPr/>
          <a:lstStyle/>
          <a:p>
            <a:pPr>
              <a:defRPr/>
            </a:pPr>
            <a:r>
              <a:rPr lang="zh-TW" altLang="en-US" dirty="0">
                <a:latin typeface="華康POP1體W9" panose="02010609010101010101" pitchFamily="49" charset="-120"/>
                <a:ea typeface="華康POP1體W9" panose="02010609010101010101" pitchFamily="49" charset="-120"/>
              </a:rPr>
              <a:t>超額比序項目積分</a:t>
            </a:r>
            <a:endParaRPr lang="en-US" altLang="zh-TW" dirty="0">
              <a:latin typeface="華康POP1體W9" panose="02010609010101010101" pitchFamily="49" charset="-120"/>
              <a:ea typeface="華康POP1體W9" panose="02010609010101010101" pitchFamily="49" charset="-120"/>
            </a:endParaRPr>
          </a:p>
        </p:txBody>
      </p:sp>
      <p:sp>
        <p:nvSpPr>
          <p:cNvPr id="4" name="文字版面配置區 12"/>
          <p:cNvSpPr txBox="1">
            <a:spLocks/>
          </p:cNvSpPr>
          <p:nvPr/>
        </p:nvSpPr>
        <p:spPr>
          <a:xfrm>
            <a:off x="251520" y="1844824"/>
            <a:ext cx="2698478" cy="5762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適性輔導</a:t>
            </a:r>
            <a:endParaRPr kumimoji="0" lang="en-US" altLang="zh-TW"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（上限</a:t>
            </a:r>
            <a:r>
              <a:rPr kumimoji="0" lang="en-US" altLang="zh-TW"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32</a:t>
            </a: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p>
        </p:txBody>
      </p:sp>
      <p:sp>
        <p:nvSpPr>
          <p:cNvPr id="5" name="文字版面配置區 15"/>
          <p:cNvSpPr txBox="1">
            <a:spLocks/>
          </p:cNvSpPr>
          <p:nvPr/>
        </p:nvSpPr>
        <p:spPr>
          <a:xfrm>
            <a:off x="179512" y="3068960"/>
            <a:ext cx="2914502" cy="3049587"/>
          </a:xfrm>
          <a:prstGeom prst="rect">
            <a:avLst/>
          </a:prstGeom>
        </p:spPr>
        <p:txBody>
          <a:bodyPr/>
          <a:lstStyle/>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畢業資格（</a:t>
            </a:r>
            <a:r>
              <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志願選填（</a:t>
            </a:r>
            <a:r>
              <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15</a:t>
            </a: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生涯規劃建議</a:t>
            </a:r>
            <a:endPar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tabLst/>
              <a:defRPr/>
            </a:pP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a:t>
            </a:r>
            <a:r>
              <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就近入學（</a:t>
            </a:r>
            <a:r>
              <a:rPr kumimoji="0" lang="en-US" altLang="zh-TW"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5</a:t>
            </a:r>
            <a:r>
              <a:rPr kumimoji="0" lang="zh-TW" altLang="en-US" sz="2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p>
        </p:txBody>
      </p:sp>
      <p:sp>
        <p:nvSpPr>
          <p:cNvPr id="6" name="文字版面配置區 13"/>
          <p:cNvSpPr txBox="1">
            <a:spLocks/>
          </p:cNvSpPr>
          <p:nvPr/>
        </p:nvSpPr>
        <p:spPr>
          <a:xfrm>
            <a:off x="3124918" y="1844824"/>
            <a:ext cx="2959250" cy="5762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多元學習表現</a:t>
            </a:r>
            <a:endParaRPr kumimoji="0" lang="en-US" altLang="zh-TW"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（上限</a:t>
            </a:r>
            <a:r>
              <a:rPr kumimoji="0" lang="en-US" altLang="zh-TW"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35</a:t>
            </a: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p>
        </p:txBody>
      </p:sp>
      <p:sp>
        <p:nvSpPr>
          <p:cNvPr id="7" name="文字版面配置區 16"/>
          <p:cNvSpPr txBox="1">
            <a:spLocks/>
          </p:cNvSpPr>
          <p:nvPr/>
        </p:nvSpPr>
        <p:spPr>
          <a:xfrm>
            <a:off x="3203848" y="3068960"/>
            <a:ext cx="2880320" cy="3049587"/>
          </a:xfrm>
          <a:prstGeom prst="rect">
            <a:avLst/>
          </a:prstGeom>
        </p:spPr>
        <p:txBody>
          <a:bodyPr>
            <a:normAutofit fontScale="85000" lnSpcReduction="10000"/>
          </a:bodyPr>
          <a:lstStyle/>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均衡學習</a:t>
            </a:r>
            <a:r>
              <a:rPr kumimoji="0" lang="en-US" altLang="zh-TW" sz="2400" b="0" i="0" u="none" strike="noStrike" kern="0" cap="none" spc="0" normalizeH="0" baseline="0" noProof="0" dirty="0">
                <a:ln>
                  <a:noFill/>
                </a:ln>
                <a:solidFill>
                  <a:srgbClr val="FF0000"/>
                </a:solidFill>
                <a:effectLst/>
                <a:uLnTx/>
                <a:uFillTx/>
                <a:latin typeface="華康POP1體W5" panose="02010609010101010101" pitchFamily="49" charset="-120"/>
                <a:ea typeface="華康POP1體W5" panose="02010609010101010101" pitchFamily="49" charset="-120"/>
                <a:cs typeface="+mn-cs"/>
              </a:rPr>
              <a:t>(</a:t>
            </a:r>
            <a:r>
              <a:rPr kumimoji="0" lang="zh-TW" altLang="en-US" sz="2400" b="0" i="0" u="none" strike="noStrike" kern="0" cap="none" spc="0" normalizeH="0" baseline="0" noProof="0" dirty="0">
                <a:ln>
                  <a:noFill/>
                </a:ln>
                <a:solidFill>
                  <a:srgbClr val="FF0000"/>
                </a:solidFill>
                <a:effectLst/>
                <a:uLnTx/>
                <a:uFillTx/>
                <a:latin typeface="華康POP1體W5" panose="02010609010101010101" pitchFamily="49" charset="-120"/>
                <a:ea typeface="華康POP1體W5" panose="02010609010101010101" pitchFamily="49" charset="-120"/>
                <a:cs typeface="+mn-cs"/>
              </a:rPr>
              <a:t>新增資訊領域</a:t>
            </a:r>
            <a:r>
              <a:rPr kumimoji="0" lang="en-US" altLang="zh-TW" sz="2400" b="0" i="0" u="none" strike="noStrike" kern="0" cap="none" spc="0" normalizeH="0" baseline="0" noProof="0" dirty="0">
                <a:ln>
                  <a:noFill/>
                </a:ln>
                <a:solidFill>
                  <a:srgbClr val="FF0000"/>
                </a:solidFill>
                <a:effectLst/>
                <a:uLnTx/>
                <a:uFillTx/>
                <a:latin typeface="華康POP1體W5" panose="02010609010101010101" pitchFamily="49" charset="-120"/>
                <a:ea typeface="華康POP1體W5" panose="02010609010101010101" pitchFamily="49" charset="-120"/>
                <a:cs typeface="+mn-cs"/>
              </a:rPr>
              <a:t>)</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a:t>
            </a:r>
            <a:r>
              <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9</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品德表現（</a:t>
            </a:r>
            <a:r>
              <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10</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服務表現（</a:t>
            </a:r>
            <a:r>
              <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10</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才藝表現（</a:t>
            </a:r>
            <a:r>
              <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5</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體適能（</a:t>
            </a:r>
            <a:r>
              <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本土語言認證</a:t>
            </a:r>
            <a:endPar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tabLst/>
              <a:defRPr/>
            </a:pP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a:t>
            </a:r>
            <a:r>
              <a:rPr kumimoji="0" lang="en-US" altLang="zh-TW"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2</a:t>
            </a:r>
            <a:r>
              <a:rPr kumimoji="0" lang="zh-TW" altLang="en-US" sz="24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zh-TW" altLang="en-US" sz="3200" b="0" i="0" u="none" strike="noStrike" kern="0" cap="none" spc="0" normalizeH="0" baseline="0" noProof="0" dirty="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zh-TW" altLang="en-US" sz="3200" b="0" i="0" u="none" strike="noStrike" kern="0" cap="none" spc="0" normalizeH="0" baseline="0" noProof="0" dirty="0">
              <a:ln>
                <a:noFill/>
              </a:ln>
              <a:solidFill>
                <a:schemeClr val="tx1"/>
              </a:solidFill>
              <a:effectLst/>
              <a:uLnTx/>
              <a:uFillTx/>
              <a:latin typeface="Arial" charset="0"/>
              <a:ea typeface="+mn-ea"/>
              <a:cs typeface="+mn-cs"/>
            </a:endParaRPr>
          </a:p>
        </p:txBody>
      </p:sp>
      <p:sp>
        <p:nvSpPr>
          <p:cNvPr id="8" name="文字版面配置區 14"/>
          <p:cNvSpPr txBox="1">
            <a:spLocks/>
          </p:cNvSpPr>
          <p:nvPr/>
        </p:nvSpPr>
        <p:spPr>
          <a:xfrm>
            <a:off x="6079630" y="1988840"/>
            <a:ext cx="3064370" cy="5762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國中教育會考</a:t>
            </a:r>
            <a:endParaRPr kumimoji="0" lang="en-US" altLang="zh-TW"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（上限</a:t>
            </a:r>
            <a:r>
              <a:rPr kumimoji="0" lang="en-US" altLang="zh-TW"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33</a:t>
            </a:r>
            <a:r>
              <a:rPr kumimoji="0" lang="zh-TW" altLang="en-US" sz="32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p>
        </p:txBody>
      </p:sp>
      <p:sp>
        <p:nvSpPr>
          <p:cNvPr id="9" name="文字版面配置區 17"/>
          <p:cNvSpPr txBox="1">
            <a:spLocks/>
          </p:cNvSpPr>
          <p:nvPr/>
        </p:nvSpPr>
        <p:spPr>
          <a:xfrm>
            <a:off x="6228184" y="3140968"/>
            <a:ext cx="2482453" cy="2859087"/>
          </a:xfrm>
          <a:prstGeom prst="rect">
            <a:avLst/>
          </a:prstGeom>
        </p:spPr>
        <p:txBody>
          <a:bodyPr>
            <a:normAutofit fontScale="85000" lnSpcReduction="10000"/>
          </a:bodyPr>
          <a:lstStyle/>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國文（</a:t>
            </a:r>
            <a:r>
              <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數學（</a:t>
            </a:r>
            <a:r>
              <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英文（</a:t>
            </a:r>
            <a:r>
              <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社會（</a:t>
            </a:r>
            <a:r>
              <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自然（</a:t>
            </a:r>
            <a:r>
              <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6</a:t>
            </a: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寫作（</a:t>
            </a:r>
            <a:r>
              <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3</a:t>
            </a:r>
            <a:r>
              <a:rPr kumimoji="0" lang="zh-TW" altLang="en-US"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分）</a:t>
            </a:r>
            <a:endParaRPr kumimoji="0" lang="en-US" altLang="zh-TW" sz="28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zh-TW" altLang="en-US" sz="3200" b="0" i="0" u="none" strike="noStrike" kern="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7469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4000" dirty="0">
                <a:latin typeface="華康POP1體W9" panose="02010609010101010101" pitchFamily="49" charset="-120"/>
                <a:ea typeface="華康POP1體W9" panose="02010609010101010101" pitchFamily="49" charset="-120"/>
              </a:rPr>
              <a:t>適性輔導計分方式（上限 </a:t>
            </a:r>
            <a:r>
              <a:rPr lang="en-US" altLang="zh-TW" sz="4000" dirty="0">
                <a:latin typeface="華康POP1體W9" panose="02010609010101010101" pitchFamily="49" charset="-120"/>
                <a:ea typeface="華康POP1體W9" panose="02010609010101010101" pitchFamily="49" charset="-120"/>
              </a:rPr>
              <a:t>32 </a:t>
            </a:r>
            <a:r>
              <a:rPr lang="zh-TW" altLang="en-US" sz="4000" dirty="0">
                <a:latin typeface="華康POP1體W9" panose="02010609010101010101" pitchFamily="49" charset="-120"/>
                <a:ea typeface="華康POP1體W9" panose="02010609010101010101" pitchFamily="49" charset="-120"/>
              </a:rPr>
              <a:t>分）</a:t>
            </a:r>
          </a:p>
        </p:txBody>
      </p:sp>
      <p:sp>
        <p:nvSpPr>
          <p:cNvPr id="4" name="圓角矩形 3"/>
          <p:cNvSpPr/>
          <p:nvPr/>
        </p:nvSpPr>
        <p:spPr>
          <a:xfrm>
            <a:off x="666750" y="1727200"/>
            <a:ext cx="1781175" cy="10795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畢業資格</a:t>
            </a:r>
          </a:p>
        </p:txBody>
      </p:sp>
      <p:sp>
        <p:nvSpPr>
          <p:cNvPr id="5" name="圓角矩形 4"/>
          <p:cNvSpPr/>
          <p:nvPr/>
        </p:nvSpPr>
        <p:spPr>
          <a:xfrm>
            <a:off x="666750" y="2919413"/>
            <a:ext cx="1781175" cy="11176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志願選填</a:t>
            </a:r>
          </a:p>
        </p:txBody>
      </p:sp>
      <p:sp>
        <p:nvSpPr>
          <p:cNvPr id="6" name="圓角矩形 5"/>
          <p:cNvSpPr/>
          <p:nvPr/>
        </p:nvSpPr>
        <p:spPr>
          <a:xfrm>
            <a:off x="666750" y="4148139"/>
            <a:ext cx="1781175" cy="7461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生涯規劃建議</a:t>
            </a:r>
          </a:p>
        </p:txBody>
      </p:sp>
      <p:sp>
        <p:nvSpPr>
          <p:cNvPr id="7" name="圓角矩形 6"/>
          <p:cNvSpPr/>
          <p:nvPr/>
        </p:nvSpPr>
        <p:spPr>
          <a:xfrm>
            <a:off x="666750" y="5005388"/>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就近入學</a:t>
            </a:r>
          </a:p>
        </p:txBody>
      </p:sp>
      <p:sp>
        <p:nvSpPr>
          <p:cNvPr id="8" name="圓角矩形 7"/>
          <p:cNvSpPr/>
          <p:nvPr/>
        </p:nvSpPr>
        <p:spPr>
          <a:xfrm>
            <a:off x="2600324" y="1727200"/>
            <a:ext cx="5860107" cy="10795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符合畢業資格： </a:t>
            </a:r>
            <a:r>
              <a:rPr lang="en-US" altLang="zh-TW" sz="2000" dirty="0">
                <a:solidFill>
                  <a:schemeClr val="tx1"/>
                </a:solidFill>
                <a:latin typeface="華康POP1體W5" panose="02010609010101010101" pitchFamily="49" charset="-120"/>
                <a:ea typeface="華康POP1體W5" panose="02010609010101010101" pitchFamily="49" charset="-120"/>
              </a:rPr>
              <a:t>6</a:t>
            </a:r>
            <a:r>
              <a:rPr lang="zh-TW" altLang="en-US" sz="2000" dirty="0">
                <a:solidFill>
                  <a:schemeClr val="tx1"/>
                </a:solidFill>
                <a:latin typeface="華康POP1體W5" panose="02010609010101010101" pitchFamily="49" charset="-120"/>
                <a:ea typeface="華康POP1體W5" panose="02010609010101010101" pitchFamily="49" charset="-120"/>
              </a:rPr>
              <a:t> 分　修業資格： </a:t>
            </a:r>
            <a:r>
              <a:rPr lang="en-US" altLang="zh-TW" sz="2000" dirty="0">
                <a:solidFill>
                  <a:schemeClr val="tx1"/>
                </a:solidFill>
                <a:latin typeface="華康POP1體W5" panose="02010609010101010101" pitchFamily="49" charset="-120"/>
                <a:ea typeface="華康POP1體W5" panose="02010609010101010101" pitchFamily="49" charset="-120"/>
              </a:rPr>
              <a:t>2</a:t>
            </a:r>
            <a:r>
              <a:rPr lang="zh-TW" altLang="en-US" sz="2000" dirty="0">
                <a:solidFill>
                  <a:schemeClr val="tx1"/>
                </a:solidFill>
                <a:latin typeface="華康POP1體W5" panose="02010609010101010101" pitchFamily="49" charset="-120"/>
                <a:ea typeface="華康POP1體W5" panose="02010609010101010101" pitchFamily="49" charset="-120"/>
              </a:rPr>
              <a:t> 分</a:t>
            </a:r>
            <a:endParaRPr lang="en-US" altLang="zh-TW" sz="20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000" dirty="0">
                <a:solidFill>
                  <a:schemeClr val="tx1"/>
                </a:solidFill>
                <a:latin typeface="華康POP1體W5" panose="02010609010101010101" pitchFamily="49" charset="-120"/>
                <a:ea typeface="華康POP1體W5" panose="02010609010101010101" pitchFamily="49" charset="-120"/>
              </a:rPr>
              <a:t>（畢業條件：獎懲累積</a:t>
            </a:r>
            <a:r>
              <a:rPr lang="zh-TW" altLang="en-US" sz="2000" b="1" dirty="0">
                <a:solidFill>
                  <a:srgbClr val="0070C0"/>
                </a:solidFill>
                <a:latin typeface="華康POP1體W5" panose="02010609010101010101" pitchFamily="49" charset="-120"/>
                <a:ea typeface="華康POP1體W5" panose="02010609010101010101" pitchFamily="49" charset="-120"/>
              </a:rPr>
              <a:t>三大過以下、缺席時數不超過</a:t>
            </a:r>
            <a:r>
              <a:rPr lang="en-US" altLang="zh-TW" sz="2000" b="1" dirty="0">
                <a:solidFill>
                  <a:srgbClr val="0070C0"/>
                </a:solidFill>
                <a:latin typeface="華康POP1體W5" panose="02010609010101010101" pitchFamily="49" charset="-120"/>
                <a:ea typeface="華康POP1體W5" panose="02010609010101010101" pitchFamily="49" charset="-120"/>
              </a:rPr>
              <a:t>1/3</a:t>
            </a:r>
            <a:r>
              <a:rPr lang="zh-TW" altLang="en-US" sz="2000" dirty="0">
                <a:solidFill>
                  <a:schemeClr val="tx1"/>
                </a:solidFill>
                <a:latin typeface="華康POP1體W5" panose="02010609010101010101" pitchFamily="49" charset="-120"/>
                <a:ea typeface="華康POP1體W5" panose="02010609010101010101" pitchFamily="49" charset="-120"/>
              </a:rPr>
              <a:t>授課時數、八大領域至少</a:t>
            </a:r>
            <a:r>
              <a:rPr lang="zh-TW" altLang="en-US" sz="2000" b="1" dirty="0">
                <a:solidFill>
                  <a:srgbClr val="0070C0"/>
                </a:solidFill>
                <a:latin typeface="華康POP1體W5" panose="02010609010101010101" pitchFamily="49" charset="-120"/>
                <a:ea typeface="華康POP1體W5" panose="02010609010101010101" pitchFamily="49" charset="-120"/>
              </a:rPr>
              <a:t>四領域以上及格</a:t>
            </a:r>
            <a:r>
              <a:rPr lang="zh-TW" altLang="en-US" sz="2000" dirty="0">
                <a:solidFill>
                  <a:schemeClr val="tx1"/>
                </a:solidFill>
                <a:latin typeface="華康POP1體W5" panose="02010609010101010101" pitchFamily="49" charset="-120"/>
                <a:ea typeface="華康POP1體W5" panose="02010609010101010101" pitchFamily="49" charset="-120"/>
              </a:rPr>
              <a:t>）</a:t>
            </a:r>
          </a:p>
        </p:txBody>
      </p:sp>
      <p:sp>
        <p:nvSpPr>
          <p:cNvPr id="9" name="圓角矩形 8"/>
          <p:cNvSpPr/>
          <p:nvPr/>
        </p:nvSpPr>
        <p:spPr>
          <a:xfrm>
            <a:off x="2600324" y="2919413"/>
            <a:ext cx="5788099" cy="111918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可填</a:t>
            </a:r>
            <a:r>
              <a:rPr lang="en-US" altLang="zh-TW" sz="2000" dirty="0">
                <a:solidFill>
                  <a:srgbClr val="0070C0"/>
                </a:solidFill>
                <a:latin typeface="華康POP1體W5" panose="02010609010101010101" pitchFamily="49" charset="-120"/>
                <a:ea typeface="華康POP1體W5" panose="02010609010101010101" pitchFamily="49" charset="-120"/>
              </a:rPr>
              <a:t>30</a:t>
            </a:r>
            <a:r>
              <a:rPr lang="zh-TW" altLang="en-US" sz="2000" dirty="0">
                <a:solidFill>
                  <a:srgbClr val="0070C0"/>
                </a:solidFill>
                <a:latin typeface="華康POP1體W5" panose="02010609010101010101" pitchFamily="49" charset="-120"/>
                <a:ea typeface="華康POP1體W5" panose="02010609010101010101" pitchFamily="49" charset="-120"/>
              </a:rPr>
              <a:t>個志願</a:t>
            </a:r>
            <a:r>
              <a:rPr lang="zh-TW" altLang="en-US" sz="2000" dirty="0">
                <a:solidFill>
                  <a:schemeClr val="tx1"/>
                </a:solidFill>
                <a:latin typeface="華康POP1體W5" panose="02010609010101010101" pitchFamily="49" charset="-120"/>
                <a:ea typeface="華康POP1體W5" panose="02010609010101010101" pitchFamily="49" charset="-120"/>
              </a:rPr>
              <a:t>，第</a:t>
            </a:r>
            <a:r>
              <a:rPr lang="en-US" altLang="zh-TW" sz="2000" dirty="0">
                <a:solidFill>
                  <a:schemeClr val="tx1"/>
                </a:solidFill>
                <a:latin typeface="華康POP1體W5" panose="02010609010101010101" pitchFamily="49" charset="-120"/>
                <a:ea typeface="華康POP1體W5" panose="02010609010101010101" pitchFamily="49" charset="-120"/>
              </a:rPr>
              <a:t>1</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a:solidFill>
                  <a:schemeClr val="tx1"/>
                </a:solidFill>
                <a:latin typeface="華康POP1體W5" panose="02010609010101010101" pitchFamily="49" charset="-120"/>
                <a:ea typeface="華康POP1體W5" panose="02010609010101010101" pitchFamily="49" charset="-120"/>
              </a:rPr>
              <a:t>3</a:t>
            </a:r>
            <a:r>
              <a:rPr lang="zh-TW" altLang="en-US" sz="2000" dirty="0">
                <a:solidFill>
                  <a:schemeClr val="tx1"/>
                </a:solidFill>
                <a:latin typeface="華康POP1體W5" panose="02010609010101010101" pitchFamily="49" charset="-120"/>
                <a:ea typeface="華康POP1體W5" panose="02010609010101010101" pitchFamily="49" charset="-120"/>
              </a:rPr>
              <a:t>志願：</a:t>
            </a:r>
            <a:r>
              <a:rPr lang="en-US" altLang="zh-TW" sz="2000" dirty="0">
                <a:solidFill>
                  <a:schemeClr val="tx1"/>
                </a:solidFill>
                <a:latin typeface="華康POP1體W5" panose="02010609010101010101" pitchFamily="49" charset="-120"/>
                <a:ea typeface="華康POP1體W5" panose="02010609010101010101" pitchFamily="49" charset="-120"/>
              </a:rPr>
              <a:t>15</a:t>
            </a:r>
            <a:r>
              <a:rPr lang="zh-TW" altLang="en-US" sz="2000" dirty="0">
                <a:solidFill>
                  <a:schemeClr val="tx1"/>
                </a:solidFill>
                <a:latin typeface="華康POP1體W5" panose="02010609010101010101" pitchFamily="49" charset="-120"/>
                <a:ea typeface="華康POP1體W5" panose="02010609010101010101" pitchFamily="49" charset="-120"/>
              </a:rPr>
              <a:t>分、</a:t>
            </a:r>
            <a:r>
              <a:rPr lang="en-US" altLang="zh-TW" sz="2000" dirty="0">
                <a:solidFill>
                  <a:schemeClr val="tx1"/>
                </a:solidFill>
                <a:latin typeface="華康POP1體W5" panose="02010609010101010101" pitchFamily="49" charset="-120"/>
                <a:ea typeface="華康POP1體W5" panose="02010609010101010101" pitchFamily="49" charset="-120"/>
              </a:rPr>
              <a:t>4</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a:solidFill>
                  <a:schemeClr val="tx1"/>
                </a:solidFill>
                <a:latin typeface="華康POP1體W5" panose="02010609010101010101" pitchFamily="49" charset="-120"/>
                <a:ea typeface="華康POP1體W5" panose="02010609010101010101" pitchFamily="49" charset="-120"/>
              </a:rPr>
              <a:t>6</a:t>
            </a:r>
            <a:r>
              <a:rPr lang="zh-TW" altLang="en-US" sz="2000" dirty="0">
                <a:solidFill>
                  <a:schemeClr val="tx1"/>
                </a:solidFill>
                <a:latin typeface="華康POP1體W5" panose="02010609010101010101" pitchFamily="49" charset="-120"/>
                <a:ea typeface="華康POP1體W5" panose="02010609010101010101" pitchFamily="49" charset="-120"/>
              </a:rPr>
              <a:t>志願序：</a:t>
            </a:r>
            <a:r>
              <a:rPr lang="en-US" altLang="zh-TW" sz="2000" dirty="0">
                <a:solidFill>
                  <a:schemeClr val="tx1"/>
                </a:solidFill>
                <a:latin typeface="華康POP1體W5" panose="02010609010101010101" pitchFamily="49" charset="-120"/>
                <a:ea typeface="華康POP1體W5" panose="02010609010101010101" pitchFamily="49" charset="-120"/>
              </a:rPr>
              <a:t>12</a:t>
            </a:r>
            <a:r>
              <a:rPr lang="zh-TW" altLang="en-US" sz="2000" dirty="0">
                <a:solidFill>
                  <a:schemeClr val="tx1"/>
                </a:solidFill>
                <a:latin typeface="華康POP1體W5" panose="02010609010101010101" pitchFamily="49" charset="-120"/>
                <a:ea typeface="華康POP1體W5" panose="02010609010101010101" pitchFamily="49" charset="-120"/>
              </a:rPr>
              <a:t>分、</a:t>
            </a:r>
            <a:r>
              <a:rPr lang="en-US" altLang="zh-TW" sz="2000" dirty="0">
                <a:solidFill>
                  <a:schemeClr val="tx1"/>
                </a:solidFill>
                <a:latin typeface="華康POP1體W5" panose="02010609010101010101" pitchFamily="49" charset="-120"/>
                <a:ea typeface="華康POP1體W5" panose="02010609010101010101" pitchFamily="49" charset="-120"/>
              </a:rPr>
              <a:t>7</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a:solidFill>
                  <a:schemeClr val="tx1"/>
                </a:solidFill>
                <a:latin typeface="華康POP1體W5" panose="02010609010101010101" pitchFamily="49" charset="-120"/>
                <a:ea typeface="華康POP1體W5" panose="02010609010101010101" pitchFamily="49" charset="-120"/>
              </a:rPr>
              <a:t>9</a:t>
            </a:r>
            <a:r>
              <a:rPr lang="zh-TW" altLang="en-US" sz="2000" dirty="0">
                <a:solidFill>
                  <a:schemeClr val="tx1"/>
                </a:solidFill>
                <a:latin typeface="華康POP1體W5" panose="02010609010101010101" pitchFamily="49" charset="-120"/>
                <a:ea typeface="華康POP1體W5" panose="02010609010101010101" pitchFamily="49" charset="-120"/>
              </a:rPr>
              <a:t>志願序：</a:t>
            </a:r>
            <a:r>
              <a:rPr lang="en-US" altLang="zh-TW" sz="2000" dirty="0">
                <a:solidFill>
                  <a:schemeClr val="tx1"/>
                </a:solidFill>
                <a:latin typeface="華康POP1體W5" panose="02010609010101010101" pitchFamily="49" charset="-120"/>
                <a:ea typeface="華康POP1體W5" panose="02010609010101010101" pitchFamily="49" charset="-120"/>
              </a:rPr>
              <a:t>9</a:t>
            </a:r>
            <a:r>
              <a:rPr lang="zh-TW" altLang="en-US" sz="2000" dirty="0">
                <a:solidFill>
                  <a:schemeClr val="tx1"/>
                </a:solidFill>
                <a:latin typeface="華康POP1體W5" panose="02010609010101010101" pitchFamily="49" charset="-120"/>
                <a:ea typeface="華康POP1體W5" panose="02010609010101010101" pitchFamily="49" charset="-120"/>
              </a:rPr>
              <a:t>分、</a:t>
            </a:r>
            <a:r>
              <a:rPr lang="en-US" altLang="zh-TW" sz="2000" dirty="0">
                <a:solidFill>
                  <a:schemeClr val="tx1"/>
                </a:solidFill>
                <a:latin typeface="華康POP1體W5" panose="02010609010101010101" pitchFamily="49" charset="-120"/>
                <a:ea typeface="華康POP1體W5" panose="02010609010101010101" pitchFamily="49" charset="-120"/>
              </a:rPr>
              <a:t>10</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a:solidFill>
                  <a:schemeClr val="tx1"/>
                </a:solidFill>
                <a:latin typeface="華康POP1體W5" panose="02010609010101010101" pitchFamily="49" charset="-120"/>
                <a:ea typeface="華康POP1體W5" panose="02010609010101010101" pitchFamily="49" charset="-120"/>
              </a:rPr>
              <a:t>12</a:t>
            </a:r>
            <a:r>
              <a:rPr lang="zh-TW" altLang="en-US" sz="2000" dirty="0">
                <a:solidFill>
                  <a:schemeClr val="tx1"/>
                </a:solidFill>
                <a:latin typeface="華康POP1體W5" panose="02010609010101010101" pitchFamily="49" charset="-120"/>
                <a:ea typeface="華康POP1體W5" panose="02010609010101010101" pitchFamily="49" charset="-120"/>
              </a:rPr>
              <a:t>志願序：</a:t>
            </a:r>
            <a:r>
              <a:rPr lang="en-US" altLang="zh-TW" sz="2000" dirty="0">
                <a:solidFill>
                  <a:schemeClr val="tx1"/>
                </a:solidFill>
                <a:latin typeface="華康POP1體W5" panose="02010609010101010101" pitchFamily="49" charset="-120"/>
                <a:ea typeface="華康POP1體W5" panose="02010609010101010101" pitchFamily="49" charset="-120"/>
              </a:rPr>
              <a:t>6</a:t>
            </a:r>
            <a:r>
              <a:rPr lang="zh-TW" altLang="en-US" sz="2000" dirty="0">
                <a:solidFill>
                  <a:schemeClr val="tx1"/>
                </a:solidFill>
                <a:latin typeface="華康POP1體W5" panose="02010609010101010101" pitchFamily="49" charset="-120"/>
                <a:ea typeface="華康POP1體W5" panose="02010609010101010101" pitchFamily="49" charset="-120"/>
              </a:rPr>
              <a:t>分、</a:t>
            </a:r>
            <a:r>
              <a:rPr lang="en-US" altLang="zh-TW" sz="2000" dirty="0">
                <a:solidFill>
                  <a:schemeClr val="tx1"/>
                </a:solidFill>
                <a:latin typeface="華康POP1體W5" panose="02010609010101010101" pitchFamily="49" charset="-120"/>
                <a:ea typeface="華康POP1體W5" panose="02010609010101010101" pitchFamily="49" charset="-120"/>
              </a:rPr>
              <a:t>13</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a:solidFill>
                  <a:schemeClr val="tx1"/>
                </a:solidFill>
                <a:latin typeface="華康POP1體W5" panose="02010609010101010101" pitchFamily="49" charset="-120"/>
                <a:ea typeface="華康POP1體W5" panose="02010609010101010101" pitchFamily="49" charset="-120"/>
              </a:rPr>
              <a:t>15</a:t>
            </a:r>
            <a:r>
              <a:rPr lang="zh-TW" altLang="en-US" sz="2000" dirty="0">
                <a:solidFill>
                  <a:schemeClr val="tx1"/>
                </a:solidFill>
                <a:latin typeface="華康POP1體W5" panose="02010609010101010101" pitchFamily="49" charset="-120"/>
                <a:ea typeface="華康POP1體W5" panose="02010609010101010101" pitchFamily="49" charset="-120"/>
              </a:rPr>
              <a:t>志願序：</a:t>
            </a:r>
            <a:r>
              <a:rPr lang="en-US" altLang="zh-TW" sz="2000" dirty="0">
                <a:solidFill>
                  <a:schemeClr val="tx1"/>
                </a:solidFill>
                <a:latin typeface="華康POP1體W5" panose="02010609010101010101" pitchFamily="49" charset="-120"/>
                <a:ea typeface="華康POP1體W5" panose="02010609010101010101" pitchFamily="49" charset="-120"/>
              </a:rPr>
              <a:t>3</a:t>
            </a:r>
            <a:r>
              <a:rPr lang="zh-TW" altLang="en-US" sz="2000" dirty="0">
                <a:solidFill>
                  <a:schemeClr val="tx1"/>
                </a:solidFill>
                <a:latin typeface="華康POP1體W5" panose="02010609010101010101" pitchFamily="49" charset="-120"/>
                <a:ea typeface="華康POP1體W5" panose="02010609010101010101" pitchFamily="49" charset="-120"/>
              </a:rPr>
              <a:t>分、</a:t>
            </a:r>
            <a:r>
              <a:rPr lang="en-US" altLang="zh-TW" sz="2000" dirty="0">
                <a:solidFill>
                  <a:schemeClr val="tx1"/>
                </a:solidFill>
                <a:latin typeface="華康POP1體W5" panose="02010609010101010101" pitchFamily="49" charset="-120"/>
                <a:ea typeface="華康POP1體W5" panose="02010609010101010101" pitchFamily="49" charset="-120"/>
              </a:rPr>
              <a:t>16</a:t>
            </a:r>
            <a:r>
              <a:rPr lang="en-US" altLang="zh-TW" sz="2000" dirty="0">
                <a:solidFill>
                  <a:schemeClr val="tx1"/>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en-US" altLang="zh-TW" sz="2000" dirty="0">
                <a:solidFill>
                  <a:schemeClr val="tx1"/>
                </a:solidFill>
                <a:latin typeface="華康POP1體W5" panose="02010609010101010101" pitchFamily="49" charset="-120"/>
                <a:ea typeface="華康POP1體W5" panose="02010609010101010101" pitchFamily="49" charset="-120"/>
              </a:rPr>
              <a:t>30</a:t>
            </a:r>
            <a:r>
              <a:rPr lang="zh-TW" altLang="en-US" sz="2000" dirty="0">
                <a:solidFill>
                  <a:schemeClr val="tx1"/>
                </a:solidFill>
                <a:latin typeface="華康POP1體W5" panose="02010609010101010101" pitchFamily="49" charset="-120"/>
                <a:ea typeface="華康POP1體W5" panose="02010609010101010101" pitchFamily="49" charset="-120"/>
              </a:rPr>
              <a:t>志願：</a:t>
            </a: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分 。</a:t>
            </a:r>
            <a:r>
              <a:rPr lang="zh-TW" altLang="en-US" sz="2000" b="1" dirty="0">
                <a:solidFill>
                  <a:srgbClr val="0070C0"/>
                </a:solidFill>
                <a:latin typeface="華康POP1體W5" panose="02010609010101010101" pitchFamily="49" charset="-120"/>
                <a:ea typeface="華康POP1體W5" panose="02010609010101010101" pitchFamily="49" charset="-120"/>
              </a:rPr>
              <a:t>同一職群連續選填</a:t>
            </a:r>
            <a:r>
              <a:rPr lang="zh-TW" altLang="en-US" sz="2000" dirty="0">
                <a:solidFill>
                  <a:schemeClr val="tx1"/>
                </a:solidFill>
                <a:latin typeface="華康POP1體W5" panose="02010609010101010101" pitchFamily="49" charset="-120"/>
                <a:ea typeface="華康POP1體W5" panose="02010609010101010101" pitchFamily="49" charset="-120"/>
              </a:rPr>
              <a:t>視為同一志願序。</a:t>
            </a: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
        <p:nvSpPr>
          <p:cNvPr id="10" name="圓角矩形 9"/>
          <p:cNvSpPr/>
          <p:nvPr/>
        </p:nvSpPr>
        <p:spPr>
          <a:xfrm>
            <a:off x="2600325" y="4151313"/>
            <a:ext cx="5710238"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所報名之學校科系與「家長」、「導師」、「輔導教師」意見相符則各得 </a:t>
            </a:r>
            <a:r>
              <a:rPr lang="en-US" altLang="zh-TW" sz="2000" dirty="0">
                <a:solidFill>
                  <a:schemeClr val="tx1"/>
                </a:solidFill>
                <a:latin typeface="華康POP1體W5" panose="02010609010101010101" pitchFamily="49" charset="-120"/>
                <a:ea typeface="華康POP1體W5" panose="02010609010101010101" pitchFamily="49" charset="-120"/>
              </a:rPr>
              <a:t>2</a:t>
            </a:r>
            <a:r>
              <a:rPr lang="zh-TW" altLang="en-US" sz="2000" dirty="0">
                <a:solidFill>
                  <a:schemeClr val="tx1"/>
                </a:solidFill>
                <a:latin typeface="華康POP1體W5" panose="02010609010101010101" pitchFamily="49" charset="-120"/>
                <a:ea typeface="華康POP1體W5" panose="02010609010101010101" pitchFamily="49" charset="-120"/>
              </a:rPr>
              <a:t> 分，合計 </a:t>
            </a:r>
            <a:r>
              <a:rPr lang="en-US" altLang="zh-TW" sz="2000" dirty="0">
                <a:solidFill>
                  <a:schemeClr val="tx1"/>
                </a:solidFill>
                <a:latin typeface="華康POP1體W5" panose="02010609010101010101" pitchFamily="49" charset="-120"/>
                <a:ea typeface="華康POP1體W5" panose="02010609010101010101" pitchFamily="49" charset="-120"/>
              </a:rPr>
              <a:t>6</a:t>
            </a:r>
            <a:r>
              <a:rPr lang="zh-TW" altLang="en-US" sz="2000" dirty="0">
                <a:solidFill>
                  <a:schemeClr val="tx1"/>
                </a:solidFill>
                <a:latin typeface="華康POP1體W5" panose="02010609010101010101" pitchFamily="49" charset="-120"/>
                <a:ea typeface="華康POP1體W5" panose="02010609010101010101" pitchFamily="49" charset="-120"/>
              </a:rPr>
              <a:t> 分</a:t>
            </a:r>
          </a:p>
        </p:txBody>
      </p:sp>
      <p:sp>
        <p:nvSpPr>
          <p:cNvPr id="11" name="圓角矩形 10"/>
          <p:cNvSpPr/>
          <p:nvPr/>
        </p:nvSpPr>
        <p:spPr>
          <a:xfrm>
            <a:off x="2600325" y="5005388"/>
            <a:ext cx="5710238"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桃連區或共同就學區學生得 </a:t>
            </a:r>
            <a:r>
              <a:rPr lang="en-US" altLang="zh-TW" sz="2000" dirty="0">
                <a:solidFill>
                  <a:schemeClr val="tx1"/>
                </a:solidFill>
                <a:latin typeface="華康POP1體W5" panose="02010609010101010101" pitchFamily="49" charset="-120"/>
                <a:ea typeface="華康POP1體W5" panose="02010609010101010101" pitchFamily="49" charset="-120"/>
              </a:rPr>
              <a:t>5</a:t>
            </a:r>
            <a:r>
              <a:rPr lang="zh-TW" altLang="en-US" sz="2000" dirty="0">
                <a:solidFill>
                  <a:schemeClr val="tx1"/>
                </a:solidFill>
                <a:latin typeface="華康POP1體W5" panose="02010609010101010101" pitchFamily="49" charset="-120"/>
                <a:ea typeface="華康POP1體W5" panose="02010609010101010101" pitchFamily="49" charset="-120"/>
              </a:rPr>
              <a:t> 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idx="4294967295"/>
          </p:nvPr>
        </p:nvSpPr>
        <p:spPr>
          <a:xfrm>
            <a:off x="467544" y="620688"/>
            <a:ext cx="8229600" cy="1143000"/>
          </a:xfrm>
        </p:spPr>
        <p:txBody>
          <a:bodyPr/>
          <a:lstStyle/>
          <a:p>
            <a:pPr>
              <a:defRPr/>
            </a:pPr>
            <a:r>
              <a:rPr lang="zh-TW" altLang="en-US" sz="4000" dirty="0">
                <a:latin typeface="華康POP1體W9" panose="02010609010101010101" pitchFamily="49" charset="-120"/>
                <a:ea typeface="華康POP1體W9" panose="02010609010101010101" pitchFamily="49" charset="-120"/>
              </a:rPr>
              <a:t>共同就學區</a:t>
            </a:r>
            <a:r>
              <a:rPr lang="zh-TW" altLang="en-US" sz="2400" dirty="0">
                <a:latin typeface="華康POP1體W5" panose="02010609010101010101" pitchFamily="49" charset="-120"/>
                <a:ea typeface="華康POP1體W5" panose="02010609010101010101" pitchFamily="49" charset="-120"/>
              </a:rPr>
              <a:t>（</a:t>
            </a:r>
            <a:r>
              <a:rPr lang="zh-TW" altLang="en-US" sz="2400" dirty="0">
                <a:latin typeface="華康POP1體W9" panose="02010609010101010101" pitchFamily="49" charset="-120"/>
                <a:ea typeface="華康POP1體W9" panose="02010609010101010101" pitchFamily="49" charset="-120"/>
              </a:rPr>
              <a:t>林口、樹林、鶯歌、新莊、泰山）</a:t>
            </a:r>
            <a:endParaRPr lang="en-US" altLang="zh-TW" sz="2400" dirty="0">
              <a:latin typeface="華康POP1體W9" panose="02010609010101010101" pitchFamily="49" charset="-120"/>
              <a:ea typeface="華康POP1體W9" panose="02010609010101010101" pitchFamily="49" charset="-120"/>
            </a:endParaRPr>
          </a:p>
        </p:txBody>
      </p:sp>
      <p:sp>
        <p:nvSpPr>
          <p:cNvPr id="4" name="內容版面配置區 2"/>
          <p:cNvSpPr txBox="1">
            <a:spLocks/>
          </p:cNvSpPr>
          <p:nvPr/>
        </p:nvSpPr>
        <p:spPr>
          <a:xfrm>
            <a:off x="1168004" y="1946276"/>
            <a:ext cx="3245644" cy="3311525"/>
          </a:xfrm>
          <a:prstGeom prst="rect">
            <a:avLst/>
          </a:prstGeom>
        </p:spPr>
        <p:txBody>
          <a:bodyPr>
            <a:no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新莊高中</a:t>
            </a:r>
            <a:endParaRPr kumimoji="0" lang="en-US" altLang="zh-TW"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林口高中</a:t>
            </a:r>
            <a:endParaRPr kumimoji="0" lang="en-US" altLang="zh-TW"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樹林高中</a:t>
            </a:r>
            <a:endParaRPr kumimoji="0" lang="en-US" altLang="zh-TW"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丹鳳高中</a:t>
            </a:r>
            <a:endParaRPr kumimoji="0" lang="en-US" altLang="zh-TW"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泰山高中</a:t>
            </a:r>
            <a:endParaRPr kumimoji="0" lang="en-US" altLang="zh-TW"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恆毅中學</a:t>
            </a:r>
          </a:p>
        </p:txBody>
      </p:sp>
      <p:sp>
        <p:nvSpPr>
          <p:cNvPr id="5" name="內容版面配置區 3"/>
          <p:cNvSpPr txBox="1">
            <a:spLocks/>
          </p:cNvSpPr>
          <p:nvPr/>
        </p:nvSpPr>
        <p:spPr>
          <a:xfrm>
            <a:off x="4496991" y="1946276"/>
            <a:ext cx="3814763" cy="33115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a:ln>
                  <a:noFill/>
                </a:ln>
                <a:solidFill>
                  <a:schemeClr val="tx1"/>
                </a:solidFill>
                <a:effectLst/>
                <a:uLnTx/>
                <a:uFillTx/>
                <a:latin typeface="華康POP1體W5" panose="02010609010101010101" pitchFamily="49" charset="-120"/>
                <a:ea typeface="華康POP1體W5" panose="02010609010101010101" pitchFamily="49" charset="-120"/>
                <a:cs typeface="+mn-cs"/>
              </a:rPr>
              <a:t>鶯歌工商</a:t>
            </a:r>
            <a:endParaRPr kumimoji="0" lang="en-US" altLang="zh-TW" sz="2600" b="0" i="0" u="none" strike="noStrike" kern="0" cap="none" spc="0" normalizeH="0" baseline="0" noProof="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a:ln>
                  <a:noFill/>
                </a:ln>
                <a:solidFill>
                  <a:schemeClr val="tx1"/>
                </a:solidFill>
                <a:effectLst/>
                <a:uLnTx/>
                <a:uFillTx/>
                <a:latin typeface="華康POP1體W5" panose="02010609010101010101" pitchFamily="49" charset="-120"/>
                <a:ea typeface="華康POP1體W5" panose="02010609010101010101" pitchFamily="49" charset="-120"/>
                <a:cs typeface="+mn-cs"/>
              </a:rPr>
              <a:t>醒吾高中</a:t>
            </a:r>
            <a:endParaRPr kumimoji="0" lang="en-US" altLang="zh-TW" sz="2600" b="0" i="0" u="none" strike="noStrike" kern="0" cap="none" spc="0" normalizeH="0" baseline="0" noProof="0">
              <a:ln>
                <a:noFill/>
              </a:ln>
              <a:solidFill>
                <a:schemeClr val="tx1"/>
              </a:solidFill>
              <a:effectLst/>
              <a:uLnTx/>
              <a:uFillTx/>
              <a:latin typeface="華康POP1體W5" panose="02010609010101010101" pitchFamily="49" charset="-120"/>
              <a:ea typeface="華康POP1體W5" panose="02010609010101010101"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zh-TW" altLang="en-US" sz="2600" b="0" i="0" u="none" strike="noStrike" kern="0" cap="none" spc="0" normalizeH="0" baseline="0" noProof="0">
                <a:ln>
                  <a:noFill/>
                </a:ln>
                <a:solidFill>
                  <a:schemeClr val="tx1"/>
                </a:solidFill>
                <a:effectLst/>
                <a:uLnTx/>
                <a:uFillTx/>
                <a:latin typeface="華康POP1體W5" panose="02010609010101010101" pitchFamily="49" charset="-120"/>
                <a:ea typeface="華康POP1體W5" panose="02010609010101010101" pitchFamily="49" charset="-120"/>
                <a:cs typeface="+mn-cs"/>
              </a:rPr>
              <a:t>樹人家商</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zh-TW" altLang="en-US" sz="3200" b="0" i="0" u="none" strike="noStrike" kern="0" cap="none" spc="0" normalizeH="0" baseline="0" noProof="0" dirty="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1275819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3160" y="180976"/>
            <a:ext cx="7947272" cy="1152525"/>
          </a:xfrm>
        </p:spPr>
        <p:txBody>
          <a:bodyPr/>
          <a:lstStyle/>
          <a:p>
            <a:pPr>
              <a:defRPr/>
            </a:pPr>
            <a:r>
              <a:rPr lang="zh-TW" altLang="en-US" sz="4000" dirty="0">
                <a:latin typeface="華康POP1體W9" panose="02010609010101010101" pitchFamily="49" charset="-120"/>
                <a:ea typeface="華康POP1體W9" panose="02010609010101010101" pitchFamily="49" charset="-120"/>
              </a:rPr>
              <a:t>多元學習計分方式（上限 </a:t>
            </a:r>
            <a:r>
              <a:rPr lang="en-US" altLang="zh-TW" sz="4000" dirty="0">
                <a:latin typeface="華康POP1體W9" panose="02010609010101010101" pitchFamily="49" charset="-120"/>
                <a:ea typeface="華康POP1體W9" panose="02010609010101010101" pitchFamily="49" charset="-120"/>
              </a:rPr>
              <a:t>35</a:t>
            </a:r>
            <a:r>
              <a:rPr lang="zh-TW" altLang="en-US" sz="4000" dirty="0">
                <a:latin typeface="華康POP1體W9" panose="02010609010101010101" pitchFamily="49" charset="-120"/>
                <a:ea typeface="華康POP1體W9" panose="02010609010101010101" pitchFamily="49" charset="-120"/>
              </a:rPr>
              <a:t> 分）</a:t>
            </a:r>
          </a:p>
        </p:txBody>
      </p:sp>
      <p:sp>
        <p:nvSpPr>
          <p:cNvPr id="3" name="內容版面配置區 2"/>
          <p:cNvSpPr>
            <a:spLocks noGrp="1"/>
          </p:cNvSpPr>
          <p:nvPr>
            <p:ph sz="quarter" idx="4294967295"/>
          </p:nvPr>
        </p:nvSpPr>
        <p:spPr>
          <a:xfrm>
            <a:off x="514350" y="2063750"/>
            <a:ext cx="7796213" cy="3311525"/>
          </a:xfrm>
          <a:prstGeom prst="rect">
            <a:avLst/>
          </a:prstGeom>
        </p:spPr>
        <p:txBody>
          <a:bodyPr/>
          <a:lstStyle/>
          <a:p>
            <a:pPr>
              <a:buFont typeface="Arial" panose="020B0604020202020204" pitchFamily="34" charset="0"/>
              <a:buChar char="•"/>
              <a:defRPr/>
            </a:pPr>
            <a:endParaRPr lang="zh-TW" altLang="en-US" dirty="0"/>
          </a:p>
        </p:txBody>
      </p:sp>
      <p:sp>
        <p:nvSpPr>
          <p:cNvPr id="4" name="圓角矩形 3"/>
          <p:cNvSpPr/>
          <p:nvPr/>
        </p:nvSpPr>
        <p:spPr>
          <a:xfrm>
            <a:off x="513160" y="1270000"/>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均衡學習</a:t>
            </a:r>
          </a:p>
        </p:txBody>
      </p:sp>
      <p:sp>
        <p:nvSpPr>
          <p:cNvPr id="5" name="圓角矩形 4"/>
          <p:cNvSpPr/>
          <p:nvPr/>
        </p:nvSpPr>
        <p:spPr>
          <a:xfrm>
            <a:off x="514350" y="2171701"/>
            <a:ext cx="1781175" cy="100171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品德表現</a:t>
            </a:r>
          </a:p>
        </p:txBody>
      </p:sp>
      <p:sp>
        <p:nvSpPr>
          <p:cNvPr id="6" name="圓角矩形 5"/>
          <p:cNvSpPr/>
          <p:nvPr/>
        </p:nvSpPr>
        <p:spPr>
          <a:xfrm>
            <a:off x="514350" y="3270250"/>
            <a:ext cx="1781175" cy="10096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服務表現</a:t>
            </a:r>
          </a:p>
        </p:txBody>
      </p:sp>
      <p:sp>
        <p:nvSpPr>
          <p:cNvPr id="7" name="圓角矩形 6"/>
          <p:cNvSpPr/>
          <p:nvPr/>
        </p:nvSpPr>
        <p:spPr>
          <a:xfrm>
            <a:off x="513160" y="4416425"/>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才藝表現</a:t>
            </a:r>
          </a:p>
        </p:txBody>
      </p:sp>
      <p:sp>
        <p:nvSpPr>
          <p:cNvPr id="8" name="圓角矩形 7"/>
          <p:cNvSpPr/>
          <p:nvPr/>
        </p:nvSpPr>
        <p:spPr>
          <a:xfrm>
            <a:off x="513160" y="5235575"/>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體適能</a:t>
            </a:r>
          </a:p>
        </p:txBody>
      </p:sp>
      <p:sp>
        <p:nvSpPr>
          <p:cNvPr id="9" name="圓角矩形 8"/>
          <p:cNvSpPr/>
          <p:nvPr/>
        </p:nvSpPr>
        <p:spPr>
          <a:xfrm>
            <a:off x="513160" y="6051550"/>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本土語言認證</a:t>
            </a:r>
          </a:p>
        </p:txBody>
      </p:sp>
      <p:sp>
        <p:nvSpPr>
          <p:cNvPr id="11" name="圓角矩形 10"/>
          <p:cNvSpPr/>
          <p:nvPr/>
        </p:nvSpPr>
        <p:spPr>
          <a:xfrm>
            <a:off x="2447925" y="1270000"/>
            <a:ext cx="6228531"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dirty="0">
                <a:solidFill>
                  <a:srgbClr val="0070C0"/>
                </a:solidFill>
                <a:latin typeface="華康POP1體W5" panose="02010609010101010101" pitchFamily="49" charset="-120"/>
                <a:ea typeface="華康POP1體W5" panose="02010609010101010101" pitchFamily="49" charset="-120"/>
              </a:rPr>
              <a:t>健康與體育、藝術與人文、綜合活動、</a:t>
            </a:r>
            <a:r>
              <a:rPr lang="zh-TW" altLang="en-US" sz="2000" b="1" dirty="0">
                <a:solidFill>
                  <a:srgbClr val="FF0000"/>
                </a:solidFill>
                <a:latin typeface="華康POP1體W5" panose="02010609010101010101" pitchFamily="49" charset="-120"/>
                <a:ea typeface="華康POP1體W5" panose="02010609010101010101" pitchFamily="49" charset="-120"/>
              </a:rPr>
              <a:t>資訊</a:t>
            </a:r>
            <a:r>
              <a:rPr lang="zh-TW" altLang="en-US" sz="2000" dirty="0">
                <a:solidFill>
                  <a:schemeClr val="tx1"/>
                </a:solidFill>
                <a:latin typeface="華康POP1體W5" panose="02010609010101010101" pitchFamily="49" charset="-120"/>
                <a:ea typeface="華康POP1體W5" panose="02010609010101010101" pitchFamily="49" charset="-120"/>
              </a:rPr>
              <a:t>四領域，五學期平均及格者各得 </a:t>
            </a:r>
            <a:r>
              <a:rPr lang="en-US" altLang="zh-TW" sz="2000" dirty="0">
                <a:solidFill>
                  <a:schemeClr val="tx1"/>
                </a:solidFill>
                <a:latin typeface="華康POP1體W5" panose="02010609010101010101" pitchFamily="49" charset="-120"/>
                <a:ea typeface="華康POP1體W5" panose="02010609010101010101" pitchFamily="49" charset="-120"/>
              </a:rPr>
              <a:t>3</a:t>
            </a:r>
            <a:r>
              <a:rPr lang="zh-TW" altLang="en-US" sz="2000" dirty="0">
                <a:solidFill>
                  <a:schemeClr val="tx1"/>
                </a:solidFill>
                <a:latin typeface="華康POP1體W5" panose="02010609010101010101" pitchFamily="49" charset="-120"/>
                <a:ea typeface="華康POP1體W5" panose="02010609010101010101" pitchFamily="49" charset="-120"/>
              </a:rPr>
              <a:t> 分，合計最高 </a:t>
            </a:r>
            <a:r>
              <a:rPr lang="en-US" altLang="zh-TW" sz="2000" dirty="0">
                <a:solidFill>
                  <a:schemeClr val="tx1"/>
                </a:solidFill>
                <a:latin typeface="華康POP1體W5" panose="02010609010101010101" pitchFamily="49" charset="-120"/>
                <a:ea typeface="華康POP1體W5" panose="02010609010101010101" pitchFamily="49" charset="-120"/>
              </a:rPr>
              <a:t>9</a:t>
            </a:r>
            <a:r>
              <a:rPr lang="zh-TW" altLang="en-US" sz="2000" dirty="0">
                <a:solidFill>
                  <a:schemeClr val="tx1"/>
                </a:solidFill>
                <a:latin typeface="華康POP1體W5" panose="02010609010101010101" pitchFamily="49" charset="-120"/>
                <a:ea typeface="華康POP1體W5" panose="02010609010101010101" pitchFamily="49" charset="-120"/>
              </a:rPr>
              <a:t> 分。</a:t>
            </a: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
        <p:nvSpPr>
          <p:cNvPr id="12" name="圓角矩形 11"/>
          <p:cNvSpPr/>
          <p:nvPr/>
        </p:nvSpPr>
        <p:spPr>
          <a:xfrm>
            <a:off x="2447925" y="2171701"/>
            <a:ext cx="6696075" cy="100171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rgbClr val="0070C0"/>
                </a:solidFill>
                <a:latin typeface="華康POP1體W5" panose="02010609010101010101" pitchFamily="49" charset="-120"/>
                <a:ea typeface="華康POP1體W5" panose="02010609010101010101" pitchFamily="49" charset="-120"/>
              </a:rPr>
              <a:t>銷過後</a:t>
            </a:r>
            <a:r>
              <a:rPr lang="zh-TW" altLang="en-US" dirty="0">
                <a:solidFill>
                  <a:schemeClr val="tx1"/>
                </a:solidFill>
                <a:latin typeface="華康POP1體W5" panose="02010609010101010101" pitchFamily="49" charset="-120"/>
                <a:ea typeface="華康POP1體W5" panose="02010609010101010101" pitchFamily="49" charset="-120"/>
              </a:rPr>
              <a:t>，無記過或</a:t>
            </a:r>
            <a:r>
              <a:rPr lang="zh-TW" altLang="en-US" b="1" dirty="0">
                <a:solidFill>
                  <a:srgbClr val="0070C0"/>
                </a:solidFill>
                <a:latin typeface="華康POP1體W5" panose="02010609010101010101" pitchFamily="49" charset="-120"/>
                <a:ea typeface="華康POP1體W5" panose="02010609010101010101" pitchFamily="49" charset="-120"/>
              </a:rPr>
              <a:t>兩次（含）警告以下</a:t>
            </a:r>
            <a:r>
              <a:rPr lang="zh-TW" altLang="en-US" dirty="0">
                <a:solidFill>
                  <a:schemeClr val="tx1"/>
                </a:solidFill>
                <a:latin typeface="華康POP1體W5" panose="02010609010101010101" pitchFamily="49" charset="-120"/>
                <a:ea typeface="華康POP1體W5" panose="02010609010101010101" pitchFamily="49" charset="-120"/>
              </a:rPr>
              <a:t>紀錄，得 </a:t>
            </a:r>
            <a:r>
              <a:rPr lang="en-US" altLang="zh-TW" dirty="0">
                <a:solidFill>
                  <a:schemeClr val="tx1"/>
                </a:solidFill>
                <a:latin typeface="華康POP1體W5" panose="02010609010101010101" pitchFamily="49" charset="-120"/>
                <a:ea typeface="華康POP1體W5" panose="02010609010101010101" pitchFamily="49" charset="-120"/>
              </a:rPr>
              <a:t>6</a:t>
            </a:r>
            <a:r>
              <a:rPr lang="zh-TW" altLang="en-US" dirty="0">
                <a:solidFill>
                  <a:schemeClr val="tx1"/>
                </a:solidFill>
                <a:latin typeface="華康POP1體W5" panose="02010609010101010101" pitchFamily="49" charset="-120"/>
                <a:ea typeface="華康POP1體W5" panose="02010609010101010101" pitchFamily="49" charset="-120"/>
              </a:rPr>
              <a:t> 分。</a:t>
            </a:r>
            <a:endParaRPr lang="en-US" altLang="zh-TW" dirty="0">
              <a:solidFill>
                <a:schemeClr val="tx1"/>
              </a:solidFill>
              <a:latin typeface="華康POP1體W5" panose="02010609010101010101" pitchFamily="49" charset="-120"/>
              <a:ea typeface="華康POP1體W5" panose="02010609010101010101" pitchFamily="49" charset="-120"/>
            </a:endParaRPr>
          </a:p>
          <a:p>
            <a:pPr>
              <a:defRPr/>
            </a:pPr>
            <a:r>
              <a:rPr lang="zh-TW" altLang="en-US" b="1" dirty="0">
                <a:solidFill>
                  <a:srgbClr val="0070C0"/>
                </a:solidFill>
                <a:latin typeface="華康POP1體W5" panose="02010609010101010101" pitchFamily="49" charset="-120"/>
                <a:ea typeface="華康POP1體W5" panose="02010609010101010101" pitchFamily="49" charset="-120"/>
              </a:rPr>
              <a:t>功過相抵後</a:t>
            </a:r>
            <a:r>
              <a:rPr lang="zh-TW" altLang="en-US" dirty="0">
                <a:solidFill>
                  <a:schemeClr val="tx1"/>
                </a:solidFill>
                <a:latin typeface="華康POP1體W5" panose="02010609010101010101" pitchFamily="49" charset="-120"/>
                <a:ea typeface="華康POP1體W5" panose="02010609010101010101" pitchFamily="49" charset="-120"/>
              </a:rPr>
              <a:t>獎勵紀錄，嘉獎每次</a:t>
            </a:r>
            <a:r>
              <a:rPr lang="en-US" altLang="zh-TW" dirty="0">
                <a:solidFill>
                  <a:schemeClr val="tx1"/>
                </a:solidFill>
                <a:latin typeface="華康POP1體W5" panose="02010609010101010101" pitchFamily="49" charset="-120"/>
                <a:ea typeface="華康POP1體W5" panose="02010609010101010101" pitchFamily="49" charset="-120"/>
              </a:rPr>
              <a:t>0.5</a:t>
            </a:r>
            <a:r>
              <a:rPr lang="zh-TW" altLang="en-US" dirty="0">
                <a:solidFill>
                  <a:schemeClr val="tx1"/>
                </a:solidFill>
                <a:latin typeface="華康POP1體W5" panose="02010609010101010101" pitchFamily="49" charset="-120"/>
                <a:ea typeface="華康POP1體W5" panose="02010609010101010101" pitchFamily="49" charset="-120"/>
              </a:rPr>
              <a:t>分，小功每次</a:t>
            </a:r>
            <a:r>
              <a:rPr lang="en-US" altLang="zh-TW" dirty="0">
                <a:solidFill>
                  <a:schemeClr val="tx1"/>
                </a:solidFill>
                <a:latin typeface="華康POP1體W5" panose="02010609010101010101" pitchFamily="49" charset="-120"/>
                <a:ea typeface="華康POP1體W5" panose="02010609010101010101" pitchFamily="49" charset="-120"/>
              </a:rPr>
              <a:t>1.5</a:t>
            </a:r>
            <a:r>
              <a:rPr lang="zh-TW" altLang="en-US" dirty="0">
                <a:solidFill>
                  <a:schemeClr val="tx1"/>
                </a:solidFill>
                <a:latin typeface="華康POP1體W5" panose="02010609010101010101" pitchFamily="49" charset="-120"/>
                <a:ea typeface="華康POP1體W5" panose="02010609010101010101" pitchFamily="49" charset="-120"/>
              </a:rPr>
              <a:t>分，上限 </a:t>
            </a:r>
            <a:r>
              <a:rPr lang="en-US" altLang="zh-TW" dirty="0">
                <a:solidFill>
                  <a:schemeClr val="tx1"/>
                </a:solidFill>
                <a:latin typeface="華康POP1體W5" panose="02010609010101010101" pitchFamily="49" charset="-120"/>
                <a:ea typeface="華康POP1體W5" panose="02010609010101010101" pitchFamily="49" charset="-120"/>
              </a:rPr>
              <a:t>6</a:t>
            </a:r>
            <a:r>
              <a:rPr lang="zh-TW" altLang="en-US" dirty="0">
                <a:solidFill>
                  <a:schemeClr val="tx1"/>
                </a:solidFill>
                <a:latin typeface="華康POP1體W5" panose="02010609010101010101" pitchFamily="49" charset="-120"/>
                <a:ea typeface="華康POP1體W5" panose="02010609010101010101" pitchFamily="49" charset="-120"/>
              </a:rPr>
              <a:t> 分。</a:t>
            </a:r>
            <a:endParaRPr lang="en-US" altLang="zh-TW" dirty="0">
              <a:solidFill>
                <a:schemeClr val="tx1"/>
              </a:solidFill>
              <a:latin typeface="華康POP1體W5" panose="02010609010101010101" pitchFamily="49" charset="-120"/>
              <a:ea typeface="華康POP1體W5" panose="02010609010101010101" pitchFamily="49" charset="-120"/>
            </a:endParaRPr>
          </a:p>
          <a:p>
            <a:pPr>
              <a:defRPr/>
            </a:pPr>
            <a:r>
              <a:rPr lang="zh-TW" altLang="en-US" dirty="0">
                <a:solidFill>
                  <a:schemeClr val="tx1"/>
                </a:solidFill>
                <a:latin typeface="華康POP1體W5" panose="02010609010101010101" pitchFamily="49" charset="-120"/>
                <a:ea typeface="華康POP1體W5" panose="02010609010101010101" pitchFamily="49" charset="-120"/>
              </a:rPr>
              <a:t>品德表現最高 </a:t>
            </a:r>
            <a:r>
              <a:rPr lang="en-US" altLang="zh-TW" dirty="0">
                <a:solidFill>
                  <a:schemeClr val="tx1"/>
                </a:solidFill>
                <a:latin typeface="華康POP1體W5" panose="02010609010101010101" pitchFamily="49" charset="-120"/>
                <a:ea typeface="華康POP1體W5" panose="02010609010101010101" pitchFamily="49" charset="-120"/>
              </a:rPr>
              <a:t>10</a:t>
            </a:r>
            <a:r>
              <a:rPr lang="zh-TW" altLang="en-US" dirty="0">
                <a:solidFill>
                  <a:schemeClr val="tx1"/>
                </a:solidFill>
                <a:latin typeface="華康POP1體W5" panose="02010609010101010101" pitchFamily="49" charset="-120"/>
                <a:ea typeface="華康POP1體W5" panose="02010609010101010101" pitchFamily="49" charset="-120"/>
              </a:rPr>
              <a:t> 分。</a:t>
            </a:r>
            <a:endParaRPr lang="en-US" altLang="zh-TW" dirty="0">
              <a:solidFill>
                <a:schemeClr val="tx1"/>
              </a:solidFill>
              <a:latin typeface="華康POP1體W5" panose="02010609010101010101" pitchFamily="49" charset="-120"/>
              <a:ea typeface="華康POP1體W5" panose="02010609010101010101" pitchFamily="49" charset="-120"/>
            </a:endParaRPr>
          </a:p>
        </p:txBody>
      </p:sp>
      <p:sp>
        <p:nvSpPr>
          <p:cNvPr id="13" name="圓角矩形 12"/>
          <p:cNvSpPr/>
          <p:nvPr/>
        </p:nvSpPr>
        <p:spPr>
          <a:xfrm>
            <a:off x="2447925" y="3287714"/>
            <a:ext cx="6696075" cy="99218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600" dirty="0">
                <a:solidFill>
                  <a:schemeClr val="tx1"/>
                </a:solidFill>
                <a:latin typeface="華康POP1體W5" panose="02010609010101010101" pitchFamily="49" charset="-120"/>
                <a:ea typeface="華康POP1體W5" panose="02010609010101010101" pitchFamily="49" charset="-120"/>
              </a:rPr>
              <a:t>擔任幹部表現優良，任滿一學期得 </a:t>
            </a:r>
            <a:r>
              <a:rPr lang="en-US" altLang="zh-TW" sz="1600" dirty="0">
                <a:solidFill>
                  <a:schemeClr val="tx1"/>
                </a:solidFill>
                <a:latin typeface="華康POP1體W5" panose="02010609010101010101" pitchFamily="49" charset="-120"/>
                <a:ea typeface="華康POP1體W5" panose="02010609010101010101" pitchFamily="49" charset="-120"/>
              </a:rPr>
              <a:t>2</a:t>
            </a:r>
            <a:r>
              <a:rPr lang="zh-TW" altLang="en-US" sz="1600" dirty="0">
                <a:solidFill>
                  <a:schemeClr val="tx1"/>
                </a:solidFill>
                <a:latin typeface="華康POP1體W5" panose="02010609010101010101" pitchFamily="49" charset="-120"/>
                <a:ea typeface="華康POP1體W5" panose="02010609010101010101" pitchFamily="49" charset="-120"/>
              </a:rPr>
              <a:t> 分（</a:t>
            </a:r>
            <a:r>
              <a:rPr lang="zh-TW" altLang="en-US" sz="1600" b="1" dirty="0">
                <a:solidFill>
                  <a:srgbClr val="0070C0"/>
                </a:solidFill>
                <a:latin typeface="華康POP1體W5" panose="02010609010101010101" pitchFamily="49" charset="-120"/>
                <a:ea typeface="華康POP1體W5" panose="02010609010101010101" pitchFamily="49" charset="-120"/>
              </a:rPr>
              <a:t>幹部最多採認 </a:t>
            </a:r>
            <a:r>
              <a:rPr lang="en-US" altLang="zh-TW" sz="1600" b="1" dirty="0">
                <a:solidFill>
                  <a:srgbClr val="0070C0"/>
                </a:solidFill>
                <a:latin typeface="華康POP1體W5" panose="02010609010101010101" pitchFamily="49" charset="-120"/>
                <a:ea typeface="華康POP1體W5" panose="02010609010101010101" pitchFamily="49" charset="-120"/>
              </a:rPr>
              <a:t>4</a:t>
            </a:r>
            <a:r>
              <a:rPr lang="zh-TW" altLang="en-US" sz="1600" b="1" dirty="0">
                <a:solidFill>
                  <a:srgbClr val="0070C0"/>
                </a:solidFill>
                <a:latin typeface="華康POP1體W5" panose="02010609010101010101" pitchFamily="49" charset="-120"/>
                <a:ea typeface="華康POP1體W5" panose="02010609010101010101" pitchFamily="49" charset="-120"/>
              </a:rPr>
              <a:t> 分</a:t>
            </a:r>
            <a:r>
              <a:rPr lang="zh-TW" altLang="en-US" sz="1600" dirty="0">
                <a:solidFill>
                  <a:schemeClr val="tx1"/>
                </a:solidFill>
                <a:latin typeface="華康POP1體W5" panose="02010609010101010101" pitchFamily="49" charset="-120"/>
                <a:ea typeface="華康POP1體W5" panose="02010609010101010101" pitchFamily="49" charset="-120"/>
              </a:rPr>
              <a:t>）。</a:t>
            </a:r>
            <a:endParaRPr lang="en-US" altLang="zh-TW" sz="16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1600" dirty="0">
                <a:solidFill>
                  <a:schemeClr val="tx1"/>
                </a:solidFill>
                <a:latin typeface="華康POP1體W5" panose="02010609010101010101" pitchFamily="49" charset="-120"/>
                <a:ea typeface="華康POP1體W5" panose="02010609010101010101" pitchFamily="49" charset="-120"/>
              </a:rPr>
              <a:t>志願服務學習，每小時 </a:t>
            </a:r>
            <a:r>
              <a:rPr lang="en-US" altLang="zh-TW" sz="1600" dirty="0">
                <a:solidFill>
                  <a:schemeClr val="tx1"/>
                </a:solidFill>
                <a:latin typeface="華康POP1體W5" panose="02010609010101010101" pitchFamily="49" charset="-120"/>
                <a:ea typeface="華康POP1體W5" panose="02010609010101010101" pitchFamily="49" charset="-120"/>
              </a:rPr>
              <a:t>0.3</a:t>
            </a:r>
            <a:r>
              <a:rPr lang="zh-TW" altLang="en-US" sz="1600" dirty="0">
                <a:solidFill>
                  <a:schemeClr val="tx1"/>
                </a:solidFill>
                <a:latin typeface="華康POP1體W5" panose="02010609010101010101" pitchFamily="49" charset="-120"/>
                <a:ea typeface="華康POP1體W5" panose="02010609010101010101" pitchFamily="49" charset="-120"/>
              </a:rPr>
              <a:t> 分。（若無幹部經驗，需服務 </a:t>
            </a:r>
            <a:r>
              <a:rPr lang="en-US" altLang="zh-TW" sz="1600" b="1" dirty="0">
                <a:solidFill>
                  <a:srgbClr val="0070C0"/>
                </a:solidFill>
                <a:latin typeface="華康POP1體W5" panose="02010609010101010101" pitchFamily="49" charset="-120"/>
                <a:ea typeface="華康POP1體W5" panose="02010609010101010101" pitchFamily="49" charset="-120"/>
              </a:rPr>
              <a:t>34</a:t>
            </a:r>
            <a:r>
              <a:rPr lang="zh-TW" altLang="en-US" sz="1600" b="1" dirty="0">
                <a:solidFill>
                  <a:srgbClr val="0070C0"/>
                </a:solidFill>
                <a:latin typeface="華康POP1體W5" panose="02010609010101010101" pitchFamily="49" charset="-120"/>
                <a:ea typeface="華康POP1體W5" panose="02010609010101010101" pitchFamily="49" charset="-120"/>
              </a:rPr>
              <a:t> 小時</a:t>
            </a:r>
            <a:r>
              <a:rPr lang="zh-TW" altLang="en-US" sz="1600" dirty="0">
                <a:solidFill>
                  <a:schemeClr val="tx1"/>
                </a:solidFill>
                <a:latin typeface="華康POP1體W5" panose="02010609010101010101" pitchFamily="49" charset="-120"/>
                <a:ea typeface="華康POP1體W5" panose="02010609010101010101" pitchFamily="49" charset="-120"/>
              </a:rPr>
              <a:t>）</a:t>
            </a:r>
            <a:endParaRPr lang="en-US" altLang="zh-TW" sz="16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1600" dirty="0">
                <a:solidFill>
                  <a:schemeClr val="tx1"/>
                </a:solidFill>
                <a:latin typeface="華康POP1體W5" panose="02010609010101010101" pitchFamily="49" charset="-120"/>
                <a:ea typeface="華康POP1體W5" panose="02010609010101010101" pitchFamily="49" charset="-120"/>
              </a:rPr>
              <a:t>服務表現最高 </a:t>
            </a:r>
            <a:r>
              <a:rPr lang="en-US" altLang="zh-TW" sz="1600" dirty="0">
                <a:solidFill>
                  <a:schemeClr val="tx1"/>
                </a:solidFill>
                <a:latin typeface="華康POP1體W5" panose="02010609010101010101" pitchFamily="49" charset="-120"/>
                <a:ea typeface="華康POP1體W5" panose="02010609010101010101" pitchFamily="49" charset="-120"/>
              </a:rPr>
              <a:t>10</a:t>
            </a:r>
            <a:r>
              <a:rPr lang="zh-TW" altLang="en-US" sz="1600" dirty="0">
                <a:solidFill>
                  <a:schemeClr val="tx1"/>
                </a:solidFill>
                <a:latin typeface="華康POP1體W5" panose="02010609010101010101" pitchFamily="49" charset="-120"/>
                <a:ea typeface="華康POP1體W5" panose="02010609010101010101" pitchFamily="49" charset="-120"/>
              </a:rPr>
              <a:t> 分。</a:t>
            </a:r>
            <a:endParaRPr lang="en-US" altLang="zh-TW" sz="1600" dirty="0">
              <a:solidFill>
                <a:schemeClr val="tx1"/>
              </a:solidFill>
              <a:latin typeface="華康POP1體W5" panose="02010609010101010101" pitchFamily="49" charset="-120"/>
              <a:ea typeface="華康POP1體W5" panose="02010609010101010101" pitchFamily="49" charset="-120"/>
            </a:endParaRPr>
          </a:p>
        </p:txBody>
      </p:sp>
      <p:sp>
        <p:nvSpPr>
          <p:cNvPr id="14" name="圓角矩形 13"/>
          <p:cNvSpPr/>
          <p:nvPr/>
        </p:nvSpPr>
        <p:spPr>
          <a:xfrm>
            <a:off x="2447925" y="4416425"/>
            <a:ext cx="66960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參加全市性／區域性／全國性／國際性競賽得獎。最高可採計 </a:t>
            </a:r>
            <a:r>
              <a:rPr lang="en-US" altLang="zh-TW" sz="2000" dirty="0">
                <a:solidFill>
                  <a:schemeClr val="tx1"/>
                </a:solidFill>
                <a:latin typeface="華康POP1體W5" panose="02010609010101010101" pitchFamily="49" charset="-120"/>
                <a:ea typeface="華康POP1體W5" panose="02010609010101010101" pitchFamily="49" charset="-120"/>
              </a:rPr>
              <a:t>5 </a:t>
            </a:r>
            <a:r>
              <a:rPr lang="zh-TW" altLang="en-US" sz="2000" dirty="0">
                <a:solidFill>
                  <a:schemeClr val="tx1"/>
                </a:solidFill>
                <a:latin typeface="華康POP1體W5" panose="02010609010101010101" pitchFamily="49" charset="-120"/>
                <a:ea typeface="華康POP1體W5" panose="02010609010101010101" pitchFamily="49" charset="-120"/>
              </a:rPr>
              <a:t>分。</a:t>
            </a: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
        <p:nvSpPr>
          <p:cNvPr id="15" name="圓角矩形 14"/>
          <p:cNvSpPr/>
          <p:nvPr/>
        </p:nvSpPr>
        <p:spPr>
          <a:xfrm>
            <a:off x="2447925" y="5248275"/>
            <a:ext cx="66960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柔軟度、瞬發力、肌耐力、心肺耐力各單項達門檻標準者各得 </a:t>
            </a:r>
            <a:r>
              <a:rPr lang="en-US" altLang="zh-TW" sz="2000" dirty="0">
                <a:solidFill>
                  <a:schemeClr val="tx1"/>
                </a:solidFill>
                <a:latin typeface="華康POP1體W5" panose="02010609010101010101" pitchFamily="49" charset="-120"/>
                <a:ea typeface="華康POP1體W5" panose="02010609010101010101" pitchFamily="49" charset="-120"/>
              </a:rPr>
              <a:t>6 </a:t>
            </a:r>
            <a:r>
              <a:rPr lang="zh-TW" altLang="en-US" sz="2000" dirty="0">
                <a:solidFill>
                  <a:schemeClr val="tx1"/>
                </a:solidFill>
                <a:latin typeface="華康POP1體W5" panose="02010609010101010101" pitchFamily="49" charset="-120"/>
                <a:ea typeface="華康POP1體W5" panose="02010609010101010101" pitchFamily="49" charset="-120"/>
              </a:rPr>
              <a:t>分。</a:t>
            </a:r>
            <a:endParaRPr lang="en-US" altLang="zh-TW" sz="20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000" dirty="0">
                <a:solidFill>
                  <a:schemeClr val="tx1"/>
                </a:solidFill>
                <a:latin typeface="華康POP1體W5" panose="02010609010101010101" pitchFamily="49" charset="-120"/>
                <a:ea typeface="華康POP1體W5" panose="02010609010101010101" pitchFamily="49" charset="-120"/>
              </a:rPr>
              <a:t>體適能最高可採計 </a:t>
            </a:r>
            <a:r>
              <a:rPr lang="en-US" altLang="zh-TW" sz="2000" dirty="0">
                <a:solidFill>
                  <a:schemeClr val="tx1"/>
                </a:solidFill>
                <a:latin typeface="華康POP1體W5" panose="02010609010101010101" pitchFamily="49" charset="-120"/>
                <a:ea typeface="華康POP1體W5" panose="02010609010101010101" pitchFamily="49" charset="-120"/>
              </a:rPr>
              <a:t>6 </a:t>
            </a:r>
            <a:r>
              <a:rPr lang="zh-TW" altLang="en-US" sz="2000" dirty="0">
                <a:solidFill>
                  <a:schemeClr val="tx1"/>
                </a:solidFill>
                <a:latin typeface="華康POP1體W5" panose="02010609010101010101" pitchFamily="49" charset="-120"/>
                <a:ea typeface="華康POP1體W5" panose="02010609010101010101" pitchFamily="49" charset="-120"/>
              </a:rPr>
              <a:t>分。</a:t>
            </a: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
        <p:nvSpPr>
          <p:cNvPr id="16" name="圓角矩形 15"/>
          <p:cNvSpPr/>
          <p:nvPr/>
        </p:nvSpPr>
        <p:spPr>
          <a:xfrm>
            <a:off x="2447925" y="6051550"/>
            <a:ext cx="66960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dirty="0">
                <a:solidFill>
                  <a:schemeClr val="tx1"/>
                </a:solidFill>
                <a:latin typeface="華康POP1體W5" panose="02010609010101010101" pitchFamily="49" charset="-120"/>
                <a:ea typeface="華康POP1體W5" panose="02010609010101010101" pitchFamily="49" charset="-120"/>
              </a:rPr>
              <a:t>通過原住民語、客語、閩南語初級以上認證，取得主管機關核發證書，得 </a:t>
            </a:r>
            <a:r>
              <a:rPr lang="en-US" altLang="zh-TW" sz="2000" dirty="0">
                <a:solidFill>
                  <a:schemeClr val="tx1"/>
                </a:solidFill>
                <a:latin typeface="華康POP1體W5" panose="02010609010101010101" pitchFamily="49" charset="-120"/>
                <a:ea typeface="華康POP1體W5" panose="02010609010101010101" pitchFamily="49" charset="-120"/>
              </a:rPr>
              <a:t>2 </a:t>
            </a:r>
            <a:r>
              <a:rPr lang="zh-TW" altLang="en-US" sz="2000" dirty="0">
                <a:solidFill>
                  <a:schemeClr val="tx1"/>
                </a:solidFill>
                <a:latin typeface="華康POP1體W5" panose="02010609010101010101" pitchFamily="49" charset="-120"/>
                <a:ea typeface="華康POP1體W5" panose="02010609010101010101" pitchFamily="49" charset="-120"/>
              </a:rPr>
              <a:t>分。</a:t>
            </a: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4294967295"/>
          </p:nvPr>
        </p:nvGraphicFramePr>
        <p:xfrm>
          <a:off x="0" y="1546225"/>
          <a:ext cx="9144000" cy="524273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87714">
                <a:tc>
                  <a:txBody>
                    <a:bodyPr/>
                    <a:lstStyle/>
                    <a:p>
                      <a:pPr algn="ctr"/>
                      <a:endParaRPr lang="zh-TW" altLang="en-US" sz="26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algn="ctr"/>
                      <a:r>
                        <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rPr>
                        <a:t>五專優先免試</a:t>
                      </a:r>
                    </a:p>
                  </a:txBody>
                  <a:tcPr marL="68580" marR="68580" marT="45723" marB="45723"/>
                </a:tc>
                <a:tc>
                  <a:txBody>
                    <a:bodyPr/>
                    <a:lstStyle/>
                    <a:p>
                      <a:pPr algn="ctr"/>
                      <a:r>
                        <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rPr>
                        <a:t>五專免試</a:t>
                      </a:r>
                    </a:p>
                  </a:txBody>
                  <a:tcPr marL="68580" marR="68580" marT="45723" marB="45723"/>
                </a:tc>
                <a:extLst>
                  <a:ext uri="{0D108BD9-81ED-4DB2-BD59-A6C34878D82A}">
                    <a16:rowId xmlns:a16="http://schemas.microsoft.com/office/drawing/2014/main" val="10000"/>
                  </a:ext>
                </a:extLst>
              </a:tr>
              <a:tr h="487714">
                <a:tc>
                  <a:txBody>
                    <a:bodyPr/>
                    <a:lstStyle/>
                    <a:p>
                      <a:r>
                        <a:rPr lang="zh-TW" altLang="en-US" sz="2600" dirty="0">
                          <a:latin typeface="華康POP1體W5" panose="02010609010101010101" pitchFamily="49" charset="-120"/>
                          <a:ea typeface="華康POP1體W5" panose="02010609010101010101" pitchFamily="49" charset="-120"/>
                        </a:rPr>
                        <a:t>服務時數積分上限</a:t>
                      </a:r>
                    </a:p>
                  </a:txBody>
                  <a:tcPr marL="68580" marR="68580" marT="45723" marB="45723"/>
                </a:tc>
                <a:tc>
                  <a:txBody>
                    <a:bodyPr/>
                    <a:lstStyle/>
                    <a:p>
                      <a:pPr algn="ctr"/>
                      <a:r>
                        <a:rPr lang="en-US" altLang="zh-TW" sz="2600" dirty="0">
                          <a:latin typeface="華康POP1體W5" panose="02010609010101010101" pitchFamily="49" charset="-120"/>
                          <a:ea typeface="華康POP1體W5" panose="02010609010101010101" pitchFamily="49" charset="-120"/>
                        </a:rPr>
                        <a:t>15</a:t>
                      </a:r>
                      <a:endParaRPr lang="zh-TW" altLang="en-US" sz="26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algn="ctr"/>
                      <a:r>
                        <a:rPr lang="en-US" altLang="zh-TW" sz="2600" dirty="0">
                          <a:latin typeface="華康POP1體W5" panose="02010609010101010101" pitchFamily="49" charset="-120"/>
                          <a:ea typeface="華康POP1體W5" panose="02010609010101010101" pitchFamily="49" charset="-120"/>
                        </a:rPr>
                        <a:t>7</a:t>
                      </a:r>
                      <a:endParaRPr lang="zh-TW" altLang="en-US" sz="2600" dirty="0">
                        <a:latin typeface="華康POP1體W5" panose="02010609010101010101" pitchFamily="49" charset="-120"/>
                        <a:ea typeface="華康POP1體W5" panose="02010609010101010101" pitchFamily="49" charset="-120"/>
                      </a:endParaRPr>
                    </a:p>
                  </a:txBody>
                  <a:tcPr marL="68580" marR="68580" marT="45723" marB="45723"/>
                </a:tc>
                <a:extLst>
                  <a:ext uri="{0D108BD9-81ED-4DB2-BD59-A6C34878D82A}">
                    <a16:rowId xmlns:a16="http://schemas.microsoft.com/office/drawing/2014/main" val="10001"/>
                  </a:ext>
                </a:extLst>
              </a:tr>
              <a:tr h="1249768">
                <a:tc>
                  <a:txBody>
                    <a:bodyPr/>
                    <a:lstStyle/>
                    <a:p>
                      <a:r>
                        <a:rPr lang="zh-TW" altLang="en-US" sz="2600" dirty="0">
                          <a:latin typeface="華康POP1體W5" panose="02010609010101010101" pitchFamily="49" charset="-120"/>
                          <a:ea typeface="華康POP1體W5" panose="02010609010101010101" pitchFamily="49" charset="-120"/>
                        </a:rPr>
                        <a:t>班級幹部、小老師、社團幹部</a:t>
                      </a:r>
                    </a:p>
                  </a:txBody>
                  <a:tcPr marL="68580" marR="68580" marT="45723" marB="45723"/>
                </a:tc>
                <a:tc>
                  <a:txBody>
                    <a:bodyPr/>
                    <a:lstStyle/>
                    <a:p>
                      <a:pPr algn="ctr"/>
                      <a:r>
                        <a:rPr lang="zh-TW" altLang="en-US" sz="2800" dirty="0">
                          <a:latin typeface="華康POP1體W5" panose="02010609010101010101" pitchFamily="49" charset="-120"/>
                          <a:ea typeface="華康POP1體W5" panose="02010609010101010101" pitchFamily="49" charset="-120"/>
                        </a:rPr>
                        <a:t>任滿一學期得２分</a:t>
                      </a:r>
                      <a:endParaRPr lang="en-US" altLang="zh-TW" sz="2800" dirty="0">
                        <a:latin typeface="華康POP1體W5" panose="02010609010101010101" pitchFamily="49" charset="-120"/>
                        <a:ea typeface="華康POP1體W5" panose="02010609010101010101" pitchFamily="49" charset="-120"/>
                      </a:endParaRPr>
                    </a:p>
                    <a:p>
                      <a:pPr algn="ctr"/>
                      <a:r>
                        <a:rPr lang="en-US" altLang="zh-TW" sz="2400" dirty="0">
                          <a:latin typeface="華康POP1體W5" panose="02010609010101010101" pitchFamily="49" charset="-120"/>
                          <a:ea typeface="華康POP1體W5" panose="02010609010101010101" pitchFamily="49" charset="-120"/>
                        </a:rPr>
                        <a:t>(</a:t>
                      </a:r>
                      <a:r>
                        <a:rPr lang="zh-TW" altLang="en-US" sz="2400" b="1" dirty="0">
                          <a:solidFill>
                            <a:srgbClr val="FF0000"/>
                          </a:solidFill>
                          <a:latin typeface="華康POP1體W5" panose="02010609010101010101" pitchFamily="49" charset="-120"/>
                          <a:ea typeface="華康POP1體W5" panose="02010609010101010101" pitchFamily="49" charset="-120"/>
                        </a:rPr>
                        <a:t>同一學期同時擔任多項幹部，仍以２分計</a:t>
                      </a:r>
                      <a:r>
                        <a:rPr lang="en-US" altLang="zh-TW" sz="2400" dirty="0">
                          <a:latin typeface="華康POP1體W5" panose="02010609010101010101" pitchFamily="49" charset="-120"/>
                          <a:ea typeface="華康POP1體W5" panose="02010609010101010101" pitchFamily="49" charset="-120"/>
                        </a:rPr>
                        <a:t>)</a:t>
                      </a:r>
                      <a:endParaRPr lang="zh-TW" altLang="en-US" sz="24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algn="ctr"/>
                      <a:r>
                        <a:rPr lang="zh-TW" altLang="en-US" sz="2800" dirty="0">
                          <a:latin typeface="華康POP1體W5" panose="02010609010101010101" pitchFamily="49" charset="-120"/>
                          <a:ea typeface="華康POP1體W5" panose="02010609010101010101" pitchFamily="49" charset="-120"/>
                        </a:rPr>
                        <a:t>任滿一學期得</a:t>
                      </a:r>
                      <a:r>
                        <a:rPr lang="en-US" altLang="zh-TW" sz="2800" dirty="0">
                          <a:latin typeface="華康POP1體W5" panose="02010609010101010101" pitchFamily="49" charset="-120"/>
                          <a:ea typeface="華康POP1體W5" panose="02010609010101010101" pitchFamily="49" charset="-120"/>
                        </a:rPr>
                        <a:t>1</a:t>
                      </a:r>
                      <a:r>
                        <a:rPr lang="zh-TW" altLang="en-US" sz="2800" dirty="0">
                          <a:latin typeface="華康POP1體W5" panose="02010609010101010101" pitchFamily="49" charset="-120"/>
                          <a:ea typeface="華康POP1體W5" panose="02010609010101010101" pitchFamily="49" charset="-120"/>
                        </a:rPr>
                        <a:t>分</a:t>
                      </a:r>
                      <a:endParaRPr lang="en-US" altLang="zh-TW" sz="2800" dirty="0">
                        <a:latin typeface="華康POP1體W5" panose="02010609010101010101" pitchFamily="49" charset="-120"/>
                        <a:ea typeface="華康POP1體W5" panose="02010609010101010101" pitchFamily="49" charset="-120"/>
                      </a:endParaRPr>
                    </a:p>
                    <a:p>
                      <a:pPr algn="ctr"/>
                      <a:r>
                        <a:rPr lang="zh-TW" altLang="en-US" sz="2400" dirty="0">
                          <a:latin typeface="華康POP1體W5" panose="02010609010101010101" pitchFamily="49" charset="-120"/>
                          <a:ea typeface="華康POP1體W5" panose="02010609010101010101" pitchFamily="49" charset="-120"/>
                        </a:rPr>
                        <a:t>（</a:t>
                      </a:r>
                      <a:r>
                        <a:rPr lang="zh-TW" altLang="en-US" sz="2400" b="1" dirty="0">
                          <a:solidFill>
                            <a:srgbClr val="FF0000"/>
                          </a:solidFill>
                          <a:latin typeface="華康POP1體W5" panose="02010609010101010101" pitchFamily="49" charset="-120"/>
                          <a:ea typeface="華康POP1體W5" panose="02010609010101010101" pitchFamily="49" charset="-120"/>
                        </a:rPr>
                        <a:t>同一學期同時擔任多項幹部，仍以</a:t>
                      </a:r>
                      <a:r>
                        <a:rPr lang="en-US" altLang="zh-TW" sz="2400" b="1" dirty="0">
                          <a:solidFill>
                            <a:srgbClr val="FF0000"/>
                          </a:solidFill>
                          <a:latin typeface="華康POP1體W5" panose="02010609010101010101" pitchFamily="49" charset="-120"/>
                          <a:ea typeface="華康POP1體W5" panose="02010609010101010101" pitchFamily="49" charset="-120"/>
                        </a:rPr>
                        <a:t>1</a:t>
                      </a:r>
                      <a:r>
                        <a:rPr lang="zh-TW" altLang="en-US" sz="2400" b="1" dirty="0">
                          <a:solidFill>
                            <a:srgbClr val="FF0000"/>
                          </a:solidFill>
                          <a:latin typeface="華康POP1體W5" panose="02010609010101010101" pitchFamily="49" charset="-120"/>
                          <a:ea typeface="華康POP1體W5" panose="02010609010101010101" pitchFamily="49" charset="-120"/>
                        </a:rPr>
                        <a:t>分計</a:t>
                      </a:r>
                      <a:r>
                        <a:rPr lang="zh-TW" altLang="en-US" sz="2400" dirty="0">
                          <a:latin typeface="華康POP1體W5" panose="02010609010101010101" pitchFamily="49" charset="-120"/>
                          <a:ea typeface="華康POP1體W5" panose="02010609010101010101" pitchFamily="49" charset="-120"/>
                        </a:rPr>
                        <a:t>）</a:t>
                      </a:r>
                    </a:p>
                  </a:txBody>
                  <a:tcPr marL="68580" marR="68580" marT="45723" marB="45723"/>
                </a:tc>
                <a:extLst>
                  <a:ext uri="{0D108BD9-81ED-4DB2-BD59-A6C34878D82A}">
                    <a16:rowId xmlns:a16="http://schemas.microsoft.com/office/drawing/2014/main" val="10002"/>
                  </a:ext>
                </a:extLst>
              </a:tr>
              <a:tr h="944946">
                <a:tc>
                  <a:txBody>
                    <a:bodyPr/>
                    <a:lstStyle/>
                    <a:p>
                      <a:r>
                        <a:rPr lang="zh-TW" altLang="en-US" sz="2600" dirty="0">
                          <a:latin typeface="華康POP1體W5" panose="02010609010101010101" pitchFamily="49" charset="-120"/>
                          <a:ea typeface="華康POP1體W5" panose="02010609010101010101" pitchFamily="49" charset="-120"/>
                        </a:rPr>
                        <a:t>參加校內外服務學習、社區服務、志工服務</a:t>
                      </a: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highlight>
                            <a:srgbClr val="FFFF00"/>
                          </a:highlight>
                          <a:latin typeface="華康POP1體W5" panose="02010609010101010101" pitchFamily="49" charset="-120"/>
                          <a:ea typeface="華康POP1體W5" panose="02010609010101010101" pitchFamily="49" charset="-120"/>
                        </a:rPr>
                        <a:t>滿</a:t>
                      </a:r>
                      <a:r>
                        <a:rPr lang="en-US" altLang="zh-TW" sz="2800" dirty="0">
                          <a:highlight>
                            <a:srgbClr val="FFFF00"/>
                          </a:highlight>
                          <a:latin typeface="華康POP1體W5" panose="02010609010101010101" pitchFamily="49" charset="-120"/>
                          <a:ea typeface="華康POP1體W5" panose="02010609010101010101" pitchFamily="49" charset="-120"/>
                        </a:rPr>
                        <a:t>2</a:t>
                      </a:r>
                      <a:r>
                        <a:rPr lang="zh-TW" altLang="en-US" sz="2800" dirty="0">
                          <a:highlight>
                            <a:srgbClr val="FFFF00"/>
                          </a:highlight>
                          <a:latin typeface="華康POP1體W5" panose="02010609010101010101" pitchFamily="49" charset="-120"/>
                          <a:ea typeface="華康POP1體W5" panose="02010609010101010101" pitchFamily="49" charset="-120"/>
                        </a:rPr>
                        <a:t>小時得</a:t>
                      </a:r>
                      <a:r>
                        <a:rPr lang="en-US" altLang="zh-TW" sz="2800" dirty="0">
                          <a:highlight>
                            <a:srgbClr val="FFFF00"/>
                          </a:highlight>
                          <a:latin typeface="華康POP1體W5" panose="02010609010101010101" pitchFamily="49" charset="-120"/>
                          <a:ea typeface="華康POP1體W5" panose="02010609010101010101" pitchFamily="49" charset="-120"/>
                        </a:rPr>
                        <a:t>1</a:t>
                      </a:r>
                      <a:r>
                        <a:rPr lang="zh-TW" altLang="en-US" sz="2800" dirty="0">
                          <a:highlight>
                            <a:srgbClr val="FFFF00"/>
                          </a:highlight>
                          <a:latin typeface="華康POP1體W5" panose="02010609010101010101" pitchFamily="49" charset="-120"/>
                          <a:ea typeface="華康POP1體W5" panose="02010609010101010101" pitchFamily="49" charset="-120"/>
                        </a:rPr>
                        <a:t>分</a:t>
                      </a:r>
                      <a:endParaRPr lang="en-US" altLang="zh-TW" sz="2800" dirty="0">
                        <a:highlight>
                          <a:srgbClr val="FFFF00"/>
                        </a:highlight>
                        <a:latin typeface="華康POP1體W5" panose="02010609010101010101" pitchFamily="49" charset="-120"/>
                        <a:ea typeface="華康POP1體W5" panose="02010609010101010101" pitchFamily="49"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highlight>
                            <a:srgbClr val="FFFF00"/>
                          </a:highlight>
                          <a:latin typeface="華康POP1體W5" panose="02010609010101010101" pitchFamily="49" charset="-120"/>
                          <a:ea typeface="華康POP1體W5" panose="02010609010101010101" pitchFamily="49" charset="-120"/>
                        </a:rPr>
                        <a:t>（每１小時</a:t>
                      </a:r>
                      <a:r>
                        <a:rPr lang="en-US" altLang="zh-TW" sz="2800" dirty="0">
                          <a:highlight>
                            <a:srgbClr val="FFFF00"/>
                          </a:highlight>
                          <a:latin typeface="華康POP1體W5" panose="02010609010101010101" pitchFamily="49" charset="-120"/>
                          <a:ea typeface="華康POP1體W5" panose="02010609010101010101" pitchFamily="49" charset="-120"/>
                        </a:rPr>
                        <a:t>0.5</a:t>
                      </a:r>
                      <a:r>
                        <a:rPr lang="zh-TW" altLang="en-US" sz="2800" dirty="0">
                          <a:highlight>
                            <a:srgbClr val="FFFF00"/>
                          </a:highlight>
                          <a:latin typeface="華康POP1體W5" panose="02010609010101010101" pitchFamily="49" charset="-120"/>
                          <a:ea typeface="華康POP1體W5" panose="02010609010101010101" pitchFamily="49" charset="-120"/>
                        </a:rPr>
                        <a:t>分）</a:t>
                      </a:r>
                      <a:endParaRPr lang="en-US" altLang="zh-TW" sz="2800" dirty="0">
                        <a:highlight>
                          <a:srgbClr val="FFFF00"/>
                        </a:highlight>
                        <a:latin typeface="華康POP1體W5" panose="02010609010101010101" pitchFamily="49" charset="-120"/>
                        <a:ea typeface="華康POP1體W5" panose="02010609010101010101" pitchFamily="49" charset="-120"/>
                      </a:endParaRP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highlight>
                            <a:srgbClr val="FFFF00"/>
                          </a:highlight>
                          <a:latin typeface="華康POP1體W5" panose="02010609010101010101" pitchFamily="49" charset="-120"/>
                          <a:ea typeface="華康POP1體W5" panose="02010609010101010101" pitchFamily="49" charset="-120"/>
                        </a:rPr>
                        <a:t>滿</a:t>
                      </a:r>
                      <a:r>
                        <a:rPr lang="en-US" altLang="zh-TW" sz="2800" dirty="0">
                          <a:highlight>
                            <a:srgbClr val="FFFF00"/>
                          </a:highlight>
                          <a:latin typeface="華康POP1體W5" panose="02010609010101010101" pitchFamily="49" charset="-120"/>
                          <a:ea typeface="華康POP1體W5" panose="02010609010101010101" pitchFamily="49" charset="-120"/>
                        </a:rPr>
                        <a:t>4</a:t>
                      </a:r>
                      <a:r>
                        <a:rPr lang="zh-TW" altLang="en-US" sz="2800" dirty="0">
                          <a:highlight>
                            <a:srgbClr val="FFFF00"/>
                          </a:highlight>
                          <a:latin typeface="華康POP1體W5" panose="02010609010101010101" pitchFamily="49" charset="-120"/>
                          <a:ea typeface="華康POP1體W5" panose="02010609010101010101" pitchFamily="49" charset="-120"/>
                        </a:rPr>
                        <a:t>小時得</a:t>
                      </a:r>
                      <a:r>
                        <a:rPr lang="en-US" altLang="zh-TW" sz="2800" dirty="0">
                          <a:highlight>
                            <a:srgbClr val="FFFF00"/>
                          </a:highlight>
                          <a:latin typeface="華康POP1體W5" panose="02010609010101010101" pitchFamily="49" charset="-120"/>
                          <a:ea typeface="華康POP1體W5" panose="02010609010101010101" pitchFamily="49" charset="-120"/>
                        </a:rPr>
                        <a:t>1</a:t>
                      </a:r>
                      <a:r>
                        <a:rPr lang="zh-TW" altLang="en-US" sz="2800" dirty="0">
                          <a:highlight>
                            <a:srgbClr val="FFFF00"/>
                          </a:highlight>
                          <a:latin typeface="華康POP1體W5" panose="02010609010101010101" pitchFamily="49" charset="-120"/>
                          <a:ea typeface="華康POP1體W5" panose="02010609010101010101" pitchFamily="49" charset="-120"/>
                        </a:rPr>
                        <a:t>分</a:t>
                      </a:r>
                      <a:endParaRPr lang="en-US" altLang="zh-TW" sz="2800" dirty="0">
                        <a:highlight>
                          <a:srgbClr val="FFFF00"/>
                        </a:highlight>
                        <a:latin typeface="華康POP1體W5" panose="02010609010101010101" pitchFamily="49" charset="-120"/>
                        <a:ea typeface="華康POP1體W5" panose="02010609010101010101" pitchFamily="49" charset="-120"/>
                      </a:endParaRPr>
                    </a:p>
                  </a:txBody>
                  <a:tcPr marL="68580" marR="68580" marT="45723" marB="45723"/>
                </a:tc>
                <a:extLst>
                  <a:ext uri="{0D108BD9-81ED-4DB2-BD59-A6C34878D82A}">
                    <a16:rowId xmlns:a16="http://schemas.microsoft.com/office/drawing/2014/main" val="10003"/>
                  </a:ext>
                </a:extLst>
              </a:tr>
              <a:tr h="1371696">
                <a:tc>
                  <a:txBody>
                    <a:bodyPr/>
                    <a:lstStyle/>
                    <a:p>
                      <a:r>
                        <a:rPr lang="zh-TW" altLang="en-US" sz="2600" dirty="0">
                          <a:latin typeface="華康POP1體W5" panose="02010609010101010101" pitchFamily="49" charset="-120"/>
                          <a:ea typeface="華康POP1體W5" panose="02010609010101010101" pitchFamily="49" charset="-120"/>
                        </a:rPr>
                        <a:t>備註</a:t>
                      </a: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highlight>
                            <a:srgbClr val="FFFF00"/>
                          </a:highlight>
                          <a:latin typeface="華康POP1體W5" panose="02010609010101010101" pitchFamily="49" charset="-120"/>
                          <a:ea typeface="華康POP1體W5" panose="02010609010101010101" pitchFamily="49" charset="-120"/>
                        </a:rPr>
                        <a:t>就學期間</a:t>
                      </a:r>
                      <a:r>
                        <a:rPr lang="zh-TW" altLang="en-US" sz="2800" b="1" dirty="0">
                          <a:solidFill>
                            <a:schemeClr val="tx1"/>
                          </a:solidFill>
                          <a:highlight>
                            <a:srgbClr val="FFFF00"/>
                          </a:highlight>
                          <a:latin typeface="華康POP1體W5" panose="02010609010101010101" pitchFamily="49" charset="-120"/>
                          <a:ea typeface="華康POP1體W5" panose="02010609010101010101" pitchFamily="49" charset="-120"/>
                        </a:rPr>
                        <a:t>未具幹部經驗，則服務時數須達</a:t>
                      </a:r>
                      <a:r>
                        <a:rPr lang="en-US" altLang="zh-TW" sz="2800" b="1" dirty="0">
                          <a:solidFill>
                            <a:srgbClr val="FF0000"/>
                          </a:solidFill>
                          <a:highlight>
                            <a:srgbClr val="FFFF00"/>
                          </a:highlight>
                          <a:latin typeface="華康POP1體W5" panose="02010609010101010101" pitchFamily="49" charset="-120"/>
                          <a:ea typeface="華康POP1體W5" panose="02010609010101010101" pitchFamily="49" charset="-120"/>
                        </a:rPr>
                        <a:t>30</a:t>
                      </a:r>
                      <a:r>
                        <a:rPr lang="zh-TW" altLang="en-US" sz="2800" b="1" dirty="0">
                          <a:solidFill>
                            <a:srgbClr val="FF0000"/>
                          </a:solidFill>
                          <a:highlight>
                            <a:srgbClr val="FFFF00"/>
                          </a:highlight>
                          <a:latin typeface="華康POP1體W5" panose="02010609010101010101" pitchFamily="49" charset="-120"/>
                          <a:ea typeface="華康POP1體W5" panose="02010609010101010101" pitchFamily="49" charset="-120"/>
                        </a:rPr>
                        <a:t>小時</a:t>
                      </a:r>
                      <a:endParaRPr lang="en-US" altLang="zh-TW" sz="3200" dirty="0">
                        <a:highlight>
                          <a:srgbClr val="FFFF00"/>
                        </a:highlight>
                        <a:latin typeface="華康POP1體W5" panose="02010609010101010101" pitchFamily="49" charset="-120"/>
                        <a:ea typeface="華康POP1體W5" panose="02010609010101010101" pitchFamily="49" charset="-120"/>
                      </a:endParaRP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highlight>
                            <a:srgbClr val="FFFF00"/>
                          </a:highlight>
                          <a:latin typeface="華康POP1體W5" panose="02010609010101010101" pitchFamily="49" charset="-120"/>
                          <a:ea typeface="華康POP1體W5" panose="02010609010101010101" pitchFamily="49" charset="-120"/>
                        </a:rPr>
                        <a:t>就學期間</a:t>
                      </a:r>
                      <a:r>
                        <a:rPr lang="zh-TW" altLang="en-US" sz="2800" b="1" dirty="0">
                          <a:solidFill>
                            <a:schemeClr val="tx1"/>
                          </a:solidFill>
                          <a:highlight>
                            <a:srgbClr val="FFFF00"/>
                          </a:highlight>
                          <a:latin typeface="華康POP1體W5" panose="02010609010101010101" pitchFamily="49" charset="-120"/>
                          <a:ea typeface="華康POP1體W5" panose="02010609010101010101" pitchFamily="49" charset="-120"/>
                        </a:rPr>
                        <a:t>未具幹部經驗，則服務時數須達</a:t>
                      </a:r>
                      <a:r>
                        <a:rPr lang="en-US" altLang="zh-TW" sz="2800" b="1" dirty="0">
                          <a:solidFill>
                            <a:srgbClr val="FF0000"/>
                          </a:solidFill>
                          <a:highlight>
                            <a:srgbClr val="FFFF00"/>
                          </a:highlight>
                          <a:latin typeface="華康POP1體W5" panose="02010609010101010101" pitchFamily="49" charset="-120"/>
                          <a:ea typeface="華康POP1體W5" panose="02010609010101010101" pitchFamily="49" charset="-120"/>
                        </a:rPr>
                        <a:t>28</a:t>
                      </a:r>
                      <a:r>
                        <a:rPr lang="zh-TW" altLang="en-US" sz="2800" b="1" dirty="0">
                          <a:solidFill>
                            <a:srgbClr val="FF0000"/>
                          </a:solidFill>
                          <a:highlight>
                            <a:srgbClr val="FFFF00"/>
                          </a:highlight>
                          <a:latin typeface="華康POP1體W5" panose="02010609010101010101" pitchFamily="49" charset="-120"/>
                          <a:ea typeface="華康POP1體W5" panose="02010609010101010101" pitchFamily="49" charset="-120"/>
                        </a:rPr>
                        <a:t>小時</a:t>
                      </a:r>
                      <a:endParaRPr lang="en-US" altLang="zh-TW" sz="2800" b="1" dirty="0">
                        <a:solidFill>
                          <a:srgbClr val="FF0000"/>
                        </a:solidFill>
                        <a:highlight>
                          <a:srgbClr val="FFFF00"/>
                        </a:highlight>
                        <a:latin typeface="華康POP1體W5" panose="02010609010101010101" pitchFamily="49" charset="-120"/>
                        <a:ea typeface="華康POP1體W5" panose="02010609010101010101" pitchFamily="49" charset="-120"/>
                      </a:endParaRPr>
                    </a:p>
                  </a:txBody>
                  <a:tcPr marL="68580" marR="68580" marT="45723" marB="45723"/>
                </a:tc>
                <a:extLst>
                  <a:ext uri="{0D108BD9-81ED-4DB2-BD59-A6C34878D82A}">
                    <a16:rowId xmlns:a16="http://schemas.microsoft.com/office/drawing/2014/main" val="10004"/>
                  </a:ext>
                </a:extLst>
              </a:tr>
            </a:tbl>
          </a:graphicData>
        </a:graphic>
      </p:graphicFrame>
      <p:sp>
        <p:nvSpPr>
          <p:cNvPr id="5" name="標題 1"/>
          <p:cNvSpPr>
            <a:spLocks noGrp="1"/>
          </p:cNvSpPr>
          <p:nvPr>
            <p:ph type="title"/>
          </p:nvPr>
        </p:nvSpPr>
        <p:spPr>
          <a:xfrm>
            <a:off x="467544" y="332656"/>
            <a:ext cx="7797404" cy="1152525"/>
          </a:xfrm>
        </p:spPr>
        <p:txBody>
          <a:bodyPr/>
          <a:lstStyle/>
          <a:p>
            <a:pPr>
              <a:defRPr/>
            </a:pPr>
            <a:r>
              <a:rPr lang="zh-TW" altLang="en-US" sz="4800" dirty="0">
                <a:latin typeface="華康POP1體W9" panose="02010609010101010101" pitchFamily="49" charset="-120"/>
                <a:ea typeface="華康POP1體W9" panose="02010609010101010101" pitchFamily="49" charset="-120"/>
              </a:rPr>
              <a:t>有關服務時數規定</a:t>
            </a:r>
            <a:r>
              <a:rPr lang="en-US" altLang="zh-TW" sz="4800" dirty="0">
                <a:latin typeface="華康POP1體W9" panose="02010609010101010101" pitchFamily="49" charset="-120"/>
                <a:ea typeface="華康POP1體W9" panose="02010609010101010101" pitchFamily="49" charset="-120"/>
              </a:rPr>
              <a:t>…</a:t>
            </a:r>
            <a:endParaRPr lang="zh-TW" altLang="en-US" sz="4800" dirty="0">
              <a:latin typeface="華康POP1體W9" panose="02010609010101010101" pitchFamily="49" charset="-120"/>
              <a:ea typeface="華康POP1體W9" panose="02010609010101010101" pitchFamily="49" charset="-120"/>
            </a:endParaRPr>
          </a:p>
        </p:txBody>
      </p:sp>
      <p:sp>
        <p:nvSpPr>
          <p:cNvPr id="2" name="語音泡泡: 圓角矩形 1">
            <a:extLst>
              <a:ext uri="{FF2B5EF4-FFF2-40B4-BE49-F238E27FC236}">
                <a16:creationId xmlns:a16="http://schemas.microsoft.com/office/drawing/2014/main" id="{069A21BF-8C92-4787-B4EB-7F2663710615}"/>
              </a:ext>
            </a:extLst>
          </p:cNvPr>
          <p:cNvSpPr/>
          <p:nvPr/>
        </p:nvSpPr>
        <p:spPr bwMode="auto">
          <a:xfrm>
            <a:off x="107504" y="107507"/>
            <a:ext cx="1440160" cy="792088"/>
          </a:xfrm>
          <a:prstGeom prst="wedgeRoundRectCallout">
            <a:avLst>
              <a:gd name="adj1" fmla="val 69660"/>
              <a:gd name="adj2" fmla="val -160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僅適用</a:t>
            </a:r>
            <a:endParaRPr kumimoji="0" lang="en-US" altLang="zh-TW"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本屆九年級</a:t>
            </a:r>
          </a:p>
        </p:txBody>
      </p:sp>
      <p:sp>
        <p:nvSpPr>
          <p:cNvPr id="6" name="語音泡泡: 圓角矩形 5">
            <a:extLst>
              <a:ext uri="{FF2B5EF4-FFF2-40B4-BE49-F238E27FC236}">
                <a16:creationId xmlns:a16="http://schemas.microsoft.com/office/drawing/2014/main" id="{7FE3E5A6-9C82-4CFC-B181-1048A5F65E24}"/>
              </a:ext>
            </a:extLst>
          </p:cNvPr>
          <p:cNvSpPr/>
          <p:nvPr/>
        </p:nvSpPr>
        <p:spPr bwMode="auto">
          <a:xfrm>
            <a:off x="1259632" y="5157192"/>
            <a:ext cx="1440160" cy="792088"/>
          </a:xfrm>
          <a:prstGeom prst="wedgeRoundRectCallout">
            <a:avLst>
              <a:gd name="adj1" fmla="val 68351"/>
              <a:gd name="adj2" fmla="val -49205"/>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effectLst/>
                <a:latin typeface="標楷體" panose="03000509000000000000" pitchFamily="65" charset="-120"/>
                <a:ea typeface="標楷體" panose="03000509000000000000" pitchFamily="65" charset="-120"/>
              </a:rPr>
              <a:t>因疫情關係調降時數</a:t>
            </a:r>
          </a:p>
        </p:txBody>
      </p:sp>
    </p:spTree>
    <p:extLst>
      <p:ext uri="{BB962C8B-B14F-4D97-AF65-F5344CB8AC3E}">
        <p14:creationId xmlns:p14="http://schemas.microsoft.com/office/powerpoint/2010/main" val="1625708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4294967295"/>
          </p:nvPr>
        </p:nvGraphicFramePr>
        <p:xfrm>
          <a:off x="0" y="1546225"/>
          <a:ext cx="9144000" cy="524273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87714">
                <a:tc>
                  <a:txBody>
                    <a:bodyPr/>
                    <a:lstStyle/>
                    <a:p>
                      <a:pPr algn="ctr"/>
                      <a:endParaRPr lang="zh-TW" altLang="en-US" sz="26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algn="ctr"/>
                      <a:r>
                        <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rPr>
                        <a:t>五專優先免試</a:t>
                      </a:r>
                    </a:p>
                  </a:txBody>
                  <a:tcPr marL="68580" marR="68580" marT="45723" marB="45723"/>
                </a:tc>
                <a:tc>
                  <a:txBody>
                    <a:bodyPr/>
                    <a:lstStyle/>
                    <a:p>
                      <a:pPr algn="ctr"/>
                      <a:r>
                        <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rPr>
                        <a:t>五專免試</a:t>
                      </a:r>
                    </a:p>
                  </a:txBody>
                  <a:tcPr marL="68580" marR="68580" marT="45723" marB="45723"/>
                </a:tc>
                <a:extLst>
                  <a:ext uri="{0D108BD9-81ED-4DB2-BD59-A6C34878D82A}">
                    <a16:rowId xmlns:a16="http://schemas.microsoft.com/office/drawing/2014/main" val="10000"/>
                  </a:ext>
                </a:extLst>
              </a:tr>
              <a:tr h="487714">
                <a:tc>
                  <a:txBody>
                    <a:bodyPr/>
                    <a:lstStyle/>
                    <a:p>
                      <a:r>
                        <a:rPr lang="zh-TW" altLang="en-US" sz="2600" dirty="0">
                          <a:latin typeface="華康POP1體W5" panose="02010609010101010101" pitchFamily="49" charset="-120"/>
                          <a:ea typeface="華康POP1體W5" panose="02010609010101010101" pitchFamily="49" charset="-120"/>
                        </a:rPr>
                        <a:t>服務時數積分上限</a:t>
                      </a:r>
                    </a:p>
                  </a:txBody>
                  <a:tcPr marL="68580" marR="68580" marT="45723" marB="45723"/>
                </a:tc>
                <a:tc>
                  <a:txBody>
                    <a:bodyPr/>
                    <a:lstStyle/>
                    <a:p>
                      <a:pPr algn="ctr"/>
                      <a:r>
                        <a:rPr lang="en-US" altLang="zh-TW" sz="2600" dirty="0">
                          <a:latin typeface="華康POP1體W5" panose="02010609010101010101" pitchFamily="49" charset="-120"/>
                          <a:ea typeface="華康POP1體W5" panose="02010609010101010101" pitchFamily="49" charset="-120"/>
                        </a:rPr>
                        <a:t>15</a:t>
                      </a:r>
                      <a:endParaRPr lang="zh-TW" altLang="en-US" sz="26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algn="ctr"/>
                      <a:r>
                        <a:rPr lang="en-US" altLang="zh-TW" sz="2600" dirty="0">
                          <a:latin typeface="華康POP1體W5" panose="02010609010101010101" pitchFamily="49" charset="-120"/>
                          <a:ea typeface="華康POP1體W5" panose="02010609010101010101" pitchFamily="49" charset="-120"/>
                        </a:rPr>
                        <a:t>7</a:t>
                      </a:r>
                      <a:endParaRPr lang="zh-TW" altLang="en-US" sz="2600" dirty="0">
                        <a:latin typeface="華康POP1體W5" panose="02010609010101010101" pitchFamily="49" charset="-120"/>
                        <a:ea typeface="華康POP1體W5" panose="02010609010101010101" pitchFamily="49" charset="-120"/>
                      </a:endParaRPr>
                    </a:p>
                  </a:txBody>
                  <a:tcPr marL="68580" marR="68580" marT="45723" marB="45723"/>
                </a:tc>
                <a:extLst>
                  <a:ext uri="{0D108BD9-81ED-4DB2-BD59-A6C34878D82A}">
                    <a16:rowId xmlns:a16="http://schemas.microsoft.com/office/drawing/2014/main" val="10001"/>
                  </a:ext>
                </a:extLst>
              </a:tr>
              <a:tr h="1249768">
                <a:tc>
                  <a:txBody>
                    <a:bodyPr/>
                    <a:lstStyle/>
                    <a:p>
                      <a:r>
                        <a:rPr lang="zh-TW" altLang="en-US" sz="2600" dirty="0">
                          <a:latin typeface="華康POP1體W5" panose="02010609010101010101" pitchFamily="49" charset="-120"/>
                          <a:ea typeface="華康POP1體W5" panose="02010609010101010101" pitchFamily="49" charset="-120"/>
                        </a:rPr>
                        <a:t>班級幹部、小老師、社團幹部</a:t>
                      </a:r>
                    </a:p>
                  </a:txBody>
                  <a:tcPr marL="68580" marR="68580" marT="45723" marB="45723"/>
                </a:tc>
                <a:tc>
                  <a:txBody>
                    <a:bodyPr/>
                    <a:lstStyle/>
                    <a:p>
                      <a:pPr algn="ctr"/>
                      <a:r>
                        <a:rPr lang="zh-TW" altLang="en-US" sz="2800" dirty="0">
                          <a:latin typeface="華康POP1體W5" panose="02010609010101010101" pitchFamily="49" charset="-120"/>
                          <a:ea typeface="華康POP1體W5" panose="02010609010101010101" pitchFamily="49" charset="-120"/>
                        </a:rPr>
                        <a:t>任滿一學期得２分</a:t>
                      </a:r>
                      <a:endParaRPr lang="en-US" altLang="zh-TW" sz="2800" dirty="0">
                        <a:latin typeface="華康POP1體W5" panose="02010609010101010101" pitchFamily="49" charset="-120"/>
                        <a:ea typeface="華康POP1體W5" panose="02010609010101010101" pitchFamily="49" charset="-120"/>
                      </a:endParaRPr>
                    </a:p>
                    <a:p>
                      <a:pPr algn="ctr"/>
                      <a:r>
                        <a:rPr lang="en-US" altLang="zh-TW" sz="2400" dirty="0">
                          <a:latin typeface="華康POP1體W5" panose="02010609010101010101" pitchFamily="49" charset="-120"/>
                          <a:ea typeface="華康POP1體W5" panose="02010609010101010101" pitchFamily="49" charset="-120"/>
                        </a:rPr>
                        <a:t>(</a:t>
                      </a:r>
                      <a:r>
                        <a:rPr lang="zh-TW" altLang="en-US" sz="2400" b="1" dirty="0">
                          <a:solidFill>
                            <a:srgbClr val="FF0000"/>
                          </a:solidFill>
                          <a:latin typeface="華康POP1體W5" panose="02010609010101010101" pitchFamily="49" charset="-120"/>
                          <a:ea typeface="華康POP1體W5" panose="02010609010101010101" pitchFamily="49" charset="-120"/>
                        </a:rPr>
                        <a:t>同一學期同時擔任多項幹部，仍以２分計</a:t>
                      </a:r>
                      <a:r>
                        <a:rPr lang="en-US" altLang="zh-TW" sz="2400" dirty="0">
                          <a:latin typeface="華康POP1體W5" panose="02010609010101010101" pitchFamily="49" charset="-120"/>
                          <a:ea typeface="華康POP1體W5" panose="02010609010101010101" pitchFamily="49" charset="-120"/>
                        </a:rPr>
                        <a:t>)</a:t>
                      </a:r>
                      <a:endParaRPr lang="zh-TW" altLang="en-US" sz="24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algn="ctr"/>
                      <a:r>
                        <a:rPr lang="zh-TW" altLang="en-US" sz="2800" dirty="0">
                          <a:latin typeface="華康POP1體W5" panose="02010609010101010101" pitchFamily="49" charset="-120"/>
                          <a:ea typeface="華康POP1體W5" panose="02010609010101010101" pitchFamily="49" charset="-120"/>
                        </a:rPr>
                        <a:t>任滿一學期得</a:t>
                      </a:r>
                      <a:r>
                        <a:rPr lang="en-US" altLang="zh-TW" sz="2800" dirty="0">
                          <a:latin typeface="華康POP1體W5" panose="02010609010101010101" pitchFamily="49" charset="-120"/>
                          <a:ea typeface="華康POP1體W5" panose="02010609010101010101" pitchFamily="49" charset="-120"/>
                        </a:rPr>
                        <a:t>1</a:t>
                      </a:r>
                      <a:r>
                        <a:rPr lang="zh-TW" altLang="en-US" sz="2800" dirty="0">
                          <a:latin typeface="華康POP1體W5" panose="02010609010101010101" pitchFamily="49" charset="-120"/>
                          <a:ea typeface="華康POP1體W5" panose="02010609010101010101" pitchFamily="49" charset="-120"/>
                        </a:rPr>
                        <a:t>分</a:t>
                      </a:r>
                      <a:endParaRPr lang="en-US" altLang="zh-TW" sz="2800" dirty="0">
                        <a:latin typeface="華康POP1體W5" panose="02010609010101010101" pitchFamily="49" charset="-120"/>
                        <a:ea typeface="華康POP1體W5" panose="02010609010101010101" pitchFamily="49" charset="-120"/>
                      </a:endParaRPr>
                    </a:p>
                    <a:p>
                      <a:pPr algn="ctr"/>
                      <a:r>
                        <a:rPr lang="zh-TW" altLang="en-US" sz="2400" dirty="0">
                          <a:latin typeface="華康POP1體W5" panose="02010609010101010101" pitchFamily="49" charset="-120"/>
                          <a:ea typeface="華康POP1體W5" panose="02010609010101010101" pitchFamily="49" charset="-120"/>
                        </a:rPr>
                        <a:t>（</a:t>
                      </a:r>
                      <a:r>
                        <a:rPr lang="zh-TW" altLang="en-US" sz="2400" b="1" dirty="0">
                          <a:solidFill>
                            <a:srgbClr val="FF0000"/>
                          </a:solidFill>
                          <a:latin typeface="華康POP1體W5" panose="02010609010101010101" pitchFamily="49" charset="-120"/>
                          <a:ea typeface="華康POP1體W5" panose="02010609010101010101" pitchFamily="49" charset="-120"/>
                        </a:rPr>
                        <a:t>同一學期同時擔任多項幹部，仍以</a:t>
                      </a:r>
                      <a:r>
                        <a:rPr lang="en-US" altLang="zh-TW" sz="2400" b="1" dirty="0">
                          <a:solidFill>
                            <a:srgbClr val="FF0000"/>
                          </a:solidFill>
                          <a:latin typeface="華康POP1體W5" panose="02010609010101010101" pitchFamily="49" charset="-120"/>
                          <a:ea typeface="華康POP1體W5" panose="02010609010101010101" pitchFamily="49" charset="-120"/>
                        </a:rPr>
                        <a:t>1</a:t>
                      </a:r>
                      <a:r>
                        <a:rPr lang="zh-TW" altLang="en-US" sz="2400" b="1" dirty="0">
                          <a:solidFill>
                            <a:srgbClr val="FF0000"/>
                          </a:solidFill>
                          <a:latin typeface="華康POP1體W5" panose="02010609010101010101" pitchFamily="49" charset="-120"/>
                          <a:ea typeface="華康POP1體W5" panose="02010609010101010101" pitchFamily="49" charset="-120"/>
                        </a:rPr>
                        <a:t>分計</a:t>
                      </a:r>
                      <a:r>
                        <a:rPr lang="zh-TW" altLang="en-US" sz="2400" dirty="0">
                          <a:latin typeface="華康POP1體W5" panose="02010609010101010101" pitchFamily="49" charset="-120"/>
                          <a:ea typeface="華康POP1體W5" panose="02010609010101010101" pitchFamily="49" charset="-120"/>
                        </a:rPr>
                        <a:t>）</a:t>
                      </a:r>
                    </a:p>
                  </a:txBody>
                  <a:tcPr marL="68580" marR="68580" marT="45723" marB="45723"/>
                </a:tc>
                <a:extLst>
                  <a:ext uri="{0D108BD9-81ED-4DB2-BD59-A6C34878D82A}">
                    <a16:rowId xmlns:a16="http://schemas.microsoft.com/office/drawing/2014/main" val="10002"/>
                  </a:ext>
                </a:extLst>
              </a:tr>
              <a:tr h="944946">
                <a:tc>
                  <a:txBody>
                    <a:bodyPr/>
                    <a:lstStyle/>
                    <a:p>
                      <a:r>
                        <a:rPr lang="zh-TW" altLang="en-US" sz="2600" dirty="0">
                          <a:latin typeface="華康POP1體W5" panose="02010609010101010101" pitchFamily="49" charset="-120"/>
                          <a:ea typeface="華康POP1體W5" panose="02010609010101010101" pitchFamily="49" charset="-120"/>
                        </a:rPr>
                        <a:t>參加校內外服務學習、社區服務、志工服務</a:t>
                      </a: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華康POP1體W5" panose="02010609010101010101" pitchFamily="49" charset="-120"/>
                          <a:ea typeface="華康POP1體W5" panose="02010609010101010101" pitchFamily="49" charset="-120"/>
                        </a:rPr>
                        <a:t>滿４小時得</a:t>
                      </a:r>
                      <a:r>
                        <a:rPr lang="en-US" altLang="zh-TW" sz="2800" dirty="0">
                          <a:latin typeface="華康POP1體W5" panose="02010609010101010101" pitchFamily="49" charset="-120"/>
                          <a:ea typeface="華康POP1體W5" panose="02010609010101010101" pitchFamily="49" charset="-120"/>
                        </a:rPr>
                        <a:t>1</a:t>
                      </a:r>
                      <a:r>
                        <a:rPr lang="zh-TW" altLang="en-US" sz="2800" dirty="0">
                          <a:latin typeface="華康POP1體W5" panose="02010609010101010101" pitchFamily="49" charset="-120"/>
                          <a:ea typeface="華康POP1體W5" panose="02010609010101010101" pitchFamily="49" charset="-120"/>
                        </a:rPr>
                        <a:t>分</a:t>
                      </a:r>
                      <a:endParaRPr lang="en-US" altLang="zh-TW" sz="2800" dirty="0">
                        <a:latin typeface="華康POP1體W5" panose="02010609010101010101" pitchFamily="49" charset="-120"/>
                        <a:ea typeface="華康POP1體W5" panose="02010609010101010101" pitchFamily="49"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華康POP1體W5" panose="02010609010101010101" pitchFamily="49" charset="-120"/>
                          <a:ea typeface="華康POP1體W5" panose="02010609010101010101" pitchFamily="49" charset="-120"/>
                        </a:rPr>
                        <a:t>（每１小時</a:t>
                      </a:r>
                      <a:r>
                        <a:rPr lang="en-US" altLang="zh-TW" sz="2800" dirty="0">
                          <a:latin typeface="華康POP1體W5" panose="02010609010101010101" pitchFamily="49" charset="-120"/>
                          <a:ea typeface="華康POP1體W5" panose="02010609010101010101" pitchFamily="49" charset="-120"/>
                        </a:rPr>
                        <a:t>0.25</a:t>
                      </a:r>
                      <a:r>
                        <a:rPr lang="zh-TW" altLang="en-US" sz="2800" dirty="0">
                          <a:latin typeface="華康POP1體W5" panose="02010609010101010101" pitchFamily="49" charset="-120"/>
                          <a:ea typeface="華康POP1體W5" panose="02010609010101010101" pitchFamily="49" charset="-120"/>
                        </a:rPr>
                        <a:t>分）</a:t>
                      </a:r>
                      <a:endParaRPr lang="en-US" altLang="zh-TW" sz="28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華康POP1體W5" panose="02010609010101010101" pitchFamily="49" charset="-120"/>
                          <a:ea typeface="華康POP1體W5" panose="02010609010101010101" pitchFamily="49" charset="-120"/>
                        </a:rPr>
                        <a:t>滿</a:t>
                      </a:r>
                      <a:r>
                        <a:rPr lang="en-US" altLang="zh-TW" sz="2800" dirty="0">
                          <a:latin typeface="華康POP1體W5" panose="02010609010101010101" pitchFamily="49" charset="-120"/>
                          <a:ea typeface="華康POP1體W5" panose="02010609010101010101" pitchFamily="49" charset="-120"/>
                        </a:rPr>
                        <a:t>8</a:t>
                      </a:r>
                      <a:r>
                        <a:rPr lang="zh-TW" altLang="en-US" sz="2800" dirty="0">
                          <a:latin typeface="華康POP1體W5" panose="02010609010101010101" pitchFamily="49" charset="-120"/>
                          <a:ea typeface="華康POP1體W5" panose="02010609010101010101" pitchFamily="49" charset="-120"/>
                        </a:rPr>
                        <a:t>小時得</a:t>
                      </a:r>
                      <a:r>
                        <a:rPr lang="en-US" altLang="zh-TW" sz="2800" dirty="0">
                          <a:latin typeface="華康POP1體W5" panose="02010609010101010101" pitchFamily="49" charset="-120"/>
                          <a:ea typeface="華康POP1體W5" panose="02010609010101010101" pitchFamily="49" charset="-120"/>
                        </a:rPr>
                        <a:t>1</a:t>
                      </a:r>
                      <a:r>
                        <a:rPr lang="zh-TW" altLang="en-US" sz="2800" dirty="0">
                          <a:latin typeface="華康POP1體W5" panose="02010609010101010101" pitchFamily="49" charset="-120"/>
                          <a:ea typeface="華康POP1體W5" panose="02010609010101010101" pitchFamily="49" charset="-120"/>
                        </a:rPr>
                        <a:t>分</a:t>
                      </a:r>
                      <a:endParaRPr lang="en-US" altLang="zh-TW" sz="2800" dirty="0">
                        <a:latin typeface="華康POP1體W5" panose="02010609010101010101" pitchFamily="49" charset="-120"/>
                        <a:ea typeface="華康POP1體W5" panose="02010609010101010101" pitchFamily="49" charset="-120"/>
                      </a:endParaRPr>
                    </a:p>
                  </a:txBody>
                  <a:tcPr marL="68580" marR="68580" marT="45723" marB="45723"/>
                </a:tc>
                <a:extLst>
                  <a:ext uri="{0D108BD9-81ED-4DB2-BD59-A6C34878D82A}">
                    <a16:rowId xmlns:a16="http://schemas.microsoft.com/office/drawing/2014/main" val="10003"/>
                  </a:ext>
                </a:extLst>
              </a:tr>
              <a:tr h="1371696">
                <a:tc>
                  <a:txBody>
                    <a:bodyPr/>
                    <a:lstStyle/>
                    <a:p>
                      <a:r>
                        <a:rPr lang="zh-TW" altLang="en-US" sz="2600" dirty="0">
                          <a:latin typeface="華康POP1體W5" panose="02010609010101010101" pitchFamily="49" charset="-120"/>
                          <a:ea typeface="華康POP1體W5" panose="02010609010101010101" pitchFamily="49" charset="-120"/>
                        </a:rPr>
                        <a:t>備註</a:t>
                      </a: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華康POP1體W5" panose="02010609010101010101" pitchFamily="49" charset="-120"/>
                          <a:ea typeface="華康POP1體W5" panose="02010609010101010101" pitchFamily="49" charset="-120"/>
                        </a:rPr>
                        <a:t>就學期間</a:t>
                      </a:r>
                      <a:r>
                        <a:rPr lang="zh-TW" altLang="en-US" sz="2800" b="1" dirty="0">
                          <a:solidFill>
                            <a:schemeClr val="tx1"/>
                          </a:solidFill>
                          <a:latin typeface="華康POP1體W5" panose="02010609010101010101" pitchFamily="49" charset="-120"/>
                          <a:ea typeface="華康POP1體W5" panose="02010609010101010101" pitchFamily="49" charset="-120"/>
                        </a:rPr>
                        <a:t>未具幹部經驗，則服務時數須達</a:t>
                      </a:r>
                      <a:r>
                        <a:rPr lang="en-US" altLang="zh-TW" sz="2800" b="1" dirty="0">
                          <a:solidFill>
                            <a:srgbClr val="FF0000"/>
                          </a:solidFill>
                          <a:latin typeface="華康POP1體W5" panose="02010609010101010101" pitchFamily="49" charset="-120"/>
                          <a:ea typeface="華康POP1體W5" panose="02010609010101010101" pitchFamily="49" charset="-120"/>
                        </a:rPr>
                        <a:t>60</a:t>
                      </a:r>
                      <a:r>
                        <a:rPr lang="zh-TW" altLang="en-US" sz="2800" b="1" dirty="0">
                          <a:solidFill>
                            <a:srgbClr val="FF0000"/>
                          </a:solidFill>
                          <a:latin typeface="華康POP1體W5" panose="02010609010101010101" pitchFamily="49" charset="-120"/>
                          <a:ea typeface="華康POP1體W5" panose="02010609010101010101" pitchFamily="49" charset="-120"/>
                        </a:rPr>
                        <a:t>小時</a:t>
                      </a:r>
                      <a:endParaRPr lang="en-US" altLang="zh-TW" sz="3200" dirty="0">
                        <a:latin typeface="華康POP1體W5" panose="02010609010101010101" pitchFamily="49" charset="-120"/>
                        <a:ea typeface="華康POP1體W5" panose="02010609010101010101" pitchFamily="49" charset="-120"/>
                      </a:endParaRPr>
                    </a:p>
                  </a:txBody>
                  <a:tcPr marL="68580" marR="68580"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華康POP1體W5" panose="02010609010101010101" pitchFamily="49" charset="-120"/>
                          <a:ea typeface="華康POP1體W5" panose="02010609010101010101" pitchFamily="49" charset="-120"/>
                        </a:rPr>
                        <a:t>就學期間</a:t>
                      </a:r>
                      <a:r>
                        <a:rPr lang="zh-TW" altLang="en-US" sz="2800" b="1" dirty="0">
                          <a:solidFill>
                            <a:schemeClr val="tx1"/>
                          </a:solidFill>
                          <a:latin typeface="華康POP1體W5" panose="02010609010101010101" pitchFamily="49" charset="-120"/>
                          <a:ea typeface="華康POP1體W5" panose="02010609010101010101" pitchFamily="49" charset="-120"/>
                        </a:rPr>
                        <a:t>未具幹部經驗，則服務時數須達</a:t>
                      </a:r>
                      <a:r>
                        <a:rPr lang="en-US" altLang="zh-TW" sz="2800" b="1" dirty="0">
                          <a:solidFill>
                            <a:srgbClr val="FF0000"/>
                          </a:solidFill>
                          <a:latin typeface="華康POP1體W5" panose="02010609010101010101" pitchFamily="49" charset="-120"/>
                          <a:ea typeface="華康POP1體W5" panose="02010609010101010101" pitchFamily="49" charset="-120"/>
                        </a:rPr>
                        <a:t>56</a:t>
                      </a:r>
                      <a:r>
                        <a:rPr lang="zh-TW" altLang="en-US" sz="2800" b="1" dirty="0">
                          <a:solidFill>
                            <a:srgbClr val="FF0000"/>
                          </a:solidFill>
                          <a:latin typeface="華康POP1體W5" panose="02010609010101010101" pitchFamily="49" charset="-120"/>
                          <a:ea typeface="華康POP1體W5" panose="02010609010101010101" pitchFamily="49" charset="-120"/>
                        </a:rPr>
                        <a:t>小時</a:t>
                      </a:r>
                      <a:endParaRPr lang="en-US" altLang="zh-TW" sz="2800" b="1" dirty="0">
                        <a:solidFill>
                          <a:srgbClr val="FF0000"/>
                        </a:solidFill>
                        <a:latin typeface="華康POP1體W5" panose="02010609010101010101" pitchFamily="49" charset="-120"/>
                        <a:ea typeface="華康POP1體W5" panose="02010609010101010101" pitchFamily="49" charset="-120"/>
                      </a:endParaRPr>
                    </a:p>
                  </a:txBody>
                  <a:tcPr marL="68580" marR="68580" marT="45723" marB="45723"/>
                </a:tc>
                <a:extLst>
                  <a:ext uri="{0D108BD9-81ED-4DB2-BD59-A6C34878D82A}">
                    <a16:rowId xmlns:a16="http://schemas.microsoft.com/office/drawing/2014/main" val="10004"/>
                  </a:ext>
                </a:extLst>
              </a:tr>
            </a:tbl>
          </a:graphicData>
        </a:graphic>
      </p:graphicFrame>
      <p:sp>
        <p:nvSpPr>
          <p:cNvPr id="5" name="標題 1"/>
          <p:cNvSpPr>
            <a:spLocks noGrp="1"/>
          </p:cNvSpPr>
          <p:nvPr>
            <p:ph type="title"/>
          </p:nvPr>
        </p:nvSpPr>
        <p:spPr>
          <a:xfrm>
            <a:off x="467544" y="332656"/>
            <a:ext cx="7797404" cy="1152525"/>
          </a:xfrm>
        </p:spPr>
        <p:txBody>
          <a:bodyPr/>
          <a:lstStyle/>
          <a:p>
            <a:pPr>
              <a:defRPr/>
            </a:pPr>
            <a:r>
              <a:rPr lang="zh-TW" altLang="en-US" sz="4800" dirty="0">
                <a:latin typeface="華康POP1體W9" panose="02010609010101010101" pitchFamily="49" charset="-120"/>
                <a:ea typeface="華康POP1體W9" panose="02010609010101010101" pitchFamily="49" charset="-120"/>
              </a:rPr>
              <a:t>有關服務時數規定</a:t>
            </a:r>
            <a:r>
              <a:rPr lang="en-US" altLang="zh-TW" sz="4800" dirty="0">
                <a:latin typeface="華康POP1體W9" panose="02010609010101010101" pitchFamily="49" charset="-120"/>
                <a:ea typeface="華康POP1體W9" panose="02010609010101010101" pitchFamily="49" charset="-120"/>
              </a:rPr>
              <a:t>…</a:t>
            </a:r>
            <a:endParaRPr lang="zh-TW" altLang="en-US" sz="4800" dirty="0">
              <a:latin typeface="華康POP1體W9" panose="02010609010101010101" pitchFamily="49" charset="-120"/>
              <a:ea typeface="華康POP1體W9" panose="02010609010101010101" pitchFamily="49" charset="-120"/>
            </a:endParaRPr>
          </a:p>
        </p:txBody>
      </p:sp>
      <p:sp>
        <p:nvSpPr>
          <p:cNvPr id="6" name="語音泡泡: 圓角矩形 5">
            <a:extLst>
              <a:ext uri="{FF2B5EF4-FFF2-40B4-BE49-F238E27FC236}">
                <a16:creationId xmlns:a16="http://schemas.microsoft.com/office/drawing/2014/main" id="{27DEC6D5-F68E-48BC-ACF8-6B2F6F52B6B6}"/>
              </a:ext>
            </a:extLst>
          </p:cNvPr>
          <p:cNvSpPr/>
          <p:nvPr/>
        </p:nvSpPr>
        <p:spPr bwMode="auto">
          <a:xfrm>
            <a:off x="107504" y="107507"/>
            <a:ext cx="1440160" cy="441173"/>
          </a:xfrm>
          <a:prstGeom prst="wedgeRoundRectCallout">
            <a:avLst>
              <a:gd name="adj1" fmla="val 64423"/>
              <a:gd name="adj2" fmla="val 49682"/>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TW" altLang="en-US" b="1" dirty="0">
                <a:solidFill>
                  <a:srgbClr val="FFFFFF"/>
                </a:solidFill>
                <a:latin typeface="標楷體" panose="03000509000000000000" pitchFamily="65" charset="-120"/>
                <a:ea typeface="標楷體" panose="03000509000000000000" pitchFamily="65" charset="-120"/>
              </a:rPr>
              <a:t>七八</a:t>
            </a: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年級</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629841" y="1619251"/>
            <a:ext cx="8046615" cy="3311525"/>
          </a:xfrm>
          <a:prstGeom prst="rect">
            <a:avLst/>
          </a:prstGeom>
        </p:spPr>
        <p:txBody>
          <a:bodyPr/>
          <a:lstStyle/>
          <a:p>
            <a:pPr>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桃連區</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400" dirty="0">
                <a:latin typeface="華康POP1體W5" panose="02010609010101010101" pitchFamily="49" charset="-120"/>
                <a:ea typeface="華康POP1體W5" panose="02010609010101010101" pitchFamily="49" charset="-120"/>
                <a:cs typeface="+mn-cs"/>
              </a:rPr>
              <a:t>擔任幹部表現優良，任滿一學期得</a:t>
            </a:r>
            <a:r>
              <a:rPr lang="en-US" altLang="zh-TW" sz="2400" dirty="0">
                <a:latin typeface="華康POP1體W5" panose="02010609010101010101" pitchFamily="49" charset="-120"/>
                <a:ea typeface="華康POP1體W5" panose="02010609010101010101" pitchFamily="49" charset="-120"/>
                <a:cs typeface="+mn-cs"/>
              </a:rPr>
              <a:t>2</a:t>
            </a:r>
            <a:r>
              <a:rPr lang="zh-TW" altLang="en-US" sz="2400" dirty="0">
                <a:latin typeface="華康POP1體W5" panose="02010609010101010101" pitchFamily="49" charset="-120"/>
                <a:ea typeface="華康POP1體W5" panose="02010609010101010101" pitchFamily="49" charset="-120"/>
                <a:cs typeface="+mn-cs"/>
              </a:rPr>
              <a:t>分。（最多</a:t>
            </a:r>
            <a:r>
              <a:rPr lang="en-US" altLang="zh-TW" sz="2400" dirty="0">
                <a:latin typeface="華康POP1體W5" panose="02010609010101010101" pitchFamily="49" charset="-120"/>
                <a:ea typeface="華康POP1體W5" panose="02010609010101010101" pitchFamily="49" charset="-120"/>
                <a:cs typeface="+mn-cs"/>
              </a:rPr>
              <a:t>4</a:t>
            </a:r>
            <a:r>
              <a:rPr lang="zh-TW" altLang="en-US" sz="2400" dirty="0">
                <a:latin typeface="華康POP1體W5" panose="02010609010101010101" pitchFamily="49" charset="-120"/>
                <a:ea typeface="華康POP1體W5" panose="02010609010101010101" pitchFamily="49" charset="-120"/>
                <a:cs typeface="+mn-cs"/>
              </a:rPr>
              <a:t>分）</a:t>
            </a:r>
          </a:p>
          <a:p>
            <a:pPr marL="742950" lvl="2" indent="-342900">
              <a:buFont typeface="Arial" panose="020B0604020202020204" pitchFamily="34" charset="0"/>
              <a:buChar char="•"/>
              <a:defRPr/>
            </a:pPr>
            <a:r>
              <a:rPr lang="zh-TW" altLang="en-US" dirty="0">
                <a:latin typeface="華康POP1體W5" panose="02010609010101010101" pitchFamily="49" charset="-120"/>
                <a:ea typeface="華康POP1體W5" panose="02010609010101010101" pitchFamily="49" charset="-120"/>
                <a:cs typeface="+mn-cs"/>
              </a:rPr>
              <a:t>志願服務學習，每小時</a:t>
            </a:r>
            <a:r>
              <a:rPr lang="en-US" altLang="zh-TW" dirty="0">
                <a:latin typeface="華康POP1體W5" panose="02010609010101010101" pitchFamily="49" charset="-120"/>
                <a:ea typeface="華康POP1體W5" panose="02010609010101010101" pitchFamily="49" charset="-120"/>
                <a:cs typeface="+mn-cs"/>
              </a:rPr>
              <a:t>0.3</a:t>
            </a:r>
            <a:r>
              <a:rPr lang="zh-TW" altLang="en-US" dirty="0">
                <a:latin typeface="華康POP1體W5" panose="02010609010101010101" pitchFamily="49" charset="-120"/>
                <a:ea typeface="華康POP1體W5" panose="02010609010101010101" pitchFamily="49" charset="-120"/>
                <a:cs typeface="+mn-cs"/>
              </a:rPr>
              <a:t>分。（無幹部經驗，</a:t>
            </a:r>
            <a:r>
              <a:rPr lang="zh-TW" altLang="en-US" dirty="0">
                <a:solidFill>
                  <a:srgbClr val="FF0000"/>
                </a:solidFill>
                <a:latin typeface="華康POP1體W5" panose="02010609010101010101" pitchFamily="49" charset="-120"/>
                <a:ea typeface="華康POP1體W5" panose="02010609010101010101" pitchFamily="49" charset="-120"/>
                <a:cs typeface="+mn-cs"/>
              </a:rPr>
              <a:t>需</a:t>
            </a:r>
            <a:r>
              <a:rPr lang="en-US" altLang="zh-TW" dirty="0">
                <a:solidFill>
                  <a:srgbClr val="FF0000"/>
                </a:solidFill>
                <a:latin typeface="華康POP1體W5" panose="02010609010101010101" pitchFamily="49" charset="-120"/>
                <a:ea typeface="華康POP1體W5" panose="02010609010101010101" pitchFamily="49" charset="-120"/>
                <a:cs typeface="+mn-cs"/>
              </a:rPr>
              <a:t>34</a:t>
            </a:r>
            <a:r>
              <a:rPr lang="zh-TW" altLang="en-US" dirty="0">
                <a:solidFill>
                  <a:srgbClr val="FF0000"/>
                </a:solidFill>
                <a:latin typeface="華康POP1體W5" panose="02010609010101010101" pitchFamily="49" charset="-120"/>
                <a:ea typeface="華康POP1體W5" panose="02010609010101010101" pitchFamily="49" charset="-120"/>
                <a:cs typeface="+mn-cs"/>
              </a:rPr>
              <a:t>小時</a:t>
            </a:r>
            <a:r>
              <a:rPr lang="zh-TW" altLang="en-US" dirty="0">
                <a:latin typeface="華康POP1體W5" panose="02010609010101010101" pitchFamily="49" charset="-120"/>
                <a:ea typeface="華康POP1體W5" panose="02010609010101010101" pitchFamily="49" charset="-120"/>
                <a:cs typeface="+mn-cs"/>
              </a:rPr>
              <a:t>）</a:t>
            </a:r>
          </a:p>
          <a:p>
            <a:pPr marL="742950" lvl="2" indent="-342900">
              <a:buFont typeface="Arial" panose="020B0604020202020204" pitchFamily="34" charset="0"/>
              <a:buChar char="•"/>
              <a:defRPr/>
            </a:pPr>
            <a:r>
              <a:rPr lang="zh-TW" altLang="en-US" dirty="0">
                <a:latin typeface="華康POP1體W5" panose="02010609010101010101" pitchFamily="49" charset="-120"/>
                <a:ea typeface="華康POP1體W5" panose="02010609010101010101" pitchFamily="49" charset="-120"/>
                <a:cs typeface="+mn-cs"/>
              </a:rPr>
              <a:t>服務表現最高</a:t>
            </a:r>
            <a:r>
              <a:rPr lang="en-US" altLang="zh-TW" dirty="0">
                <a:latin typeface="華康POP1體W5" panose="02010609010101010101" pitchFamily="49" charset="-120"/>
                <a:ea typeface="華康POP1體W5" panose="02010609010101010101" pitchFamily="49" charset="-120"/>
                <a:cs typeface="+mn-cs"/>
              </a:rPr>
              <a:t>10</a:t>
            </a:r>
            <a:r>
              <a:rPr lang="zh-TW" altLang="en-US" dirty="0">
                <a:latin typeface="華康POP1體W5" panose="02010609010101010101" pitchFamily="49" charset="-120"/>
                <a:ea typeface="華康POP1體W5" panose="02010609010101010101" pitchFamily="49" charset="-120"/>
                <a:cs typeface="+mn-cs"/>
              </a:rPr>
              <a:t>分。</a:t>
            </a:r>
          </a:p>
          <a:p>
            <a:pPr>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基北區</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400" b="1" dirty="0">
                <a:solidFill>
                  <a:srgbClr val="FF0000"/>
                </a:solidFill>
                <a:latin typeface="華康POP1體W5" panose="02010609010101010101" pitchFamily="49" charset="-120"/>
                <a:ea typeface="華康POP1體W5" panose="02010609010101010101" pitchFamily="49" charset="-120"/>
              </a:rPr>
              <a:t>每學期</a:t>
            </a:r>
            <a:r>
              <a:rPr lang="zh-TW" altLang="en-US" sz="2400" dirty="0">
                <a:latin typeface="華康POP1體W5" panose="02010609010101010101" pitchFamily="49" charset="-120"/>
                <a:ea typeface="華康POP1體W5" panose="02010609010101010101" pitchFamily="49" charset="-120"/>
              </a:rPr>
              <a:t>服務滿</a:t>
            </a:r>
            <a:r>
              <a:rPr lang="en-US" altLang="zh-TW" sz="2400" b="1" dirty="0">
                <a:solidFill>
                  <a:srgbClr val="FF0000"/>
                </a:solidFill>
                <a:latin typeface="華康POP1體W5" panose="02010609010101010101" pitchFamily="49" charset="-120"/>
                <a:ea typeface="華康POP1體W5" panose="02010609010101010101" pitchFamily="49" charset="-120"/>
              </a:rPr>
              <a:t>6</a:t>
            </a:r>
            <a:r>
              <a:rPr lang="zh-TW" altLang="en-US" sz="2400" b="1" dirty="0">
                <a:solidFill>
                  <a:srgbClr val="FF0000"/>
                </a:solidFill>
                <a:latin typeface="華康POP1體W5" panose="02010609010101010101" pitchFamily="49" charset="-120"/>
                <a:ea typeface="華康POP1體W5" panose="02010609010101010101" pitchFamily="49" charset="-120"/>
              </a:rPr>
              <a:t>小時以上</a:t>
            </a:r>
            <a:r>
              <a:rPr lang="zh-TW" altLang="en-US" sz="2400" dirty="0">
                <a:latin typeface="華康POP1體W5" panose="02010609010101010101" pitchFamily="49" charset="-120"/>
                <a:ea typeface="華康POP1體W5" panose="02010609010101010101" pitchFamily="49" charset="-120"/>
              </a:rPr>
              <a:t>，得</a:t>
            </a:r>
            <a:r>
              <a:rPr lang="en-US" altLang="zh-TW" sz="2400" dirty="0">
                <a:latin typeface="華康POP1體W5" panose="02010609010101010101" pitchFamily="49" charset="-120"/>
                <a:ea typeface="華康POP1體W5" panose="02010609010101010101" pitchFamily="49" charset="-120"/>
              </a:rPr>
              <a:t>5</a:t>
            </a:r>
            <a:r>
              <a:rPr lang="zh-TW" altLang="en-US" sz="2400" dirty="0">
                <a:latin typeface="華康POP1體W5" panose="02010609010101010101" pitchFamily="49" charset="-120"/>
                <a:ea typeface="華康POP1體W5" panose="02010609010101010101" pitchFamily="49" charset="-120"/>
              </a:rPr>
              <a:t>分</a:t>
            </a:r>
            <a:endParaRPr lang="en-US" altLang="zh-TW" sz="24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400" dirty="0">
                <a:latin typeface="華康POP1體W5" panose="02010609010101010101" pitchFamily="49" charset="-120"/>
                <a:ea typeface="華康POP1體W5" panose="02010609010101010101" pitchFamily="49" charset="-120"/>
              </a:rPr>
              <a:t>本項目最高</a:t>
            </a:r>
            <a:r>
              <a:rPr lang="en-US" altLang="zh-TW" sz="2400" dirty="0">
                <a:latin typeface="華康POP1體W5" panose="02010609010101010101" pitchFamily="49" charset="-120"/>
                <a:ea typeface="華康POP1體W5" panose="02010609010101010101" pitchFamily="49" charset="-120"/>
              </a:rPr>
              <a:t>15</a:t>
            </a:r>
            <a:r>
              <a:rPr lang="zh-TW" altLang="en-US" sz="2400" dirty="0">
                <a:latin typeface="華康POP1體W5" panose="02010609010101010101" pitchFamily="49" charset="-120"/>
                <a:ea typeface="華康POP1體W5" panose="02010609010101010101" pitchFamily="49" charset="-120"/>
              </a:rPr>
              <a:t>分，亦即國中在學期間</a:t>
            </a:r>
            <a:r>
              <a:rPr lang="zh-TW" altLang="en-US" sz="2400" b="1" dirty="0">
                <a:solidFill>
                  <a:srgbClr val="FF0000"/>
                </a:solidFill>
                <a:latin typeface="華康POP1體W5" panose="02010609010101010101" pitchFamily="49" charset="-120"/>
                <a:ea typeface="華康POP1體W5" panose="02010609010101010101" pitchFamily="49" charset="-120"/>
              </a:rPr>
              <a:t>前五學期至少需有三學期各</a:t>
            </a:r>
            <a:r>
              <a:rPr lang="zh-TW" altLang="en-US" sz="2400" dirty="0">
                <a:latin typeface="華康POP1體W5" panose="02010609010101010101" pitchFamily="49" charset="-120"/>
                <a:ea typeface="華康POP1體W5" panose="02010609010101010101" pitchFamily="49" charset="-120"/>
              </a:rPr>
              <a:t>有</a:t>
            </a:r>
            <a:r>
              <a:rPr lang="en-US" altLang="zh-TW" sz="2400" b="1" dirty="0">
                <a:solidFill>
                  <a:srgbClr val="FF0000"/>
                </a:solidFill>
                <a:latin typeface="華康POP1體W5" panose="02010609010101010101" pitchFamily="49" charset="-120"/>
                <a:ea typeface="華康POP1體W5" panose="02010609010101010101" pitchFamily="49" charset="-120"/>
              </a:rPr>
              <a:t>6</a:t>
            </a:r>
            <a:r>
              <a:rPr lang="zh-TW" altLang="en-US" sz="2400" b="1" dirty="0">
                <a:solidFill>
                  <a:srgbClr val="FF0000"/>
                </a:solidFill>
                <a:latin typeface="華康POP1體W5" panose="02010609010101010101" pitchFamily="49" charset="-120"/>
                <a:ea typeface="華康POP1體W5" panose="02010609010101010101" pitchFamily="49" charset="-120"/>
              </a:rPr>
              <a:t>小時以上</a:t>
            </a:r>
            <a:r>
              <a:rPr lang="zh-TW" altLang="en-US" sz="2400" dirty="0">
                <a:latin typeface="華康POP1體W5" panose="02010609010101010101" pitchFamily="49" charset="-120"/>
                <a:ea typeface="華康POP1體W5" panose="02010609010101010101" pitchFamily="49" charset="-120"/>
              </a:rPr>
              <a:t>之服務時數。</a:t>
            </a:r>
            <a:endParaRPr lang="en-US" altLang="zh-TW" sz="2400" dirty="0">
              <a:solidFill>
                <a:srgbClr val="FF0000"/>
              </a:solidFill>
            </a:endParaRPr>
          </a:p>
          <a:p>
            <a:pPr>
              <a:buFont typeface="Arial" panose="020B0604020202020204" pitchFamily="34" charset="0"/>
              <a:buChar char="•"/>
              <a:defRPr/>
            </a:pPr>
            <a:endParaRPr lang="zh-TW" altLang="en-US" dirty="0"/>
          </a:p>
        </p:txBody>
      </p:sp>
      <p:sp>
        <p:nvSpPr>
          <p:cNvPr id="4" name="標題 1"/>
          <p:cNvSpPr>
            <a:spLocks noGrp="1"/>
          </p:cNvSpPr>
          <p:nvPr>
            <p:ph type="title"/>
          </p:nvPr>
        </p:nvSpPr>
        <p:spPr/>
        <p:txBody>
          <a:bodyPr/>
          <a:lstStyle/>
          <a:p>
            <a:pPr>
              <a:defRPr/>
            </a:pPr>
            <a:r>
              <a:rPr lang="zh-TW" altLang="en-US" sz="4800" dirty="0">
                <a:latin typeface="華康POP1體W9" panose="02010609010101010101" pitchFamily="49" charset="-120"/>
                <a:ea typeface="華康POP1體W9" panose="02010609010101010101" pitchFamily="49" charset="-120"/>
              </a:rPr>
              <a:t>有關服務時數規定</a:t>
            </a:r>
            <a:r>
              <a:rPr lang="en-US" altLang="zh-TW" sz="4800" dirty="0">
                <a:latin typeface="華康POP1體W9" panose="02010609010101010101" pitchFamily="49" charset="-120"/>
                <a:ea typeface="華康POP1體W9" panose="02010609010101010101" pitchFamily="49" charset="-120"/>
              </a:rPr>
              <a:t>…</a:t>
            </a:r>
            <a:endParaRPr lang="zh-TW" altLang="en-US" sz="4800" dirty="0">
              <a:latin typeface="華康POP1體W9" panose="02010609010101010101" pitchFamily="49" charset="-120"/>
              <a:ea typeface="華康POP1體W9" panose="02010609010101010101" pitchFamily="49"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88640"/>
            <a:ext cx="8820472" cy="1152525"/>
          </a:xfrm>
        </p:spPr>
        <p:txBody>
          <a:bodyPr/>
          <a:lstStyle/>
          <a:p>
            <a:pPr>
              <a:defRPr/>
            </a:pPr>
            <a:r>
              <a:rPr lang="zh-TW" altLang="en-US" sz="4000" dirty="0">
                <a:latin typeface="華康POP1體W9" panose="02010609010101010101" pitchFamily="49" charset="-120"/>
                <a:ea typeface="華康POP1體W9" panose="02010609010101010101" pitchFamily="49" charset="-120"/>
              </a:rPr>
              <a:t>國中教育會考計分方式（上限 </a:t>
            </a:r>
            <a:r>
              <a:rPr lang="en-US" altLang="zh-TW" sz="4000" dirty="0">
                <a:latin typeface="華康POP1體W9" panose="02010609010101010101" pitchFamily="49" charset="-120"/>
                <a:ea typeface="華康POP1體W9" panose="02010609010101010101" pitchFamily="49" charset="-120"/>
              </a:rPr>
              <a:t>33</a:t>
            </a:r>
            <a:r>
              <a:rPr lang="zh-TW" altLang="en-US" sz="4000" dirty="0">
                <a:latin typeface="華康POP1體W9" panose="02010609010101010101" pitchFamily="49" charset="-120"/>
                <a:ea typeface="華康POP1體W9" panose="02010609010101010101" pitchFamily="49" charset="-120"/>
              </a:rPr>
              <a:t> 分）</a:t>
            </a:r>
          </a:p>
        </p:txBody>
      </p:sp>
      <p:sp>
        <p:nvSpPr>
          <p:cNvPr id="3" name="內容版面配置區 2"/>
          <p:cNvSpPr>
            <a:spLocks noGrp="1"/>
          </p:cNvSpPr>
          <p:nvPr>
            <p:ph sz="quarter" idx="4294967295"/>
          </p:nvPr>
        </p:nvSpPr>
        <p:spPr>
          <a:xfrm>
            <a:off x="514350" y="2063750"/>
            <a:ext cx="7796213" cy="3311525"/>
          </a:xfrm>
          <a:prstGeom prst="rect">
            <a:avLst/>
          </a:prstGeom>
        </p:spPr>
        <p:txBody>
          <a:bodyPr/>
          <a:lstStyle/>
          <a:p>
            <a:pPr>
              <a:buFont typeface="Arial" panose="020B0604020202020204" pitchFamily="34" charset="0"/>
              <a:buChar char="•"/>
              <a:defRPr/>
            </a:pPr>
            <a:endParaRPr lang="zh-TW" altLang="en-US" dirty="0"/>
          </a:p>
        </p:txBody>
      </p:sp>
      <p:sp>
        <p:nvSpPr>
          <p:cNvPr id="4" name="圓角矩形 3"/>
          <p:cNvSpPr/>
          <p:nvPr/>
        </p:nvSpPr>
        <p:spPr>
          <a:xfrm>
            <a:off x="513160" y="1320800"/>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國文</a:t>
            </a:r>
          </a:p>
        </p:txBody>
      </p:sp>
      <p:sp>
        <p:nvSpPr>
          <p:cNvPr id="5" name="圓角矩形 4"/>
          <p:cNvSpPr/>
          <p:nvPr/>
        </p:nvSpPr>
        <p:spPr>
          <a:xfrm>
            <a:off x="513160" y="2176464"/>
            <a:ext cx="1781175" cy="72548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數學</a:t>
            </a:r>
          </a:p>
        </p:txBody>
      </p:sp>
      <p:sp>
        <p:nvSpPr>
          <p:cNvPr id="6" name="圓角矩形 5"/>
          <p:cNvSpPr/>
          <p:nvPr/>
        </p:nvSpPr>
        <p:spPr>
          <a:xfrm>
            <a:off x="513160" y="3014664"/>
            <a:ext cx="1781175" cy="72548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英文</a:t>
            </a:r>
          </a:p>
        </p:txBody>
      </p:sp>
      <p:sp>
        <p:nvSpPr>
          <p:cNvPr id="7" name="圓角矩形 6"/>
          <p:cNvSpPr/>
          <p:nvPr/>
        </p:nvSpPr>
        <p:spPr>
          <a:xfrm>
            <a:off x="513160" y="3852863"/>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社會</a:t>
            </a:r>
          </a:p>
        </p:txBody>
      </p:sp>
      <p:sp>
        <p:nvSpPr>
          <p:cNvPr id="8" name="圓角矩形 7"/>
          <p:cNvSpPr/>
          <p:nvPr/>
        </p:nvSpPr>
        <p:spPr>
          <a:xfrm>
            <a:off x="513160" y="4708525"/>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自然</a:t>
            </a:r>
          </a:p>
        </p:txBody>
      </p:sp>
      <p:sp>
        <p:nvSpPr>
          <p:cNvPr id="9" name="圓角矩形 8"/>
          <p:cNvSpPr/>
          <p:nvPr/>
        </p:nvSpPr>
        <p:spPr>
          <a:xfrm>
            <a:off x="513160" y="5575300"/>
            <a:ext cx="1781175"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華康POP1體W5" panose="02010609010101010101" pitchFamily="49" charset="-120"/>
                <a:ea typeface="華康POP1體W5" panose="02010609010101010101" pitchFamily="49" charset="-120"/>
              </a:rPr>
              <a:t>寫作</a:t>
            </a:r>
            <a:endParaRPr lang="en-US" altLang="zh-TW" sz="2400" dirty="0">
              <a:solidFill>
                <a:schemeClr val="tx1"/>
              </a:solidFill>
              <a:latin typeface="華康POP1體W5" panose="02010609010101010101" pitchFamily="49" charset="-120"/>
              <a:ea typeface="華康POP1體W5" panose="02010609010101010101" pitchFamily="49" charset="-120"/>
            </a:endParaRPr>
          </a:p>
        </p:txBody>
      </p:sp>
      <p:sp>
        <p:nvSpPr>
          <p:cNvPr id="11" name="圓角矩形 10"/>
          <p:cNvSpPr/>
          <p:nvPr/>
        </p:nvSpPr>
        <p:spPr>
          <a:xfrm>
            <a:off x="2447925" y="1270001"/>
            <a:ext cx="2990850" cy="418147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華康POP1體W5" panose="02010609010101010101" pitchFamily="49" charset="-120"/>
                <a:ea typeface="華康POP1體W5" panose="02010609010101010101" pitchFamily="49" charset="-120"/>
              </a:rPr>
              <a:t>積分</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lgn="ctr">
              <a:defRPr/>
            </a:pP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　精熟（</a:t>
            </a:r>
            <a:r>
              <a:rPr lang="en-US" altLang="zh-TW" sz="2200" dirty="0">
                <a:solidFill>
                  <a:schemeClr val="tx1"/>
                </a:solidFill>
                <a:latin typeface="華康POP1體W5" panose="02010609010101010101" pitchFamily="49" charset="-120"/>
                <a:ea typeface="華康POP1體W5" panose="02010609010101010101" pitchFamily="49" charset="-120"/>
              </a:rPr>
              <a:t>A</a:t>
            </a:r>
            <a:r>
              <a:rPr lang="zh-TW" altLang="en-US" sz="2200" dirty="0">
                <a:solidFill>
                  <a:schemeClr val="tx1"/>
                </a:solidFill>
                <a:latin typeface="華康POP1體W5" panose="02010609010101010101" pitchFamily="49" charset="-120"/>
                <a:ea typeface="華康POP1體W5" panose="02010609010101010101" pitchFamily="49" charset="-120"/>
              </a:rPr>
              <a:t>）：每科得 </a:t>
            </a:r>
            <a:r>
              <a:rPr lang="en-US" altLang="zh-TW" sz="2200" dirty="0">
                <a:solidFill>
                  <a:schemeClr val="tx1"/>
                </a:solidFill>
                <a:latin typeface="華康POP1體W5" panose="02010609010101010101" pitchFamily="49" charset="-120"/>
                <a:ea typeface="華康POP1體W5" panose="02010609010101010101" pitchFamily="49" charset="-120"/>
              </a:rPr>
              <a:t>6</a:t>
            </a:r>
            <a:r>
              <a:rPr lang="zh-TW" altLang="en-US" sz="2200" dirty="0">
                <a:solidFill>
                  <a:schemeClr val="tx1"/>
                </a:solidFill>
                <a:latin typeface="華康POP1體W5" panose="02010609010101010101" pitchFamily="49" charset="-120"/>
                <a:ea typeface="華康POP1體W5" panose="02010609010101010101" pitchFamily="49" charset="-120"/>
              </a:rPr>
              <a:t> 分</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　基礎（</a:t>
            </a:r>
            <a:r>
              <a:rPr lang="en-US" altLang="zh-TW" sz="2200" dirty="0">
                <a:solidFill>
                  <a:schemeClr val="tx1"/>
                </a:solidFill>
                <a:latin typeface="華康POP1體W5" panose="02010609010101010101" pitchFamily="49" charset="-120"/>
                <a:ea typeface="華康POP1體W5" panose="02010609010101010101" pitchFamily="49" charset="-120"/>
              </a:rPr>
              <a:t>B</a:t>
            </a:r>
            <a:r>
              <a:rPr lang="zh-TW" altLang="en-US" sz="2200" dirty="0">
                <a:solidFill>
                  <a:schemeClr val="tx1"/>
                </a:solidFill>
                <a:latin typeface="華康POP1體W5" panose="02010609010101010101" pitchFamily="49" charset="-120"/>
                <a:ea typeface="華康POP1體W5" panose="02010609010101010101" pitchFamily="49" charset="-120"/>
              </a:rPr>
              <a:t>）：每科得 </a:t>
            </a:r>
            <a:r>
              <a:rPr lang="en-US" altLang="zh-TW" sz="2200" dirty="0">
                <a:solidFill>
                  <a:schemeClr val="tx1"/>
                </a:solidFill>
                <a:latin typeface="華康POP1體W5" panose="02010609010101010101" pitchFamily="49" charset="-120"/>
                <a:ea typeface="華康POP1體W5" panose="02010609010101010101" pitchFamily="49" charset="-120"/>
              </a:rPr>
              <a:t>4</a:t>
            </a:r>
            <a:r>
              <a:rPr lang="zh-TW" altLang="en-US" sz="2200" dirty="0">
                <a:solidFill>
                  <a:schemeClr val="tx1"/>
                </a:solidFill>
                <a:latin typeface="華康POP1體W5" panose="02010609010101010101" pitchFamily="49" charset="-120"/>
                <a:ea typeface="華康POP1體W5" panose="02010609010101010101" pitchFamily="49" charset="-120"/>
              </a:rPr>
              <a:t> 分</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待加強（</a:t>
            </a:r>
            <a:r>
              <a:rPr lang="en-US" altLang="zh-TW" sz="2200" dirty="0">
                <a:solidFill>
                  <a:schemeClr val="tx1"/>
                </a:solidFill>
                <a:latin typeface="華康POP1體W5" panose="02010609010101010101" pitchFamily="49" charset="-120"/>
                <a:ea typeface="華康POP1體W5" panose="02010609010101010101" pitchFamily="49" charset="-120"/>
              </a:rPr>
              <a:t>C</a:t>
            </a:r>
            <a:r>
              <a:rPr lang="zh-TW" altLang="en-US" sz="2200" dirty="0">
                <a:solidFill>
                  <a:schemeClr val="tx1"/>
                </a:solidFill>
                <a:latin typeface="華康POP1體W5" panose="02010609010101010101" pitchFamily="49" charset="-120"/>
                <a:ea typeface="華康POP1體W5" panose="02010609010101010101" pitchFamily="49" charset="-120"/>
              </a:rPr>
              <a:t>）：每科得 </a:t>
            </a:r>
            <a:r>
              <a:rPr lang="en-US" altLang="zh-TW" sz="2200" dirty="0">
                <a:solidFill>
                  <a:schemeClr val="tx1"/>
                </a:solidFill>
                <a:latin typeface="華康POP1體W5" panose="02010609010101010101" pitchFamily="49" charset="-120"/>
                <a:ea typeface="華康POP1體W5" panose="02010609010101010101" pitchFamily="49" charset="-120"/>
              </a:rPr>
              <a:t>2</a:t>
            </a:r>
            <a:r>
              <a:rPr lang="zh-TW" altLang="en-US" sz="2200" dirty="0">
                <a:solidFill>
                  <a:schemeClr val="tx1"/>
                </a:solidFill>
                <a:latin typeface="華康POP1體W5" panose="02010609010101010101" pitchFamily="49" charset="-120"/>
                <a:ea typeface="華康POP1體W5" panose="02010609010101010101" pitchFamily="49" charset="-120"/>
              </a:rPr>
              <a:t> 分</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
        <p:nvSpPr>
          <p:cNvPr id="16" name="圓角矩形 15"/>
          <p:cNvSpPr/>
          <p:nvPr/>
        </p:nvSpPr>
        <p:spPr>
          <a:xfrm>
            <a:off x="2447925" y="5575300"/>
            <a:ext cx="5862638" cy="7429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chemeClr val="tx1"/>
                </a:solidFill>
                <a:latin typeface="華康POP1體W5" panose="02010609010101010101" pitchFamily="49" charset="-120"/>
                <a:ea typeface="華康POP1體W5" panose="02010609010101010101" pitchFamily="49" charset="-120"/>
              </a:rPr>
              <a:t>　</a:t>
            </a:r>
            <a:r>
              <a:rPr lang="en-US" altLang="zh-TW" sz="2400" dirty="0">
                <a:solidFill>
                  <a:schemeClr val="tx1"/>
                </a:solidFill>
                <a:latin typeface="華康POP1體W5" panose="02010609010101010101" pitchFamily="49" charset="-120"/>
                <a:ea typeface="華康POP1體W5" panose="02010609010101010101" pitchFamily="49" charset="-120"/>
              </a:rPr>
              <a:t>4</a:t>
            </a:r>
            <a:r>
              <a:rPr lang="zh-TW" altLang="en-US" sz="2400" dirty="0">
                <a:solidFill>
                  <a:schemeClr val="tx1"/>
                </a:solidFill>
                <a:latin typeface="華康POP1體W5" panose="02010609010101010101" pitchFamily="49" charset="-120"/>
                <a:ea typeface="華康POP1體W5" panose="02010609010101010101" pitchFamily="49" charset="-120"/>
              </a:rPr>
              <a:t>、</a:t>
            </a:r>
            <a:r>
              <a:rPr lang="en-US" altLang="zh-TW" sz="2400" dirty="0">
                <a:solidFill>
                  <a:schemeClr val="tx1"/>
                </a:solidFill>
                <a:latin typeface="華康POP1體W5" panose="02010609010101010101" pitchFamily="49" charset="-120"/>
                <a:ea typeface="華康POP1體W5" panose="02010609010101010101" pitchFamily="49" charset="-120"/>
              </a:rPr>
              <a:t>5</a:t>
            </a:r>
            <a:r>
              <a:rPr lang="zh-TW" altLang="en-US" sz="2400" dirty="0">
                <a:solidFill>
                  <a:schemeClr val="tx1"/>
                </a:solidFill>
                <a:latin typeface="華康POP1體W5" panose="02010609010101010101" pitchFamily="49" charset="-120"/>
                <a:ea typeface="華康POP1體W5" panose="02010609010101010101" pitchFamily="49" charset="-120"/>
              </a:rPr>
              <a:t>、</a:t>
            </a:r>
            <a:r>
              <a:rPr lang="en-US" altLang="zh-TW" sz="2400" dirty="0">
                <a:solidFill>
                  <a:schemeClr val="tx1"/>
                </a:solidFill>
                <a:latin typeface="華康POP1體W5" panose="02010609010101010101" pitchFamily="49" charset="-120"/>
                <a:ea typeface="華康POP1體W5" panose="02010609010101010101" pitchFamily="49" charset="-120"/>
              </a:rPr>
              <a:t>6</a:t>
            </a:r>
            <a:r>
              <a:rPr lang="zh-TW" altLang="en-US" sz="2400" dirty="0">
                <a:solidFill>
                  <a:schemeClr val="tx1"/>
                </a:solidFill>
                <a:latin typeface="華康POP1體W5" panose="02010609010101010101" pitchFamily="49" charset="-120"/>
                <a:ea typeface="華康POP1體W5" panose="02010609010101010101" pitchFamily="49" charset="-120"/>
              </a:rPr>
              <a:t>級：得</a:t>
            </a:r>
            <a:r>
              <a:rPr lang="en-US" altLang="zh-TW" sz="2400" dirty="0">
                <a:solidFill>
                  <a:schemeClr val="tx1"/>
                </a:solidFill>
                <a:latin typeface="華康POP1體W5" panose="02010609010101010101" pitchFamily="49" charset="-120"/>
                <a:ea typeface="華康POP1體W5" panose="02010609010101010101" pitchFamily="49" charset="-120"/>
              </a:rPr>
              <a:t>3</a:t>
            </a:r>
            <a:r>
              <a:rPr lang="zh-TW" altLang="en-US" sz="2400" dirty="0">
                <a:solidFill>
                  <a:schemeClr val="tx1"/>
                </a:solidFill>
                <a:latin typeface="華康POP1體W5" panose="02010609010101010101" pitchFamily="49" charset="-120"/>
                <a:ea typeface="華康POP1體W5" panose="02010609010101010101" pitchFamily="49" charset="-120"/>
              </a:rPr>
              <a:t>分 ／ </a:t>
            </a:r>
            <a:r>
              <a:rPr lang="en-US" altLang="zh-TW" sz="2400" dirty="0">
                <a:solidFill>
                  <a:schemeClr val="tx1"/>
                </a:solidFill>
                <a:latin typeface="華康POP1體W5" panose="02010609010101010101" pitchFamily="49" charset="-120"/>
                <a:ea typeface="華康POP1體W5" panose="02010609010101010101" pitchFamily="49" charset="-120"/>
              </a:rPr>
              <a:t>2</a:t>
            </a:r>
            <a:r>
              <a:rPr lang="zh-TW" altLang="en-US" sz="2400" dirty="0">
                <a:solidFill>
                  <a:schemeClr val="tx1"/>
                </a:solidFill>
                <a:latin typeface="華康POP1體W5" panose="02010609010101010101" pitchFamily="49" charset="-120"/>
                <a:ea typeface="華康POP1體W5" panose="02010609010101010101" pitchFamily="49" charset="-120"/>
              </a:rPr>
              <a:t>、</a:t>
            </a:r>
            <a:r>
              <a:rPr lang="en-US" altLang="zh-TW" sz="2400" dirty="0">
                <a:solidFill>
                  <a:schemeClr val="tx1"/>
                </a:solidFill>
                <a:latin typeface="華康POP1體W5" panose="02010609010101010101" pitchFamily="49" charset="-120"/>
                <a:ea typeface="華康POP1體W5" panose="02010609010101010101" pitchFamily="49" charset="-120"/>
              </a:rPr>
              <a:t>3</a:t>
            </a:r>
            <a:r>
              <a:rPr lang="zh-TW" altLang="en-US" sz="2400" dirty="0">
                <a:solidFill>
                  <a:schemeClr val="tx1"/>
                </a:solidFill>
                <a:latin typeface="華康POP1體W5" panose="02010609010101010101" pitchFamily="49" charset="-120"/>
                <a:ea typeface="華康POP1體W5" panose="02010609010101010101" pitchFamily="49" charset="-120"/>
              </a:rPr>
              <a:t>級：得</a:t>
            </a:r>
            <a:r>
              <a:rPr lang="en-US" altLang="zh-TW" sz="2400" dirty="0">
                <a:solidFill>
                  <a:schemeClr val="tx1"/>
                </a:solidFill>
                <a:latin typeface="華康POP1體W5" panose="02010609010101010101" pitchFamily="49" charset="-120"/>
                <a:ea typeface="華康POP1體W5" panose="02010609010101010101" pitchFamily="49" charset="-120"/>
              </a:rPr>
              <a:t>2</a:t>
            </a:r>
            <a:r>
              <a:rPr lang="zh-TW" altLang="en-US" sz="2400" dirty="0">
                <a:solidFill>
                  <a:schemeClr val="tx1"/>
                </a:solidFill>
                <a:latin typeface="華康POP1體W5" panose="02010609010101010101" pitchFamily="49" charset="-120"/>
                <a:ea typeface="華康POP1體W5" panose="02010609010101010101" pitchFamily="49" charset="-120"/>
              </a:rPr>
              <a:t>分 ／ </a:t>
            </a:r>
            <a:r>
              <a:rPr lang="en-US" altLang="zh-TW" sz="2400" dirty="0">
                <a:solidFill>
                  <a:schemeClr val="tx1"/>
                </a:solidFill>
                <a:latin typeface="華康POP1體W5" panose="02010609010101010101" pitchFamily="49" charset="-120"/>
                <a:ea typeface="華康POP1體W5" panose="02010609010101010101" pitchFamily="49" charset="-120"/>
              </a:rPr>
              <a:t>1</a:t>
            </a:r>
            <a:r>
              <a:rPr lang="zh-TW" altLang="en-US" sz="2400" dirty="0">
                <a:solidFill>
                  <a:schemeClr val="tx1"/>
                </a:solidFill>
                <a:latin typeface="華康POP1體W5" panose="02010609010101010101" pitchFamily="49" charset="-120"/>
                <a:ea typeface="華康POP1體W5" panose="02010609010101010101" pitchFamily="49" charset="-120"/>
              </a:rPr>
              <a:t>級：得</a:t>
            </a:r>
            <a:r>
              <a:rPr lang="en-US" altLang="zh-TW" sz="2400" dirty="0">
                <a:solidFill>
                  <a:schemeClr val="tx1"/>
                </a:solidFill>
                <a:latin typeface="華康POP1體W5" panose="02010609010101010101" pitchFamily="49" charset="-120"/>
                <a:ea typeface="華康POP1體W5" panose="02010609010101010101" pitchFamily="49" charset="-120"/>
              </a:rPr>
              <a:t>1</a:t>
            </a:r>
            <a:r>
              <a:rPr lang="zh-TW" altLang="en-US" sz="2400" dirty="0">
                <a:solidFill>
                  <a:schemeClr val="tx1"/>
                </a:solidFill>
                <a:latin typeface="華康POP1體W5" panose="02010609010101010101" pitchFamily="49" charset="-120"/>
                <a:ea typeface="華康POP1體W5" panose="02010609010101010101" pitchFamily="49" charset="-120"/>
              </a:rPr>
              <a:t>分</a:t>
            </a:r>
            <a:endParaRPr lang="en-US" altLang="zh-TW" sz="2400" dirty="0">
              <a:solidFill>
                <a:schemeClr val="tx1"/>
              </a:solidFill>
              <a:latin typeface="華康POP1體W5" panose="02010609010101010101" pitchFamily="49" charset="-120"/>
              <a:ea typeface="華康POP1體W5" panose="02010609010101010101" pitchFamily="49" charset="-120"/>
            </a:endParaRPr>
          </a:p>
        </p:txBody>
      </p:sp>
      <p:sp>
        <p:nvSpPr>
          <p:cNvPr id="17" name="圓角矩形 16"/>
          <p:cNvSpPr/>
          <p:nvPr/>
        </p:nvSpPr>
        <p:spPr>
          <a:xfrm>
            <a:off x="5516166" y="1282701"/>
            <a:ext cx="3448322" cy="418147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dirty="0">
                <a:solidFill>
                  <a:schemeClr val="tx1"/>
                </a:solidFill>
                <a:latin typeface="華康POP1體W5" panose="02010609010101010101" pitchFamily="49" charset="-120"/>
                <a:ea typeface="華康POP1體W5" panose="02010609010101010101" pitchFamily="49" charset="-120"/>
              </a:rPr>
              <a:t>等級標示對應點數</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Ａ＋＋：每科得 </a:t>
            </a:r>
            <a:r>
              <a:rPr lang="en-US" altLang="zh-TW" sz="2200" dirty="0">
                <a:solidFill>
                  <a:schemeClr val="tx1"/>
                </a:solidFill>
                <a:latin typeface="華康POP1體W5" panose="02010609010101010101" pitchFamily="49" charset="-120"/>
                <a:ea typeface="華康POP1體W5" panose="02010609010101010101" pitchFamily="49" charset="-120"/>
              </a:rPr>
              <a:t>7</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Ａ＋：　每科得 </a:t>
            </a:r>
            <a:r>
              <a:rPr lang="en-US" altLang="zh-TW" sz="2200" dirty="0">
                <a:solidFill>
                  <a:schemeClr val="tx1"/>
                </a:solidFill>
                <a:latin typeface="華康POP1體W5" panose="02010609010101010101" pitchFamily="49" charset="-120"/>
                <a:ea typeface="華康POP1體W5" panose="02010609010101010101" pitchFamily="49" charset="-120"/>
              </a:rPr>
              <a:t>6</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Ａ：　　每科得 </a:t>
            </a:r>
            <a:r>
              <a:rPr lang="en-US" altLang="zh-TW" sz="2200" dirty="0">
                <a:solidFill>
                  <a:schemeClr val="tx1"/>
                </a:solidFill>
                <a:latin typeface="華康POP1體W5" panose="02010609010101010101" pitchFamily="49" charset="-120"/>
                <a:ea typeface="華康POP1體W5" panose="02010609010101010101" pitchFamily="49" charset="-120"/>
              </a:rPr>
              <a:t>5</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Ｂ＋＋：每科得 </a:t>
            </a:r>
            <a:r>
              <a:rPr lang="en-US" altLang="zh-TW" sz="2200" dirty="0">
                <a:solidFill>
                  <a:schemeClr val="tx1"/>
                </a:solidFill>
                <a:latin typeface="華康POP1體W5" panose="02010609010101010101" pitchFamily="49" charset="-120"/>
                <a:ea typeface="華康POP1體W5" panose="02010609010101010101" pitchFamily="49" charset="-120"/>
              </a:rPr>
              <a:t>4</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Ｂ＋</a:t>
            </a:r>
            <a:r>
              <a:rPr lang="en-US" altLang="zh-TW" sz="2200" dirty="0">
                <a:solidFill>
                  <a:schemeClr val="tx1"/>
                </a:solidFill>
                <a:latin typeface="華康POP1體W5" panose="02010609010101010101" pitchFamily="49" charset="-120"/>
                <a:ea typeface="華康POP1體W5" panose="02010609010101010101" pitchFamily="49" charset="-120"/>
              </a:rPr>
              <a:t>:</a:t>
            </a:r>
            <a:r>
              <a:rPr lang="zh-TW" altLang="en-US" sz="2200" dirty="0">
                <a:solidFill>
                  <a:schemeClr val="tx1"/>
                </a:solidFill>
                <a:latin typeface="華康POP1體W5" panose="02010609010101010101" pitchFamily="49" charset="-120"/>
                <a:ea typeface="華康POP1體W5" panose="02010609010101010101" pitchFamily="49" charset="-120"/>
              </a:rPr>
              <a:t>　 每科得 </a:t>
            </a:r>
            <a:r>
              <a:rPr lang="en-US" altLang="zh-TW" sz="2200" dirty="0">
                <a:solidFill>
                  <a:schemeClr val="tx1"/>
                </a:solidFill>
                <a:latin typeface="華康POP1體W5" panose="02010609010101010101" pitchFamily="49" charset="-120"/>
                <a:ea typeface="華康POP1體W5" panose="02010609010101010101" pitchFamily="49" charset="-120"/>
              </a:rPr>
              <a:t>3</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Ｂ：　　每科得 </a:t>
            </a:r>
            <a:r>
              <a:rPr lang="en-US" altLang="zh-TW" sz="2200" dirty="0">
                <a:solidFill>
                  <a:schemeClr val="tx1"/>
                </a:solidFill>
                <a:latin typeface="華康POP1體W5" panose="02010609010101010101" pitchFamily="49" charset="-120"/>
                <a:ea typeface="華康POP1體W5" panose="02010609010101010101" pitchFamily="49" charset="-120"/>
              </a:rPr>
              <a:t>2</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r>
              <a:rPr lang="zh-TW" altLang="en-US" sz="2200" dirty="0">
                <a:solidFill>
                  <a:schemeClr val="tx1"/>
                </a:solidFill>
                <a:latin typeface="華康POP1體W5" panose="02010609010101010101" pitchFamily="49" charset="-120"/>
                <a:ea typeface="華康POP1體W5" panose="02010609010101010101" pitchFamily="49" charset="-120"/>
              </a:rPr>
              <a:t>Ｃ：　　每科得 </a:t>
            </a:r>
            <a:r>
              <a:rPr lang="en-US" altLang="zh-TW" sz="2200" dirty="0">
                <a:solidFill>
                  <a:schemeClr val="tx1"/>
                </a:solidFill>
                <a:latin typeface="華康POP1體W5" panose="02010609010101010101" pitchFamily="49" charset="-120"/>
                <a:ea typeface="華康POP1體W5" panose="02010609010101010101" pitchFamily="49" charset="-120"/>
              </a:rPr>
              <a:t>1</a:t>
            </a:r>
            <a:r>
              <a:rPr lang="zh-TW" altLang="en-US" sz="2200" dirty="0">
                <a:solidFill>
                  <a:schemeClr val="tx1"/>
                </a:solidFill>
                <a:latin typeface="華康POP1體W5" panose="02010609010101010101" pitchFamily="49" charset="-120"/>
                <a:ea typeface="華康POP1體W5" panose="02010609010101010101" pitchFamily="49" charset="-120"/>
              </a:rPr>
              <a:t> 點</a:t>
            </a:r>
            <a:endParaRPr lang="en-US" altLang="zh-TW" sz="2200" dirty="0">
              <a:solidFill>
                <a:schemeClr val="tx1"/>
              </a:solidFill>
              <a:latin typeface="華康POP1體W5" panose="02010609010101010101" pitchFamily="49" charset="-120"/>
              <a:ea typeface="華康POP1體W5" panose="02010609010101010101" pitchFamily="49" charset="-120"/>
            </a:endParaRPr>
          </a:p>
          <a:p>
            <a:pPr>
              <a:defRPr/>
            </a:pPr>
            <a:endParaRPr lang="en-US" altLang="zh-TW" sz="2000" dirty="0">
              <a:solidFill>
                <a:schemeClr val="tx1"/>
              </a:solidFill>
              <a:latin typeface="華康POP1體W5" panose="02010609010101010101" pitchFamily="49" charset="-120"/>
              <a:ea typeface="華康POP1體W5" panose="02010609010101010101" pitchFamily="49"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4139952" y="3068960"/>
            <a:ext cx="4463976" cy="1200329"/>
          </a:xfrm>
          <a:prstGeom prst="rect">
            <a:avLst/>
          </a:prstGeom>
          <a:noFill/>
          <a:ln w="9525">
            <a:noFill/>
            <a:miter lim="800000"/>
            <a:headEnd/>
            <a:tailEnd/>
          </a:ln>
        </p:spPr>
        <p:txBody>
          <a:bodyPr wrap="square">
            <a:spAutoFit/>
          </a:bodyPr>
          <a:lstStyle/>
          <a:p>
            <a:r>
              <a:rPr kumimoji="0" lang="zh-TW" altLang="en-US" sz="7200" dirty="0">
                <a:solidFill>
                  <a:schemeClr val="accent2"/>
                </a:solidFill>
                <a:latin typeface="標楷體" pitchFamily="65" charset="-120"/>
                <a:ea typeface="標楷體" pitchFamily="65" charset="-120"/>
              </a:rPr>
              <a:t>教 務 處</a:t>
            </a:r>
            <a:endParaRPr kumimoji="0" lang="en-US" altLang="zh-TW" sz="7200" dirty="0">
              <a:solidFill>
                <a:schemeClr val="accent2"/>
              </a:solidFill>
              <a:latin typeface="標楷體" pitchFamily="65" charset="-120"/>
              <a:ea typeface="標楷體" pitchFamily="65" charset="-120"/>
            </a:endParaRPr>
          </a:p>
        </p:txBody>
      </p:sp>
    </p:spTree>
    <p:extLst>
      <p:ext uri="{BB962C8B-B14F-4D97-AF65-F5344CB8AC3E}">
        <p14:creationId xmlns:p14="http://schemas.microsoft.com/office/powerpoint/2010/main" val="2359670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a:latin typeface="華康POP1體W9" panose="02010609010101010101" pitchFamily="49" charset="-120"/>
                <a:ea typeface="華康POP1體W9" panose="02010609010101010101" pitchFamily="49" charset="-120"/>
              </a:rPr>
              <a:t>超額比序方式</a:t>
            </a:r>
          </a:p>
        </p:txBody>
      </p:sp>
      <p:sp>
        <p:nvSpPr>
          <p:cNvPr id="3" name="內容版面配置區 2"/>
          <p:cNvSpPr>
            <a:spLocks noGrp="1"/>
          </p:cNvSpPr>
          <p:nvPr>
            <p:ph sz="quarter" idx="4294967295"/>
          </p:nvPr>
        </p:nvSpPr>
        <p:spPr>
          <a:xfrm>
            <a:off x="514350" y="2063750"/>
            <a:ext cx="7991475" cy="3311525"/>
          </a:xfrm>
          <a:prstGeom prst="rect">
            <a:avLst/>
          </a:prstGeom>
        </p:spPr>
        <p:txBody>
          <a:bodyPr>
            <a:noAutofit/>
          </a:bodyPr>
          <a:lstStyle/>
          <a:p>
            <a:pPr>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若積分相同但招生名額不足分配時，將依下列順序進行比序：</a:t>
            </a:r>
            <a:endParaRPr lang="en-US" altLang="zh-TW" sz="2800" dirty="0">
              <a:latin typeface="華康POP1體W5" panose="02010609010101010101" pitchFamily="49" charset="-120"/>
              <a:ea typeface="華康POP1體W5" panose="02010609010101010101" pitchFamily="49" charset="-120"/>
            </a:endParaRPr>
          </a:p>
          <a:p>
            <a:pPr marL="0" indent="0">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總積分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低收入戶學生優先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適性輔導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多元學習表現</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教育會考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a:t>
            </a:r>
            <a:r>
              <a:rPr lang="zh-TW" altLang="en-US" sz="2800" dirty="0">
                <a:solidFill>
                  <a:srgbClr val="FF0000"/>
                </a:solidFill>
                <a:latin typeface="華康POP1體W5" panose="02010609010101010101" pitchFamily="49" charset="-120"/>
                <a:ea typeface="華康POP1體W5" panose="02010609010101010101" pitchFamily="49" charset="-120"/>
              </a:rPr>
              <a:t>志願序積分</a:t>
            </a:r>
            <a:r>
              <a:rPr lang="zh-TW" altLang="en-US" sz="2800" dirty="0">
                <a:latin typeface="華康POP1體W5" panose="02010609010101010101" pitchFamily="49" charset="-120"/>
                <a:ea typeface="華康POP1體W5" panose="02010609010101010101" pitchFamily="49" charset="-120"/>
              </a:rPr>
              <a:t>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　</a:t>
            </a:r>
            <a:endParaRPr lang="en-US" altLang="zh-TW" sz="2800" dirty="0">
              <a:latin typeface="華康POP1體W5" panose="02010609010101010101" pitchFamily="49" charset="-120"/>
              <a:ea typeface="華康POP1體W5" panose="02010609010101010101" pitchFamily="49" charset="-120"/>
            </a:endParaRPr>
          </a:p>
          <a:p>
            <a:pPr marL="0" indent="0">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教育會考等級標示總點數 </a:t>
            </a:r>
            <a:r>
              <a:rPr lang="en-US" altLang="zh-TW" sz="2800" dirty="0">
                <a:latin typeface="華康POP1體W5" panose="02010609010101010101" pitchFamily="49" charset="-120"/>
                <a:ea typeface="華康POP1體W5" panose="02010609010101010101" pitchFamily="49" charset="-120"/>
                <a:sym typeface="Wingdings" panose="05000000000000000000" pitchFamily="2" charset="2"/>
              </a:rPr>
              <a:t> </a:t>
            </a:r>
            <a:r>
              <a:rPr lang="zh-TW" altLang="en-US" sz="2800" dirty="0">
                <a:latin typeface="華康POP1體W5" panose="02010609010101010101" pitchFamily="49" charset="-120"/>
                <a:ea typeface="華康POP1體W5" panose="02010609010101010101" pitchFamily="49" charset="-120"/>
              </a:rPr>
              <a:t>　</a:t>
            </a:r>
            <a:endParaRPr lang="en-US" altLang="zh-TW" sz="2800" dirty="0">
              <a:latin typeface="華康POP1體W5" panose="02010609010101010101" pitchFamily="49" charset="-120"/>
              <a:ea typeface="華康POP1體W5" panose="02010609010101010101" pitchFamily="49" charset="-120"/>
            </a:endParaRPr>
          </a:p>
          <a:p>
            <a:pPr marL="0" indent="0">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各單科成績標示（國、數、英、社、自）</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21"/>
          <p:cNvGrpSpPr>
            <a:grpSpLocks/>
          </p:cNvGrpSpPr>
          <p:nvPr/>
        </p:nvGrpSpPr>
        <p:grpSpPr bwMode="auto">
          <a:xfrm>
            <a:off x="514350" y="1257300"/>
            <a:ext cx="8086725" cy="4876800"/>
            <a:chOff x="685800" y="1257300"/>
            <a:chExt cx="10782300" cy="4876800"/>
          </a:xfrm>
        </p:grpSpPr>
        <p:pic>
          <p:nvPicPr>
            <p:cNvPr id="18445" name="圖片 3"/>
            <p:cNvPicPr>
              <a:picLocks noChangeAspect="1"/>
            </p:cNvPicPr>
            <p:nvPr/>
          </p:nvPicPr>
          <p:blipFill>
            <a:blip r:embed="rId3" cstate="print"/>
            <a:srcRect/>
            <a:stretch>
              <a:fillRect/>
            </a:stretch>
          </p:blipFill>
          <p:spPr bwMode="auto">
            <a:xfrm>
              <a:off x="685800" y="1257300"/>
              <a:ext cx="10782300" cy="4876800"/>
            </a:xfrm>
            <a:prstGeom prst="rect">
              <a:avLst/>
            </a:prstGeom>
            <a:noFill/>
            <a:ln w="9525">
              <a:noFill/>
              <a:miter lim="800000"/>
              <a:headEnd/>
              <a:tailEnd/>
            </a:ln>
          </p:spPr>
        </p:pic>
        <p:sp>
          <p:nvSpPr>
            <p:cNvPr id="13" name="橢圓 12"/>
            <p:cNvSpPr/>
            <p:nvPr/>
          </p:nvSpPr>
          <p:spPr>
            <a:xfrm>
              <a:off x="4540250" y="5026025"/>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橢圓 13"/>
            <p:cNvSpPr/>
            <p:nvPr/>
          </p:nvSpPr>
          <p:spPr>
            <a:xfrm>
              <a:off x="1987550" y="2574925"/>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橢圓 14"/>
            <p:cNvSpPr/>
            <p:nvPr/>
          </p:nvSpPr>
          <p:spPr>
            <a:xfrm>
              <a:off x="5870575" y="5048250"/>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橢圓 15"/>
            <p:cNvSpPr/>
            <p:nvPr/>
          </p:nvSpPr>
          <p:spPr>
            <a:xfrm>
              <a:off x="7010400" y="2574925"/>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橢圓 16"/>
            <p:cNvSpPr/>
            <p:nvPr/>
          </p:nvSpPr>
          <p:spPr>
            <a:xfrm>
              <a:off x="9505950" y="2574925"/>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橢圓 17"/>
            <p:cNvSpPr/>
            <p:nvPr/>
          </p:nvSpPr>
          <p:spPr>
            <a:xfrm>
              <a:off x="3321050" y="2574925"/>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橢圓 18"/>
            <p:cNvSpPr/>
            <p:nvPr/>
          </p:nvSpPr>
          <p:spPr>
            <a:xfrm>
              <a:off x="2171700" y="5026025"/>
              <a:ext cx="1511300" cy="560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橢圓 19"/>
            <p:cNvSpPr/>
            <p:nvPr/>
          </p:nvSpPr>
          <p:spPr>
            <a:xfrm>
              <a:off x="4600575" y="2559050"/>
              <a:ext cx="15113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橢圓 20"/>
            <p:cNvSpPr/>
            <p:nvPr/>
          </p:nvSpPr>
          <p:spPr>
            <a:xfrm>
              <a:off x="5743575" y="2541588"/>
              <a:ext cx="1511300" cy="55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 name="標題 1"/>
          <p:cNvSpPr>
            <a:spLocks noGrp="1"/>
          </p:cNvSpPr>
          <p:nvPr>
            <p:ph type="title"/>
          </p:nvPr>
        </p:nvSpPr>
        <p:spPr>
          <a:xfrm>
            <a:off x="251520" y="0"/>
            <a:ext cx="8473380" cy="1152525"/>
          </a:xfrm>
        </p:spPr>
        <p:txBody>
          <a:bodyPr>
            <a:noAutofit/>
          </a:bodyPr>
          <a:lstStyle/>
          <a:p>
            <a:pPr>
              <a:defRPr/>
            </a:pPr>
            <a:r>
              <a:rPr lang="zh-TW" altLang="en-US" sz="4000" dirty="0">
                <a:latin typeface="華康POP1體W9" panose="02010609010101010101" pitchFamily="49" charset="-120"/>
                <a:ea typeface="華康POP1體W9" panose="02010609010101010101" pitchFamily="49" charset="-120"/>
              </a:rPr>
              <a:t>志願選填小技巧：同一職群連續選填</a:t>
            </a:r>
          </a:p>
        </p:txBody>
      </p:sp>
      <p:sp>
        <p:nvSpPr>
          <p:cNvPr id="5" name="文字方塊 4"/>
          <p:cNvSpPr txBox="1"/>
          <p:nvPr/>
        </p:nvSpPr>
        <p:spPr>
          <a:xfrm>
            <a:off x="2057400" y="3511551"/>
            <a:ext cx="361950" cy="460375"/>
          </a:xfrm>
          <a:prstGeom prst="rect">
            <a:avLst/>
          </a:prstGeom>
          <a:noFill/>
        </p:spPr>
        <p:txBody>
          <a:bodyPr>
            <a:spAutoFit/>
          </a:bodyPr>
          <a:lstStyle/>
          <a:p>
            <a:pPr>
              <a:defRPr/>
            </a:pPr>
            <a:r>
              <a:rPr lang="zh-TW" altLang="en-US" sz="2400" dirty="0">
                <a:solidFill>
                  <a:srgbClr val="FF0000"/>
                </a:solidFill>
                <a:latin typeface="+mn-lt"/>
                <a:ea typeface="華康POP1體W5" panose="02010609010101010101" pitchFamily="49" charset="-120"/>
              </a:rPr>
              <a:t>１</a:t>
            </a:r>
          </a:p>
        </p:txBody>
      </p:sp>
      <p:sp>
        <p:nvSpPr>
          <p:cNvPr id="6" name="文字方塊 5"/>
          <p:cNvSpPr txBox="1"/>
          <p:nvPr/>
        </p:nvSpPr>
        <p:spPr>
          <a:xfrm>
            <a:off x="6586538" y="3521076"/>
            <a:ext cx="361950" cy="460375"/>
          </a:xfrm>
          <a:prstGeom prst="rect">
            <a:avLst/>
          </a:prstGeom>
          <a:noFill/>
        </p:spPr>
        <p:txBody>
          <a:bodyPr>
            <a:spAutoFit/>
          </a:bodyPr>
          <a:lstStyle/>
          <a:p>
            <a:pPr>
              <a:defRPr/>
            </a:pPr>
            <a:r>
              <a:rPr lang="zh-TW" altLang="en-US" sz="2400" dirty="0">
                <a:solidFill>
                  <a:srgbClr val="FF0000"/>
                </a:solidFill>
                <a:latin typeface="+mn-lt"/>
                <a:ea typeface="華康POP1體W5" panose="02010609010101010101" pitchFamily="49" charset="-120"/>
              </a:rPr>
              <a:t>５</a:t>
            </a:r>
          </a:p>
        </p:txBody>
      </p:sp>
      <p:sp>
        <p:nvSpPr>
          <p:cNvPr id="7" name="文字方塊 6"/>
          <p:cNvSpPr txBox="1"/>
          <p:nvPr/>
        </p:nvSpPr>
        <p:spPr>
          <a:xfrm>
            <a:off x="4860032" y="3501008"/>
            <a:ext cx="361950" cy="460375"/>
          </a:xfrm>
          <a:prstGeom prst="rect">
            <a:avLst/>
          </a:prstGeom>
          <a:noFill/>
        </p:spPr>
        <p:txBody>
          <a:bodyPr>
            <a:spAutoFit/>
          </a:bodyPr>
          <a:lstStyle/>
          <a:p>
            <a:pPr>
              <a:defRPr/>
            </a:pPr>
            <a:r>
              <a:rPr lang="zh-TW" altLang="en-US" sz="2400" dirty="0">
                <a:solidFill>
                  <a:srgbClr val="FF0000"/>
                </a:solidFill>
                <a:latin typeface="+mn-lt"/>
                <a:ea typeface="華康POP1體W5" panose="02010609010101010101" pitchFamily="49" charset="-120"/>
              </a:rPr>
              <a:t>４</a:t>
            </a:r>
          </a:p>
        </p:txBody>
      </p:sp>
      <p:sp>
        <p:nvSpPr>
          <p:cNvPr id="8" name="文字方塊 7"/>
          <p:cNvSpPr txBox="1"/>
          <p:nvPr/>
        </p:nvSpPr>
        <p:spPr>
          <a:xfrm>
            <a:off x="3790950" y="3521076"/>
            <a:ext cx="361950" cy="460375"/>
          </a:xfrm>
          <a:prstGeom prst="rect">
            <a:avLst/>
          </a:prstGeom>
          <a:noFill/>
        </p:spPr>
        <p:txBody>
          <a:bodyPr>
            <a:spAutoFit/>
          </a:bodyPr>
          <a:lstStyle/>
          <a:p>
            <a:pPr>
              <a:defRPr/>
            </a:pPr>
            <a:r>
              <a:rPr lang="zh-TW" altLang="en-US" sz="2400" dirty="0">
                <a:solidFill>
                  <a:srgbClr val="FF0000"/>
                </a:solidFill>
                <a:latin typeface="+mn-lt"/>
                <a:ea typeface="華康POP1體W5" panose="02010609010101010101" pitchFamily="49" charset="-120"/>
              </a:rPr>
              <a:t>３</a:t>
            </a:r>
          </a:p>
        </p:txBody>
      </p:sp>
      <p:sp>
        <p:nvSpPr>
          <p:cNvPr id="9" name="文字方塊 8"/>
          <p:cNvSpPr txBox="1"/>
          <p:nvPr/>
        </p:nvSpPr>
        <p:spPr>
          <a:xfrm>
            <a:off x="2876550" y="3521076"/>
            <a:ext cx="361950" cy="460375"/>
          </a:xfrm>
          <a:prstGeom prst="rect">
            <a:avLst/>
          </a:prstGeom>
          <a:noFill/>
        </p:spPr>
        <p:txBody>
          <a:bodyPr>
            <a:spAutoFit/>
          </a:bodyPr>
          <a:lstStyle/>
          <a:p>
            <a:pPr>
              <a:defRPr/>
            </a:pPr>
            <a:r>
              <a:rPr lang="zh-TW" altLang="en-US" sz="2400" dirty="0">
                <a:solidFill>
                  <a:srgbClr val="FF0000"/>
                </a:solidFill>
                <a:latin typeface="+mn-lt"/>
                <a:ea typeface="華康POP1體W5" panose="02010609010101010101" pitchFamily="49" charset="-120"/>
              </a:rPr>
              <a:t>２</a:t>
            </a:r>
          </a:p>
        </p:txBody>
      </p:sp>
      <p:sp>
        <p:nvSpPr>
          <p:cNvPr id="10" name="文字方塊 9"/>
          <p:cNvSpPr txBox="1"/>
          <p:nvPr/>
        </p:nvSpPr>
        <p:spPr>
          <a:xfrm>
            <a:off x="3790950" y="5903914"/>
            <a:ext cx="361950" cy="460375"/>
          </a:xfrm>
          <a:prstGeom prst="rect">
            <a:avLst/>
          </a:prstGeom>
          <a:solidFill>
            <a:srgbClr val="FFFF00"/>
          </a:solidFill>
        </p:spPr>
        <p:txBody>
          <a:bodyPr>
            <a:spAutoFit/>
          </a:bodyPr>
          <a:lstStyle/>
          <a:p>
            <a:pPr>
              <a:defRPr/>
            </a:pPr>
            <a:r>
              <a:rPr lang="zh-TW" altLang="en-US" sz="2400" dirty="0">
                <a:solidFill>
                  <a:srgbClr val="002060"/>
                </a:solidFill>
                <a:latin typeface="+mn-lt"/>
                <a:ea typeface="華康POP1體W5" panose="02010609010101010101" pitchFamily="49" charset="-120"/>
              </a:rPr>
              <a:t>１</a:t>
            </a:r>
          </a:p>
        </p:txBody>
      </p:sp>
      <p:sp>
        <p:nvSpPr>
          <p:cNvPr id="11" name="文字方塊 10"/>
          <p:cNvSpPr txBox="1"/>
          <p:nvPr/>
        </p:nvSpPr>
        <p:spPr>
          <a:xfrm>
            <a:off x="6767513" y="5937251"/>
            <a:ext cx="361950" cy="461963"/>
          </a:xfrm>
          <a:prstGeom prst="rect">
            <a:avLst/>
          </a:prstGeom>
          <a:solidFill>
            <a:srgbClr val="FFFF00"/>
          </a:solidFill>
        </p:spPr>
        <p:txBody>
          <a:bodyPr>
            <a:spAutoFit/>
          </a:bodyPr>
          <a:lstStyle/>
          <a:p>
            <a:pPr>
              <a:defRPr/>
            </a:pPr>
            <a:r>
              <a:rPr lang="zh-TW" altLang="en-US" sz="2400" dirty="0">
                <a:solidFill>
                  <a:srgbClr val="002060"/>
                </a:solidFill>
                <a:latin typeface="+mn-lt"/>
                <a:ea typeface="華康POP1體W5" panose="02010609010101010101" pitchFamily="49" charset="-120"/>
              </a:rPr>
              <a:t>２</a:t>
            </a:r>
          </a:p>
        </p:txBody>
      </p:sp>
      <p:sp>
        <p:nvSpPr>
          <p:cNvPr id="12" name="文字方塊 11"/>
          <p:cNvSpPr txBox="1"/>
          <p:nvPr/>
        </p:nvSpPr>
        <p:spPr>
          <a:xfrm>
            <a:off x="7684294" y="5934076"/>
            <a:ext cx="361950" cy="461963"/>
          </a:xfrm>
          <a:prstGeom prst="rect">
            <a:avLst/>
          </a:prstGeom>
          <a:solidFill>
            <a:srgbClr val="FFFF00"/>
          </a:solidFill>
        </p:spPr>
        <p:txBody>
          <a:bodyPr>
            <a:spAutoFit/>
          </a:bodyPr>
          <a:lstStyle/>
          <a:p>
            <a:pPr>
              <a:defRPr/>
            </a:pPr>
            <a:r>
              <a:rPr lang="zh-TW" altLang="en-US" sz="2400" dirty="0">
                <a:solidFill>
                  <a:srgbClr val="002060"/>
                </a:solidFill>
                <a:latin typeface="+mn-lt"/>
                <a:ea typeface="華康POP1體W5" panose="02010609010101010101" pitchFamily="49" charset="-120"/>
              </a:rPr>
              <a:t>３</a:t>
            </a:r>
          </a:p>
        </p:txBody>
      </p:sp>
      <p:sp>
        <p:nvSpPr>
          <p:cNvPr id="3" name="圓角矩形 2"/>
          <p:cNvSpPr/>
          <p:nvPr/>
        </p:nvSpPr>
        <p:spPr>
          <a:xfrm>
            <a:off x="3707904" y="1157288"/>
            <a:ext cx="4896544"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600" b="1" dirty="0">
                <a:solidFill>
                  <a:srgbClr val="FFFF00"/>
                </a:solidFill>
                <a:latin typeface="華康POP1體W5" panose="02010609010101010101" pitchFamily="49" charset="-120"/>
                <a:ea typeface="華康POP1體W5" panose="02010609010101010101" pitchFamily="49" charset="-120"/>
              </a:rPr>
              <a:t>技職分</a:t>
            </a:r>
            <a:r>
              <a:rPr lang="en-US" altLang="zh-TW" sz="2600" b="1" dirty="0">
                <a:solidFill>
                  <a:srgbClr val="FFFF00"/>
                </a:solidFill>
                <a:latin typeface="華康POP1體W5" panose="02010609010101010101" pitchFamily="49" charset="-120"/>
                <a:ea typeface="華康POP1體W5" panose="02010609010101010101" pitchFamily="49" charset="-120"/>
              </a:rPr>
              <a:t>15</a:t>
            </a:r>
            <a:r>
              <a:rPr lang="zh-TW" altLang="en-US" sz="2600" b="1" dirty="0">
                <a:solidFill>
                  <a:srgbClr val="FFFF00"/>
                </a:solidFill>
                <a:latin typeface="華康POP1體W5" panose="02010609010101010101" pitchFamily="49" charset="-120"/>
                <a:ea typeface="華康POP1體W5" panose="02010609010101010101" pitchFamily="49" charset="-120"/>
              </a:rPr>
              <a:t>職群，普通科不列其中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403226"/>
            <a:ext cx="8029575" cy="1152525"/>
          </a:xfrm>
        </p:spPr>
        <p:txBody>
          <a:bodyPr/>
          <a:lstStyle/>
          <a:p>
            <a:pPr>
              <a:defRPr/>
            </a:pPr>
            <a:r>
              <a:rPr lang="zh-TW" altLang="en-US" sz="4000" dirty="0">
                <a:latin typeface="華康POP1體W9" panose="02010609010101010101" pitchFamily="49" charset="-120"/>
                <a:ea typeface="華康POP1體W9" panose="02010609010101010101" pitchFamily="49" charset="-120"/>
              </a:rPr>
              <a:t>桃連區優先免試各國中分配名額  </a:t>
            </a:r>
            <a:r>
              <a:rPr lang="zh-TW" altLang="en-US" sz="3600" dirty="0">
                <a:latin typeface="華康POP1體W9" panose="02010609010101010101" pitchFamily="49" charset="-120"/>
                <a:ea typeface="華康POP1體W9" panose="02010609010101010101" pitchFamily="49" charset="-120"/>
              </a:rPr>
              <a:t>（</a:t>
            </a:r>
            <a:r>
              <a:rPr lang="en-US" altLang="zh-TW" sz="3600" dirty="0">
                <a:latin typeface="華康POP1體W9" panose="02010609010101010101" pitchFamily="49" charset="-120"/>
                <a:ea typeface="華康POP1體W9" panose="02010609010101010101" pitchFamily="49" charset="-120"/>
              </a:rPr>
              <a:t>111</a:t>
            </a:r>
            <a:r>
              <a:rPr lang="zh-TW" altLang="en-US" sz="3600" dirty="0">
                <a:latin typeface="華康POP1體W9" panose="02010609010101010101" pitchFamily="49" charset="-120"/>
                <a:ea typeface="華康POP1體W9" panose="02010609010101010101" pitchFamily="49" charset="-120"/>
              </a:rPr>
              <a:t>年為例）</a:t>
            </a:r>
            <a:endParaRPr lang="zh-TW" altLang="en-US" sz="4000" dirty="0">
              <a:latin typeface="華康POP1體W9" panose="02010609010101010101" pitchFamily="49" charset="-120"/>
              <a:ea typeface="華康POP1體W9" panose="02010609010101010101" pitchFamily="49" charset="-120"/>
            </a:endParaRPr>
          </a:p>
        </p:txBody>
      </p:sp>
      <p:sp>
        <p:nvSpPr>
          <p:cNvPr id="3" name="內容版面配置區 2"/>
          <p:cNvSpPr>
            <a:spLocks noGrp="1"/>
          </p:cNvSpPr>
          <p:nvPr>
            <p:ph sz="quarter" idx="4294967295"/>
          </p:nvPr>
        </p:nvSpPr>
        <p:spPr>
          <a:xfrm>
            <a:off x="514350" y="1676401"/>
            <a:ext cx="7796213" cy="3698875"/>
          </a:xfrm>
          <a:prstGeom prst="rect">
            <a:avLst/>
          </a:prstGeom>
        </p:spPr>
        <p:txBody>
          <a:bodyPr/>
          <a:lstStyle/>
          <a:p>
            <a:pPr marL="0" indent="0">
              <a:buFont typeface="Arial" panose="020B0604020202020204" pitchFamily="34" charset="0"/>
              <a:buNone/>
              <a:defRPr/>
            </a:pPr>
            <a:endParaRPr lang="en-US" altLang="zh-TW" dirty="0">
              <a:solidFill>
                <a:srgbClr val="FF0000"/>
              </a:solidFill>
            </a:endParaRPr>
          </a:p>
          <a:p>
            <a:pPr>
              <a:buFont typeface="Arial" panose="020B0604020202020204" pitchFamily="34" charset="0"/>
              <a:buChar char="•"/>
              <a:defRPr/>
            </a:pPr>
            <a:endParaRPr lang="zh-TW" altLang="en-US" dirty="0"/>
          </a:p>
        </p:txBody>
      </p:sp>
      <p:graphicFrame>
        <p:nvGraphicFramePr>
          <p:cNvPr id="5" name="表格 4"/>
          <p:cNvGraphicFramePr>
            <a:graphicFrameLocks noGrp="1"/>
          </p:cNvGraphicFramePr>
          <p:nvPr/>
        </p:nvGraphicFramePr>
        <p:xfrm>
          <a:off x="692944" y="1555750"/>
          <a:ext cx="7439025" cy="3114678"/>
        </p:xfrm>
        <a:graphic>
          <a:graphicData uri="http://schemas.openxmlformats.org/drawingml/2006/table">
            <a:tbl>
              <a:tblPr firstRow="1" bandRow="1">
                <a:tableStyleId>{5C22544A-7EE6-4342-B048-85BDC9FD1C3A}</a:tableStyleId>
              </a:tblPr>
              <a:tblGrid>
                <a:gridCol w="4455120">
                  <a:extLst>
                    <a:ext uri="{9D8B030D-6E8A-4147-A177-3AD203B41FA5}">
                      <a16:colId xmlns:a16="http://schemas.microsoft.com/office/drawing/2014/main" val="20000"/>
                    </a:ext>
                  </a:extLst>
                </a:gridCol>
                <a:gridCol w="2983905">
                  <a:extLst>
                    <a:ext uri="{9D8B030D-6E8A-4147-A177-3AD203B41FA5}">
                      <a16:colId xmlns:a16="http://schemas.microsoft.com/office/drawing/2014/main" val="20003"/>
                    </a:ext>
                  </a:extLst>
                </a:gridCol>
              </a:tblGrid>
              <a:tr h="519113">
                <a:tc gridSpan="2">
                  <a:txBody>
                    <a:bodyPr/>
                    <a:lstStyle/>
                    <a:p>
                      <a:pPr algn="ctr"/>
                      <a:r>
                        <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rPr>
                        <a:t>基本分配名額</a:t>
                      </a:r>
                    </a:p>
                  </a:txBody>
                  <a:tcPr marL="68580" marR="68580"/>
                </a:tc>
                <a:tc hMerge="1">
                  <a:txBody>
                    <a:bodyPr/>
                    <a:lstStyle/>
                    <a:p>
                      <a:endParaRPr lang="zh-TW" altLang="en-US" dirty="0"/>
                    </a:p>
                  </a:txBody>
                  <a:tcPr/>
                </a:tc>
                <a:extLst>
                  <a:ext uri="{0D108BD9-81ED-4DB2-BD59-A6C34878D82A}">
                    <a16:rowId xmlns:a16="http://schemas.microsoft.com/office/drawing/2014/main" val="10000"/>
                  </a:ext>
                </a:extLst>
              </a:tr>
              <a:tr h="519113">
                <a:tc>
                  <a:txBody>
                    <a:bodyPr/>
                    <a:lstStyle/>
                    <a:p>
                      <a:pPr algn="ctr"/>
                      <a:r>
                        <a:rPr lang="zh-TW" altLang="en-US" sz="2600" dirty="0">
                          <a:solidFill>
                            <a:schemeClr val="tx1"/>
                          </a:solidFill>
                          <a:latin typeface="華康POP1體W5" panose="02010609010101010101" pitchFamily="49" charset="-120"/>
                          <a:ea typeface="華康POP1體W5" panose="02010609010101010101" pitchFamily="49" charset="-120"/>
                        </a:rPr>
                        <a:t>武陵高中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dirty="0">
                          <a:solidFill>
                            <a:schemeClr val="tx1"/>
                          </a:solidFill>
                          <a:latin typeface="華康POP1體W5" panose="02010609010101010101" pitchFamily="49" charset="-120"/>
                          <a:ea typeface="華康POP1體W5" panose="02010609010101010101" pitchFamily="49" charset="-120"/>
                        </a:rPr>
                        <a:t>1</a:t>
                      </a:r>
                      <a:r>
                        <a:rPr lang="zh-TW" altLang="en-US" sz="2600" dirty="0">
                          <a:solidFill>
                            <a:schemeClr val="tx1"/>
                          </a:solidFill>
                          <a:latin typeface="華康POP1體W5" panose="02010609010101010101" pitchFamily="49" charset="-120"/>
                          <a:ea typeface="華康POP1體W5" panose="02010609010101010101" pitchFamily="49" charset="-120"/>
                        </a:rPr>
                        <a:t> 名</a:t>
                      </a:r>
                    </a:p>
                  </a:txBody>
                  <a:tcPr marL="68580" marR="68580"/>
                </a:tc>
                <a:extLst>
                  <a:ext uri="{0D108BD9-81ED-4DB2-BD59-A6C34878D82A}">
                    <a16:rowId xmlns:a16="http://schemas.microsoft.com/office/drawing/2014/main" val="10001"/>
                  </a:ext>
                </a:extLst>
              </a:tr>
              <a:tr h="519113">
                <a:tc>
                  <a:txBody>
                    <a:bodyPr/>
                    <a:lstStyle/>
                    <a:p>
                      <a:pPr algn="ctr"/>
                      <a:r>
                        <a:rPr lang="zh-TW" altLang="en-US" sz="2600" dirty="0">
                          <a:solidFill>
                            <a:schemeClr val="tx1"/>
                          </a:solidFill>
                          <a:latin typeface="華康POP1體W5" panose="02010609010101010101" pitchFamily="49" charset="-120"/>
                          <a:ea typeface="華康POP1體W5" panose="02010609010101010101" pitchFamily="49" charset="-120"/>
                        </a:rPr>
                        <a:t>中大壢中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dirty="0">
                          <a:solidFill>
                            <a:schemeClr val="tx1"/>
                          </a:solidFill>
                          <a:latin typeface="華康POP1體W5" panose="02010609010101010101" pitchFamily="49" charset="-120"/>
                          <a:ea typeface="華康POP1體W5" panose="02010609010101010101" pitchFamily="49" charset="-120"/>
                        </a:rPr>
                        <a:t>1</a:t>
                      </a:r>
                      <a:r>
                        <a:rPr lang="zh-TW" altLang="en-US" sz="2600" dirty="0">
                          <a:solidFill>
                            <a:schemeClr val="tx1"/>
                          </a:solidFill>
                          <a:latin typeface="華康POP1體W5" panose="02010609010101010101" pitchFamily="49" charset="-120"/>
                          <a:ea typeface="華康POP1體W5" panose="02010609010101010101" pitchFamily="49" charset="-120"/>
                        </a:rPr>
                        <a:t> 名</a:t>
                      </a:r>
                    </a:p>
                  </a:txBody>
                  <a:tcPr marL="68580" marR="68580"/>
                </a:tc>
                <a:extLst>
                  <a:ext uri="{0D108BD9-81ED-4DB2-BD59-A6C34878D82A}">
                    <a16:rowId xmlns:a16="http://schemas.microsoft.com/office/drawing/2014/main" val="10002"/>
                  </a:ext>
                </a:extLst>
              </a:tr>
              <a:tr h="519113">
                <a:tc>
                  <a:txBody>
                    <a:bodyPr/>
                    <a:lstStyle/>
                    <a:p>
                      <a:pPr algn="ctr"/>
                      <a:r>
                        <a:rPr lang="zh-TW" altLang="en-US" sz="2600" dirty="0">
                          <a:solidFill>
                            <a:schemeClr val="tx1"/>
                          </a:solidFill>
                          <a:latin typeface="華康POP1體W5" panose="02010609010101010101" pitchFamily="49" charset="-120"/>
                          <a:ea typeface="華康POP1體W5" panose="02010609010101010101" pitchFamily="49" charset="-120"/>
                        </a:rPr>
                        <a:t>桃園高中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dirty="0">
                          <a:solidFill>
                            <a:schemeClr val="tx1"/>
                          </a:solidFill>
                          <a:latin typeface="華康POP1體W5" panose="02010609010101010101" pitchFamily="49" charset="-120"/>
                          <a:ea typeface="華康POP1體W5" panose="02010609010101010101" pitchFamily="49" charset="-120"/>
                        </a:rPr>
                        <a:t>2</a:t>
                      </a:r>
                      <a:r>
                        <a:rPr lang="zh-TW" altLang="en-US" sz="2600" dirty="0">
                          <a:solidFill>
                            <a:schemeClr val="tx1"/>
                          </a:solidFill>
                          <a:latin typeface="華康POP1體W5" panose="02010609010101010101" pitchFamily="49" charset="-120"/>
                          <a:ea typeface="華康POP1體W5" panose="02010609010101010101" pitchFamily="49" charset="-120"/>
                        </a:rPr>
                        <a:t> 名</a:t>
                      </a:r>
                    </a:p>
                  </a:txBody>
                  <a:tcPr marL="68580" marR="68580"/>
                </a:tc>
                <a:extLst>
                  <a:ext uri="{0D108BD9-81ED-4DB2-BD59-A6C34878D82A}">
                    <a16:rowId xmlns:a16="http://schemas.microsoft.com/office/drawing/2014/main" val="10003"/>
                  </a:ext>
                </a:extLst>
              </a:tr>
              <a:tr h="519113">
                <a:tc>
                  <a:txBody>
                    <a:bodyPr/>
                    <a:lstStyle/>
                    <a:p>
                      <a:pPr algn="ctr"/>
                      <a:r>
                        <a:rPr lang="zh-TW" altLang="en-US" sz="2600" dirty="0">
                          <a:solidFill>
                            <a:schemeClr val="tx1"/>
                          </a:solidFill>
                          <a:latin typeface="華康POP1體W5" panose="02010609010101010101" pitchFamily="49" charset="-120"/>
                          <a:ea typeface="華康POP1體W5" panose="02010609010101010101" pitchFamily="49" charset="-120"/>
                        </a:rPr>
                        <a:t>陽明高中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dirty="0">
                          <a:solidFill>
                            <a:schemeClr val="tx1"/>
                          </a:solidFill>
                          <a:latin typeface="華康POP1體W5" panose="02010609010101010101" pitchFamily="49" charset="-120"/>
                          <a:ea typeface="華康POP1體W5" panose="02010609010101010101" pitchFamily="49" charset="-120"/>
                        </a:rPr>
                        <a:t>2</a:t>
                      </a:r>
                      <a:r>
                        <a:rPr lang="zh-TW" altLang="en-US" sz="2600" dirty="0">
                          <a:solidFill>
                            <a:schemeClr val="tx1"/>
                          </a:solidFill>
                          <a:latin typeface="華康POP1體W5" panose="02010609010101010101" pitchFamily="49" charset="-120"/>
                          <a:ea typeface="華康POP1體W5" panose="02010609010101010101" pitchFamily="49" charset="-120"/>
                        </a:rPr>
                        <a:t> 名</a:t>
                      </a:r>
                    </a:p>
                  </a:txBody>
                  <a:tcPr marL="68580" marR="68580"/>
                </a:tc>
                <a:extLst>
                  <a:ext uri="{0D108BD9-81ED-4DB2-BD59-A6C34878D82A}">
                    <a16:rowId xmlns:a16="http://schemas.microsoft.com/office/drawing/2014/main" val="10004"/>
                  </a:ext>
                </a:extLst>
              </a:tr>
              <a:tr h="519113">
                <a:tc>
                  <a:txBody>
                    <a:bodyPr/>
                    <a:lstStyle/>
                    <a:p>
                      <a:pPr algn="ctr"/>
                      <a:r>
                        <a:rPr lang="zh-TW" altLang="en-US" sz="2600" dirty="0">
                          <a:solidFill>
                            <a:schemeClr val="tx1"/>
                          </a:solidFill>
                          <a:latin typeface="華康POP1體W5" panose="02010609010101010101" pitchFamily="49" charset="-120"/>
                          <a:ea typeface="華康POP1體W5" panose="02010609010101010101" pitchFamily="49" charset="-120"/>
                        </a:rPr>
                        <a:t>壽山高中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600" dirty="0">
                          <a:solidFill>
                            <a:schemeClr val="tx1"/>
                          </a:solidFill>
                          <a:latin typeface="華康POP1體W5" panose="02010609010101010101" pitchFamily="49" charset="-120"/>
                          <a:ea typeface="華康POP1體W5" panose="02010609010101010101" pitchFamily="49" charset="-120"/>
                        </a:rPr>
                        <a:t>12</a:t>
                      </a:r>
                      <a:r>
                        <a:rPr lang="zh-TW" altLang="en-US" sz="2600" dirty="0">
                          <a:solidFill>
                            <a:schemeClr val="tx1"/>
                          </a:solidFill>
                          <a:latin typeface="華康POP1體W5" panose="02010609010101010101" pitchFamily="49" charset="-120"/>
                          <a:ea typeface="華康POP1體W5" panose="02010609010101010101" pitchFamily="49" charset="-120"/>
                        </a:rPr>
                        <a:t>名</a:t>
                      </a:r>
                    </a:p>
                  </a:txBody>
                  <a:tcPr marL="68580" marR="68580"/>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115392"/>
            <a:ext cx="8029575" cy="1225376"/>
          </a:xfrm>
        </p:spPr>
        <p:txBody>
          <a:bodyPr/>
          <a:lstStyle/>
          <a:p>
            <a:pPr>
              <a:defRPr/>
            </a:pPr>
            <a:r>
              <a:rPr lang="zh-TW" altLang="en-US" sz="4000" dirty="0">
                <a:latin typeface="華康POP1體W9" panose="02010609010101010101" pitchFamily="49" charset="-120"/>
                <a:ea typeface="華康POP1體W9" panose="02010609010101010101" pitchFamily="49" charset="-120"/>
              </a:rPr>
              <a:t>桃連區優先免試各國中分配名額</a:t>
            </a:r>
            <a:br>
              <a:rPr lang="en-US" altLang="zh-TW" sz="4000" dirty="0">
                <a:latin typeface="華康POP1體W9" panose="02010609010101010101" pitchFamily="49" charset="-120"/>
                <a:ea typeface="華康POP1體W9" panose="02010609010101010101" pitchFamily="49" charset="-120"/>
              </a:rPr>
            </a:br>
            <a:r>
              <a:rPr lang="zh-TW" altLang="en-US" sz="3200" dirty="0">
                <a:latin typeface="華康POP1體W9" panose="02010609010101010101" pitchFamily="49" charset="-120"/>
                <a:ea typeface="華康POP1體W9" panose="02010609010101010101" pitchFamily="49" charset="-120"/>
              </a:rPr>
              <a:t>（</a:t>
            </a:r>
            <a:r>
              <a:rPr lang="en-US" altLang="zh-TW" sz="3200" b="0" dirty="0">
                <a:latin typeface="華康POP1體W9" panose="02010609010101010101" pitchFamily="49" charset="-120"/>
                <a:ea typeface="華康POP1體W9" panose="02010609010101010101" pitchFamily="49" charset="-120"/>
              </a:rPr>
              <a:t>111</a:t>
            </a:r>
            <a:r>
              <a:rPr lang="zh-TW" altLang="en-US" sz="3200" b="0" dirty="0">
                <a:latin typeface="華康POP1體W9" panose="02010609010101010101" pitchFamily="49" charset="-120"/>
                <a:ea typeface="華康POP1體W9" panose="02010609010101010101" pitchFamily="49" charset="-120"/>
              </a:rPr>
              <a:t>年為例</a:t>
            </a:r>
            <a:r>
              <a:rPr lang="en-US" altLang="zh-TW" sz="3200" b="0" dirty="0">
                <a:latin typeface="華康POP1體W9" panose="02010609010101010101" pitchFamily="49" charset="-120"/>
                <a:ea typeface="華康POP1體W9" panose="02010609010101010101" pitchFamily="49" charset="-120"/>
              </a:rPr>
              <a:t>.</a:t>
            </a:r>
            <a:r>
              <a:rPr lang="zh-TW" altLang="en-US" sz="3200" b="0" dirty="0">
                <a:latin typeface="華康POP1體W9" panose="02010609010101010101" pitchFamily="49" charset="-120"/>
                <a:ea typeface="華康POP1體W9" panose="02010609010101010101" pitchFamily="49" charset="-120"/>
              </a:rPr>
              <a:t>職校科別每年會變</a:t>
            </a:r>
            <a:r>
              <a:rPr lang="zh-TW" altLang="en-US" sz="3200" dirty="0">
                <a:latin typeface="華康POP1體W9" panose="02010609010101010101" pitchFamily="49" charset="-120"/>
                <a:ea typeface="華康POP1體W9" panose="02010609010101010101" pitchFamily="49" charset="-120"/>
              </a:rPr>
              <a:t>）</a:t>
            </a:r>
            <a:endParaRPr lang="zh-TW" altLang="en-US" sz="4000" dirty="0">
              <a:latin typeface="華康POP1體W9" panose="02010609010101010101" pitchFamily="49" charset="-120"/>
              <a:ea typeface="華康POP1體W9" panose="02010609010101010101" pitchFamily="49" charset="-120"/>
            </a:endParaRPr>
          </a:p>
        </p:txBody>
      </p:sp>
      <p:sp>
        <p:nvSpPr>
          <p:cNvPr id="3" name="內容版面配置區 2"/>
          <p:cNvSpPr>
            <a:spLocks noGrp="1"/>
          </p:cNvSpPr>
          <p:nvPr>
            <p:ph sz="quarter" idx="4294967295"/>
          </p:nvPr>
        </p:nvSpPr>
        <p:spPr>
          <a:xfrm>
            <a:off x="514350" y="1676401"/>
            <a:ext cx="7796213" cy="3698875"/>
          </a:xfrm>
          <a:prstGeom prst="rect">
            <a:avLst/>
          </a:prstGeom>
        </p:spPr>
        <p:txBody>
          <a:bodyPr/>
          <a:lstStyle/>
          <a:p>
            <a:pPr marL="0" indent="0">
              <a:buFont typeface="Arial" panose="020B0604020202020204" pitchFamily="34" charset="0"/>
              <a:buNone/>
              <a:defRPr/>
            </a:pPr>
            <a:endParaRPr lang="en-US" altLang="zh-TW" dirty="0">
              <a:solidFill>
                <a:srgbClr val="FF0000"/>
              </a:solidFill>
            </a:endParaRPr>
          </a:p>
          <a:p>
            <a:pPr>
              <a:buFont typeface="Arial" panose="020B0604020202020204" pitchFamily="34" charset="0"/>
              <a:buChar char="•"/>
              <a:defRPr/>
            </a:pPr>
            <a:endParaRPr lang="zh-TW" altLang="en-US" dirty="0"/>
          </a:p>
        </p:txBody>
      </p:sp>
      <p:graphicFrame>
        <p:nvGraphicFramePr>
          <p:cNvPr id="5" name="表格 4"/>
          <p:cNvGraphicFramePr>
            <a:graphicFrameLocks noGrp="1"/>
          </p:cNvGraphicFramePr>
          <p:nvPr/>
        </p:nvGraphicFramePr>
        <p:xfrm>
          <a:off x="692943" y="1500007"/>
          <a:ext cx="7439025" cy="4753569"/>
        </p:xfrm>
        <a:graphic>
          <a:graphicData uri="http://schemas.openxmlformats.org/drawingml/2006/table">
            <a:tbl>
              <a:tblPr firstRow="1" bandRow="1">
                <a:tableStyleId>{5C22544A-7EE6-4342-B048-85BDC9FD1C3A}</a:tableStyleId>
              </a:tblPr>
              <a:tblGrid>
                <a:gridCol w="2314575">
                  <a:extLst>
                    <a:ext uri="{9D8B030D-6E8A-4147-A177-3AD203B41FA5}">
                      <a16:colId xmlns:a16="http://schemas.microsoft.com/office/drawing/2014/main" val="20000"/>
                    </a:ext>
                  </a:extLst>
                </a:gridCol>
                <a:gridCol w="1348457">
                  <a:extLst>
                    <a:ext uri="{9D8B030D-6E8A-4147-A177-3AD203B41FA5}">
                      <a16:colId xmlns:a16="http://schemas.microsoft.com/office/drawing/2014/main" val="20001"/>
                    </a:ext>
                  </a:extLst>
                </a:gridCol>
                <a:gridCol w="2394868">
                  <a:extLst>
                    <a:ext uri="{9D8B030D-6E8A-4147-A177-3AD203B41FA5}">
                      <a16:colId xmlns:a16="http://schemas.microsoft.com/office/drawing/2014/main" val="20002"/>
                    </a:ext>
                  </a:extLst>
                </a:gridCol>
                <a:gridCol w="1381125">
                  <a:extLst>
                    <a:ext uri="{9D8B030D-6E8A-4147-A177-3AD203B41FA5}">
                      <a16:colId xmlns:a16="http://schemas.microsoft.com/office/drawing/2014/main" val="20003"/>
                    </a:ext>
                  </a:extLst>
                </a:gridCol>
              </a:tblGrid>
              <a:tr h="500172">
                <a:tc gridSpan="4">
                  <a:txBody>
                    <a:bodyPr/>
                    <a:lstStyle/>
                    <a:p>
                      <a:pPr algn="ctr"/>
                      <a:r>
                        <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rPr>
                        <a:t>增額分配名額</a:t>
                      </a:r>
                    </a:p>
                  </a:txBody>
                  <a:tcPr marL="68580" marR="68580"/>
                </a:tc>
                <a:tc hMerge="1">
                  <a:txBody>
                    <a:bodyPr/>
                    <a:lstStyle/>
                    <a:p>
                      <a:endParaRPr lang="zh-TW" altLang="en-US" dirty="0"/>
                    </a:p>
                  </a:txBody>
                  <a:tcPr/>
                </a:tc>
                <a:tc hMerge="1">
                  <a:txBody>
                    <a:bodyPr/>
                    <a:lstStyle/>
                    <a:p>
                      <a:pPr algn="ctr"/>
                      <a:endParaRPr lang="zh-TW" altLang="en-US" sz="2600" dirty="0">
                        <a:solidFill>
                          <a:schemeClr val="bg2">
                            <a:lumMod val="20000"/>
                            <a:lumOff val="80000"/>
                          </a:schemeClr>
                        </a:solidFill>
                        <a:latin typeface="華康POP1體W5" panose="02010609010101010101" pitchFamily="49" charset="-120"/>
                        <a:ea typeface="華康POP1體W5" panose="02010609010101010101" pitchFamily="49" charset="-120"/>
                      </a:endParaRPr>
                    </a:p>
                  </a:txBody>
                  <a:tcPr marL="68580" marR="68580"/>
                </a:tc>
                <a:tc hMerge="1">
                  <a:txBody>
                    <a:bodyPr/>
                    <a:lstStyle/>
                    <a:p>
                      <a:endParaRPr lang="zh-TW" altLang="en-US" dirty="0"/>
                    </a:p>
                  </a:txBody>
                  <a:tcPr/>
                </a:tc>
                <a:extLst>
                  <a:ext uri="{0D108BD9-81ED-4DB2-BD59-A6C34878D82A}">
                    <a16:rowId xmlns:a16="http://schemas.microsoft.com/office/drawing/2014/main" val="10000"/>
                  </a:ext>
                </a:extLst>
              </a:tr>
              <a:tr h="500172">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大園高中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至善高中</a:t>
                      </a:r>
                      <a:endParaRPr lang="en-US" altLang="zh-TW"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1</a:t>
                      </a:r>
                      <a:r>
                        <a:rPr lang="zh-TW" altLang="en-US" sz="2000" dirty="0">
                          <a:solidFill>
                            <a:schemeClr val="tx1"/>
                          </a:solidFill>
                          <a:latin typeface="華康POP1體W5" panose="02010609010101010101" pitchFamily="49" charset="-120"/>
                          <a:ea typeface="華康POP1體W5" panose="02010609010101010101" pitchFamily="49" charset="-120"/>
                        </a:rPr>
                        <a:t>名</a:t>
                      </a:r>
                      <a:endParaRPr lang="zh-TW" altLang="en-US"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extLst>
                  <a:ext uri="{0D108BD9-81ED-4DB2-BD59-A6C34878D82A}">
                    <a16:rowId xmlns:a16="http://schemas.microsoft.com/office/drawing/2014/main" val="10001"/>
                  </a:ext>
                </a:extLst>
              </a:tr>
              <a:tr h="500172">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桃園高中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新興高中</a:t>
                      </a: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2</a:t>
                      </a:r>
                      <a:r>
                        <a:rPr lang="zh-TW" altLang="en-US" sz="2000" dirty="0">
                          <a:solidFill>
                            <a:schemeClr val="tx1"/>
                          </a:solidFill>
                          <a:latin typeface="華康POP1體W5" panose="02010609010101010101" pitchFamily="49" charset="-120"/>
                          <a:ea typeface="華康POP1體W5" panose="02010609010101010101" pitchFamily="49" charset="-120"/>
                        </a:rPr>
                        <a:t>名</a:t>
                      </a:r>
                      <a:endParaRPr lang="zh-TW" altLang="en-US"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extLst>
                  <a:ext uri="{0D108BD9-81ED-4DB2-BD59-A6C34878D82A}">
                    <a16:rowId xmlns:a16="http://schemas.microsoft.com/office/drawing/2014/main" val="10002"/>
                  </a:ext>
                </a:extLst>
              </a:tr>
              <a:tr h="500172">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陽明高中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振聲高中</a:t>
                      </a: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2</a:t>
                      </a:r>
                      <a:r>
                        <a:rPr lang="zh-TW" altLang="en-US" sz="2000" dirty="0">
                          <a:solidFill>
                            <a:schemeClr val="tx1"/>
                          </a:solidFill>
                          <a:latin typeface="華康POP1體W5" panose="02010609010101010101" pitchFamily="49" charset="-120"/>
                          <a:ea typeface="華康POP1體W5" panose="02010609010101010101" pitchFamily="49" charset="-120"/>
                        </a:rPr>
                        <a:t>名</a:t>
                      </a:r>
                      <a:endParaRPr lang="zh-TW" altLang="en-US"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extLst>
                  <a:ext uri="{0D108BD9-81ED-4DB2-BD59-A6C34878D82A}">
                    <a16:rowId xmlns:a16="http://schemas.microsoft.com/office/drawing/2014/main" val="10003"/>
                  </a:ext>
                </a:extLst>
              </a:tr>
              <a:tr h="500172">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內壢高中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大興高中</a:t>
                      </a: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1</a:t>
                      </a:r>
                      <a:r>
                        <a:rPr lang="zh-TW" altLang="en-US" sz="2000" dirty="0">
                          <a:solidFill>
                            <a:schemeClr val="tx1"/>
                          </a:solidFill>
                          <a:latin typeface="華康POP1體W5" panose="02010609010101010101" pitchFamily="49" charset="-120"/>
                          <a:ea typeface="華康POP1體W5" panose="02010609010101010101" pitchFamily="49" charset="-120"/>
                        </a:rPr>
                        <a:t>名</a:t>
                      </a:r>
                      <a:endParaRPr lang="zh-TW" altLang="en-US"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extLst>
                  <a:ext uri="{0D108BD9-81ED-4DB2-BD59-A6C34878D82A}">
                    <a16:rowId xmlns:a16="http://schemas.microsoft.com/office/drawing/2014/main" val="10004"/>
                  </a:ext>
                </a:extLst>
              </a:tr>
              <a:tr h="500172">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中壢高商商經科</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啟英高中</a:t>
                      </a: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2</a:t>
                      </a:r>
                      <a:r>
                        <a:rPr lang="zh-TW" altLang="en-US" sz="2000" dirty="0">
                          <a:solidFill>
                            <a:schemeClr val="tx1"/>
                          </a:solidFill>
                          <a:latin typeface="華康POP1體W5" panose="02010609010101010101" pitchFamily="49" charset="-120"/>
                          <a:ea typeface="華康POP1體W5" panose="02010609010101010101" pitchFamily="49" charset="-120"/>
                        </a:rPr>
                        <a:t>名</a:t>
                      </a:r>
                      <a:endParaRPr lang="zh-TW" altLang="en-US"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extLst>
                  <a:ext uri="{0D108BD9-81ED-4DB2-BD59-A6C34878D82A}">
                    <a16:rowId xmlns:a16="http://schemas.microsoft.com/office/drawing/2014/main" val="10005"/>
                  </a:ext>
                </a:extLst>
              </a:tr>
              <a:tr h="500172">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北科附工園藝科</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育達高中</a:t>
                      </a: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1</a:t>
                      </a:r>
                      <a:r>
                        <a:rPr lang="zh-TW" altLang="en-US" sz="2000" dirty="0">
                          <a:solidFill>
                            <a:schemeClr val="tx1"/>
                          </a:solidFill>
                          <a:latin typeface="華康POP1體W5" panose="02010609010101010101" pitchFamily="49" charset="-120"/>
                          <a:ea typeface="華康POP1體W5" panose="02010609010101010101" pitchFamily="49" charset="-120"/>
                        </a:rPr>
                        <a:t>名</a:t>
                      </a:r>
                      <a:endParaRPr lang="zh-TW" altLang="en-US" sz="2000" kern="1200" dirty="0">
                        <a:solidFill>
                          <a:schemeClr val="tx1"/>
                        </a:solidFill>
                        <a:latin typeface="華康POP1體W5" panose="02010609010101010101" pitchFamily="49" charset="-120"/>
                        <a:ea typeface="華康POP1體W5" panose="02010609010101010101" pitchFamily="49" charset="-120"/>
                        <a:cs typeface="+mn-cs"/>
                      </a:endParaRPr>
                    </a:p>
                  </a:txBody>
                  <a:tcPr marL="68580" marR="68580"/>
                </a:tc>
                <a:extLst>
                  <a:ext uri="{0D108BD9-81ED-4DB2-BD59-A6C34878D82A}">
                    <a16:rowId xmlns:a16="http://schemas.microsoft.com/office/drawing/2014/main" val="10006"/>
                  </a:ext>
                </a:extLst>
              </a:tr>
              <a:tr h="734196">
                <a:tc>
                  <a:txBody>
                    <a:bodyPr/>
                    <a:lstStyle/>
                    <a:p>
                      <a:pPr algn="ctr"/>
                      <a:r>
                        <a:rPr lang="zh-TW" altLang="en-US" sz="2000" dirty="0">
                          <a:solidFill>
                            <a:schemeClr val="tx1"/>
                          </a:solidFill>
                          <a:latin typeface="華康POP1體W5" panose="02010609010101010101" pitchFamily="49" charset="-120"/>
                          <a:ea typeface="華康POP1體W5" panose="02010609010101010101" pitchFamily="49" charset="-120"/>
                        </a:rPr>
                        <a:t>壽山高中</a:t>
                      </a:r>
                      <a:endParaRPr lang="en-US" altLang="zh-TW" sz="2000" dirty="0">
                        <a:solidFill>
                          <a:schemeClr val="tx1"/>
                        </a:solidFill>
                        <a:latin typeface="華康POP1體W5" panose="02010609010101010101" pitchFamily="49" charset="-120"/>
                        <a:ea typeface="華康POP1體W5" panose="02010609010101010101" pitchFamily="49" charset="-120"/>
                      </a:endParaRPr>
                    </a:p>
                    <a:p>
                      <a:pPr algn="ctr"/>
                      <a:r>
                        <a:rPr lang="zh-TW" altLang="en-US" sz="2000" dirty="0">
                          <a:solidFill>
                            <a:schemeClr val="tx1"/>
                          </a:solidFill>
                          <a:latin typeface="華康POP1體W5" panose="02010609010101010101" pitchFamily="49" charset="-120"/>
                          <a:ea typeface="華康POP1體W5" panose="02010609010101010101" pitchFamily="49" charset="-120"/>
                        </a:rPr>
                        <a:t>國貿科、應用英語</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華康POP1體W5" panose="02010609010101010101" pitchFamily="49" charset="-120"/>
                          <a:ea typeface="華康POP1體W5" panose="02010609010101010101" pitchFamily="49" charset="-120"/>
                        </a:rPr>
                        <a:t>各 </a:t>
                      </a:r>
                      <a:r>
                        <a:rPr lang="en-US" altLang="zh-TW" sz="2000" dirty="0">
                          <a:solidFill>
                            <a:schemeClr val="tx1"/>
                          </a:solidFill>
                          <a:latin typeface="華康POP1體W5" panose="02010609010101010101" pitchFamily="49" charset="-120"/>
                          <a:ea typeface="華康POP1體W5" panose="02010609010101010101" pitchFamily="49" charset="-120"/>
                        </a:rPr>
                        <a:t>1</a:t>
                      </a:r>
                      <a:r>
                        <a:rPr lang="zh-TW" altLang="en-US" sz="2000" dirty="0">
                          <a:solidFill>
                            <a:schemeClr val="tx1"/>
                          </a:solidFill>
                          <a:latin typeface="華康POP1體W5" panose="02010609010101010101" pitchFamily="49" charset="-120"/>
                          <a:ea typeface="華康POP1體W5" panose="02010609010101010101" pitchFamily="49" charset="-120"/>
                        </a:rPr>
                        <a:t> 名</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治平高中</a:t>
                      </a:r>
                      <a:endParaRPr lang="en-US" altLang="zh-TW" sz="2000" kern="1200" dirty="0">
                        <a:solidFill>
                          <a:schemeClr val="tx1"/>
                        </a:solidFill>
                        <a:latin typeface="華康POP1體W5" panose="02010609010101010101" pitchFamily="49" charset="-120"/>
                        <a:ea typeface="華康POP1體W5" panose="02010609010101010101" pitchFamily="49"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普通科、綜合高中</a:t>
                      </a:r>
                    </a:p>
                  </a:txBody>
                  <a:tcPr marL="68580" marR="68580"/>
                </a:tc>
                <a:tc>
                  <a:txBody>
                    <a:bodyPr/>
                    <a:lstStyle/>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普通科</a:t>
                      </a: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2</a:t>
                      </a: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名</a:t>
                      </a:r>
                      <a:endParaRPr lang="en-US" altLang="zh-TW" sz="2000" kern="1200" dirty="0">
                        <a:solidFill>
                          <a:schemeClr val="tx1"/>
                        </a:solidFill>
                        <a:latin typeface="華康POP1體W5" panose="02010609010101010101" pitchFamily="49" charset="-120"/>
                        <a:ea typeface="華康POP1體W5" panose="02010609010101010101" pitchFamily="49" charset="-120"/>
                        <a:cs typeface="+mn-cs"/>
                      </a:endParaRPr>
                    </a:p>
                    <a:p>
                      <a:pPr algn="ct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綜合</a:t>
                      </a: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1</a:t>
                      </a: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名</a:t>
                      </a:r>
                    </a:p>
                  </a:txBody>
                  <a:tcPr marL="68580" marR="68580"/>
                </a:tc>
                <a:extLst>
                  <a:ext uri="{0D108BD9-81ED-4DB2-BD59-A6C34878D82A}">
                    <a16:rowId xmlns:a16="http://schemas.microsoft.com/office/drawing/2014/main" val="10007"/>
                  </a:ext>
                </a:extLst>
              </a:tr>
              <a:tr h="518169">
                <a:tc>
                  <a:txBody>
                    <a:bodyPr/>
                    <a:lstStyle/>
                    <a:p>
                      <a:pPr algn="ctr"/>
                      <a:r>
                        <a:rPr lang="zh-TW" altLang="en-US" sz="2200" dirty="0">
                          <a:solidFill>
                            <a:schemeClr val="tx1"/>
                          </a:solidFill>
                          <a:latin typeface="華康POP1體W5" panose="02010609010101010101" pitchFamily="49" charset="-120"/>
                          <a:ea typeface="華康POP1體W5" panose="02010609010101010101" pitchFamily="49" charset="-120"/>
                        </a:rPr>
                        <a:t>光啟高中</a:t>
                      </a:r>
                    </a:p>
                  </a:txBody>
                  <a:tcPr marL="68580" marR="685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1</a:t>
                      </a: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名</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六和高中</a:t>
                      </a:r>
                    </a:p>
                  </a:txBody>
                  <a:tcPr marL="68580" marR="68580"/>
                </a:tc>
                <a:tc>
                  <a:txBody>
                    <a:bodyPr/>
                    <a:lstStyle/>
                    <a:p>
                      <a:pPr algn="ctr"/>
                      <a:r>
                        <a:rPr lang="en-US" altLang="zh-TW" sz="2000" kern="1200" dirty="0">
                          <a:solidFill>
                            <a:schemeClr val="tx1"/>
                          </a:solidFill>
                          <a:latin typeface="華康POP1體W5" panose="02010609010101010101" pitchFamily="49" charset="-120"/>
                          <a:ea typeface="華康POP1體W5" panose="02010609010101010101" pitchFamily="49" charset="-120"/>
                          <a:cs typeface="+mn-cs"/>
                        </a:rPr>
                        <a:t>1</a:t>
                      </a:r>
                      <a:r>
                        <a:rPr lang="zh-TW" altLang="en-US" sz="2000" kern="1200" dirty="0">
                          <a:solidFill>
                            <a:schemeClr val="tx1"/>
                          </a:solidFill>
                          <a:latin typeface="華康POP1體W5" panose="02010609010101010101" pitchFamily="49" charset="-120"/>
                          <a:ea typeface="華康POP1體W5" panose="02010609010101010101" pitchFamily="49" charset="-120"/>
                          <a:cs typeface="+mn-cs"/>
                        </a:rPr>
                        <a:t>名</a:t>
                      </a:r>
                    </a:p>
                  </a:txBody>
                  <a:tcPr marL="68580" marR="68580"/>
                </a:tc>
                <a:extLst>
                  <a:ext uri="{0D108BD9-81ED-4DB2-BD59-A6C34878D82A}">
                    <a16:rowId xmlns:a16="http://schemas.microsoft.com/office/drawing/2014/main" val="10008"/>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7797404" cy="1152525"/>
          </a:xfrm>
        </p:spPr>
        <p:txBody>
          <a:bodyPr/>
          <a:lstStyle/>
          <a:p>
            <a:pPr>
              <a:defRPr/>
            </a:pPr>
            <a:r>
              <a:rPr lang="zh-TW" altLang="en-US" sz="4000" dirty="0">
                <a:latin typeface="華康POP1體W9" panose="02010609010101010101" pitchFamily="49" charset="-120"/>
                <a:ea typeface="華康POP1體W9" panose="02010609010101010101" pitchFamily="49" charset="-120"/>
              </a:rPr>
              <a:t>變更就學區（桃連</a:t>
            </a:r>
            <a:r>
              <a:rPr lang="en-US" altLang="zh-TW" sz="4000" dirty="0">
                <a:latin typeface="華康POP1體W9" panose="02010609010101010101" pitchFamily="49" charset="-120"/>
                <a:ea typeface="華康POP1體W9" panose="02010609010101010101" pitchFamily="49" charset="-120"/>
                <a:sym typeface="Wingdings" panose="05000000000000000000" pitchFamily="2" charset="2"/>
              </a:rPr>
              <a:t></a:t>
            </a:r>
            <a:r>
              <a:rPr lang="zh-TW" altLang="en-US" sz="4000" dirty="0">
                <a:latin typeface="華康POP1體W9" panose="02010609010101010101" pitchFamily="49" charset="-120"/>
                <a:ea typeface="華康POP1體W9" panose="02010609010101010101" pitchFamily="49" charset="-120"/>
              </a:rPr>
              <a:t>基北）</a:t>
            </a:r>
          </a:p>
        </p:txBody>
      </p:sp>
      <p:sp>
        <p:nvSpPr>
          <p:cNvPr id="4" name="內容版面配置區 3"/>
          <p:cNvSpPr>
            <a:spLocks noGrp="1"/>
          </p:cNvSpPr>
          <p:nvPr>
            <p:ph sz="quarter" idx="4294967295"/>
          </p:nvPr>
        </p:nvSpPr>
        <p:spPr>
          <a:xfrm>
            <a:off x="-324544" y="980728"/>
            <a:ext cx="7776864" cy="3755107"/>
          </a:xfrm>
          <a:prstGeom prst="rect">
            <a:avLst/>
          </a:prstGeom>
        </p:spPr>
        <p:txBody>
          <a:bodyPr>
            <a:noAutofit/>
          </a:bodyPr>
          <a:lstStyle/>
          <a:p>
            <a:pPr>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非基北區國中畢業生，如有下列特殊因素之一者，得向本委員會提出變更就學區之申請：</a:t>
            </a:r>
            <a:endParaRPr lang="en-US" altLang="zh-TW" sz="2800" dirty="0">
              <a:latin typeface="華康POP1體W5" panose="02010609010101010101" pitchFamily="49" charset="-120"/>
              <a:ea typeface="華康POP1體W5" panose="02010609010101010101" pitchFamily="49" charset="-120"/>
            </a:endParaRPr>
          </a:p>
          <a:p>
            <a:pPr marL="914400" lvl="1" indent="-457200">
              <a:buFont typeface="+mj-lt"/>
              <a:buAutoNum type="arabicPeriod"/>
              <a:defRPr/>
            </a:pPr>
            <a:r>
              <a:rPr lang="zh-TW" altLang="en-US" dirty="0">
                <a:latin typeface="華康POP1體W5" panose="02010609010101010101" pitchFamily="49" charset="-120"/>
                <a:ea typeface="華康POP1體W5" panose="02010609010101010101" pitchFamily="49" charset="-120"/>
              </a:rPr>
              <a:t>學生就讀或畢業國中學籍所在之免試就學區，未設置學生適性選擇的高級中等學校課程群別或產業特殊需求類科者。</a:t>
            </a:r>
            <a:endParaRPr lang="en-US" altLang="zh-TW" dirty="0">
              <a:latin typeface="華康POP1體W5" panose="02010609010101010101" pitchFamily="49" charset="-120"/>
              <a:ea typeface="華康POP1體W5" panose="02010609010101010101" pitchFamily="49" charset="-120"/>
            </a:endParaRPr>
          </a:p>
          <a:p>
            <a:pPr marL="914400" lvl="1" indent="-457200">
              <a:buFont typeface="+mj-lt"/>
              <a:buAutoNum type="arabicPeriod"/>
              <a:defRPr/>
            </a:pPr>
            <a:r>
              <a:rPr lang="zh-TW" altLang="en-US" dirty="0">
                <a:latin typeface="華康POP1體W5" panose="02010609010101010101" pitchFamily="49" charset="-120"/>
                <a:ea typeface="華康POP1體W5" panose="02010609010101010101" pitchFamily="49" charset="-120"/>
              </a:rPr>
              <a:t>學生因</a:t>
            </a:r>
            <a:r>
              <a:rPr lang="zh-TW" altLang="en-US" b="1" dirty="0">
                <a:solidFill>
                  <a:srgbClr val="FF0000"/>
                </a:solidFill>
                <a:latin typeface="華康POP1體W5" panose="02010609010101010101" pitchFamily="49" charset="-120"/>
                <a:ea typeface="華康POP1體W5" panose="02010609010101010101" pitchFamily="49" charset="-120"/>
              </a:rPr>
              <a:t>搬家遷徙</a:t>
            </a:r>
            <a:r>
              <a:rPr lang="zh-TW" altLang="en-US" dirty="0">
                <a:latin typeface="華康POP1體W5" panose="02010609010101010101" pitchFamily="49" charset="-120"/>
                <a:ea typeface="華康POP1體W5" panose="02010609010101010101" pitchFamily="49" charset="-120"/>
              </a:rPr>
              <a:t>至本區居住者（檢附具體證明文件）。 </a:t>
            </a:r>
            <a:endParaRPr lang="en-US" altLang="zh-TW" dirty="0">
              <a:latin typeface="華康POP1體W5" panose="02010609010101010101" pitchFamily="49" charset="-120"/>
              <a:ea typeface="華康POP1體W5" panose="02010609010101010101" pitchFamily="49" charset="-120"/>
            </a:endParaRPr>
          </a:p>
          <a:p>
            <a:pPr marL="914400" lvl="1" indent="-457200">
              <a:buFont typeface="+mj-lt"/>
              <a:buAutoNum type="arabicPeriod"/>
              <a:defRPr/>
            </a:pPr>
            <a:r>
              <a:rPr lang="zh-TW" altLang="en-US" dirty="0">
                <a:latin typeface="華康POP1體W5" panose="02010609010101010101" pitchFamily="49" charset="-120"/>
                <a:ea typeface="華康POP1體W5" panose="02010609010101010101" pitchFamily="49" charset="-120"/>
              </a:rPr>
              <a:t>學生在</a:t>
            </a:r>
            <a:r>
              <a:rPr lang="zh-TW" altLang="en-US" b="1" dirty="0">
                <a:solidFill>
                  <a:srgbClr val="FF0000"/>
                </a:solidFill>
                <a:latin typeface="華康POP1體W5" panose="02010609010101010101" pitchFamily="49" charset="-120"/>
                <a:ea typeface="華康POP1體W5" panose="02010609010101010101" pitchFamily="49" charset="-120"/>
              </a:rPr>
              <a:t>國中階段跨區就學</a:t>
            </a:r>
            <a:r>
              <a:rPr lang="zh-TW" altLang="en-US" dirty="0">
                <a:latin typeface="華康POP1體W5" panose="02010609010101010101" pitchFamily="49" charset="-120"/>
                <a:ea typeface="華康POP1體W5" panose="02010609010101010101" pitchFamily="49" charset="-120"/>
              </a:rPr>
              <a:t>，但未遷移戶籍，並</a:t>
            </a:r>
            <a:r>
              <a:rPr lang="zh-TW" altLang="en-US" b="1" dirty="0">
                <a:solidFill>
                  <a:srgbClr val="FF0000"/>
                </a:solidFill>
                <a:latin typeface="華康POP1體W5" panose="02010609010101010101" pitchFamily="49" charset="-120"/>
                <a:ea typeface="華康POP1體W5" panose="02010609010101010101" pitchFamily="49" charset="-120"/>
              </a:rPr>
              <a:t>計畫返回本區戶籍所在地</a:t>
            </a:r>
            <a:r>
              <a:rPr lang="zh-TW" altLang="en-US" dirty="0">
                <a:latin typeface="華康POP1體W5" panose="02010609010101010101" pitchFamily="49" charset="-120"/>
                <a:ea typeface="華康POP1體W5" panose="02010609010101010101" pitchFamily="49" charset="-120"/>
              </a:rPr>
              <a:t>就讀高級中等學校者（檢附具體證明文件）。 </a:t>
            </a:r>
            <a:endParaRPr lang="en-US" altLang="zh-TW" dirty="0">
              <a:latin typeface="華康POP1體W5" panose="02010609010101010101" pitchFamily="49" charset="-120"/>
              <a:ea typeface="華康POP1體W5" panose="02010609010101010101" pitchFamily="49" charset="-120"/>
            </a:endParaRPr>
          </a:p>
          <a:p>
            <a:pPr marL="914400" lvl="1" indent="-457200">
              <a:buFont typeface="+mj-lt"/>
              <a:buAutoNum type="arabicPeriod"/>
              <a:defRPr/>
            </a:pPr>
            <a:r>
              <a:rPr lang="zh-TW" altLang="en-US" dirty="0">
                <a:latin typeface="華康POP1體W5" panose="02010609010101010101" pitchFamily="49" charset="-120"/>
                <a:ea typeface="華康POP1體W5" panose="02010609010101010101" pitchFamily="49" charset="-120"/>
              </a:rPr>
              <a:t>其他經核定之特殊情形。（如：</a:t>
            </a:r>
            <a:r>
              <a:rPr lang="zh-TW" altLang="en-US" b="1" dirty="0">
                <a:solidFill>
                  <a:srgbClr val="FF0000"/>
                </a:solidFill>
                <a:latin typeface="華康POP1體W5" panose="02010609010101010101" pitchFamily="49" charset="-120"/>
                <a:ea typeface="華康POP1體W5" panose="02010609010101010101" pitchFamily="49" charset="-120"/>
              </a:rPr>
              <a:t>父母工作地遷徙、依親</a:t>
            </a:r>
            <a:r>
              <a:rPr lang="zh-TW" altLang="en-US" dirty="0">
                <a:latin typeface="華康POP1體W5" panose="02010609010101010101" pitchFamily="49" charset="-120"/>
                <a:ea typeface="華康POP1體W5" panose="02010609010101010101" pitchFamily="49" charset="-120"/>
              </a:rPr>
              <a:t>）</a:t>
            </a:r>
          </a:p>
        </p:txBody>
      </p:sp>
      <p:sp>
        <p:nvSpPr>
          <p:cNvPr id="22532" name="文字方塊 4"/>
          <p:cNvSpPr txBox="1">
            <a:spLocks noChangeArrowheads="1"/>
          </p:cNvSpPr>
          <p:nvPr/>
        </p:nvSpPr>
        <p:spPr bwMode="auto">
          <a:xfrm>
            <a:off x="7164288" y="3564791"/>
            <a:ext cx="1979712" cy="2554545"/>
          </a:xfrm>
          <a:prstGeom prst="rect">
            <a:avLst/>
          </a:prstGeom>
          <a:solidFill>
            <a:srgbClr val="7030A0"/>
          </a:solidFill>
          <a:ln w="9525">
            <a:noFill/>
            <a:miter lim="800000"/>
            <a:headEnd/>
            <a:tailEnd/>
          </a:ln>
        </p:spPr>
        <p:txBody>
          <a:bodyPr wrap="square">
            <a:spAutoFit/>
          </a:bodyPr>
          <a:lstStyle/>
          <a:p>
            <a:r>
              <a:rPr lang="zh-TW" altLang="en-US" sz="2000" b="1" dirty="0">
                <a:solidFill>
                  <a:srgbClr val="FFFF00"/>
                </a:solidFill>
                <a:latin typeface="華康POP1體W5" pitchFamily="49" charset="-120"/>
                <a:ea typeface="華康POP1體W5" pitchFamily="49" charset="-120"/>
              </a:rPr>
              <a:t>注意：基北區計分與超額比序方式、志願選填技巧皆與桃連區不同，詳情請參閱附件基北區超額比序項目積分對照表。</a:t>
            </a:r>
          </a:p>
        </p:txBody>
      </p:sp>
      <p:sp>
        <p:nvSpPr>
          <p:cNvPr id="5" name="圓角矩形 4"/>
          <p:cNvSpPr/>
          <p:nvPr/>
        </p:nvSpPr>
        <p:spPr>
          <a:xfrm>
            <a:off x="7452320" y="116632"/>
            <a:ext cx="1552575" cy="8143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rgbClr val="FF0000"/>
                </a:solidFill>
                <a:latin typeface="華康POP1體W5" panose="02010609010101010101" pitchFamily="49" charset="-120"/>
                <a:ea typeface="華康POP1體W5" panose="02010609010101010101" pitchFamily="49" charset="-120"/>
              </a:rPr>
              <a:t>四月底</a:t>
            </a:r>
            <a:endParaRPr lang="en-US" altLang="zh-TW" sz="2400" b="1" dirty="0">
              <a:solidFill>
                <a:srgbClr val="FF0000"/>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提出申請</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843808" y="2708920"/>
            <a:ext cx="3924225" cy="2123658"/>
          </a:xfrm>
          <a:prstGeom prst="rect">
            <a:avLst/>
          </a:prstGeom>
          <a:noFill/>
          <a:ln w="9525">
            <a:noFill/>
            <a:miter lim="800000"/>
            <a:headEnd/>
            <a:tailEnd/>
          </a:ln>
        </p:spPr>
        <p:txBody>
          <a:bodyPr wrap="square">
            <a:spAutoFit/>
          </a:bodyPr>
          <a:lstStyle/>
          <a:p>
            <a:r>
              <a:rPr lang="zh-TW" altLang="en-US" sz="5400" dirty="0">
                <a:latin typeface="華康POP1體W9" panose="02010609010101010101" pitchFamily="49" charset="-120"/>
                <a:ea typeface="華康POP1體W9" panose="02010609010101010101" pitchFamily="49" charset="-120"/>
              </a:rPr>
              <a:t>其他管道篇</a:t>
            </a:r>
            <a:endParaRPr lang="en-US" altLang="zh-TW" sz="5400" dirty="0">
              <a:latin typeface="華康POP1體W9" panose="02010609010101010101" pitchFamily="49" charset="-120"/>
              <a:ea typeface="華康POP1體W9" panose="02010609010101010101" pitchFamily="49" charset="-120"/>
            </a:endParaRPr>
          </a:p>
          <a:p>
            <a:endParaRPr lang="zh-TW" altLang="en-US" sz="2400" dirty="0">
              <a:solidFill>
                <a:srgbClr val="0070C0"/>
              </a:solidFill>
              <a:latin typeface="華康POP1體W5" panose="02010609010101010101" pitchFamily="49" charset="-120"/>
              <a:ea typeface="華康POP1體W5" panose="02010609010101010101" pitchFamily="49" charset="-120"/>
            </a:endParaRPr>
          </a:p>
          <a:p>
            <a:endParaRPr kumimoji="0" lang="zh-TW" altLang="en-US" sz="5400" dirty="0">
              <a:latin typeface="標楷體" pitchFamily="65" charset="-120"/>
              <a:ea typeface="標楷體" pitchFamily="65" charset="-120"/>
            </a:endParaRPr>
          </a:p>
        </p:txBody>
      </p:sp>
    </p:spTree>
    <p:extLst>
      <p:ext uri="{BB962C8B-B14F-4D97-AF65-F5344CB8AC3E}">
        <p14:creationId xmlns:p14="http://schemas.microsoft.com/office/powerpoint/2010/main" val="4286181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8446" y="244476"/>
            <a:ext cx="607387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藝才班</a:t>
            </a:r>
          </a:p>
        </p:txBody>
      </p:sp>
      <p:sp>
        <p:nvSpPr>
          <p:cNvPr id="3" name="內容版面配置區 2"/>
          <p:cNvSpPr>
            <a:spLocks noGrp="1"/>
          </p:cNvSpPr>
          <p:nvPr>
            <p:ph sz="quarter" idx="4294967295"/>
          </p:nvPr>
        </p:nvSpPr>
        <p:spPr>
          <a:xfrm>
            <a:off x="539552" y="1772816"/>
            <a:ext cx="7796213" cy="4203700"/>
          </a:xfrm>
          <a:prstGeom prst="rect">
            <a:avLst/>
          </a:prstGeom>
        </p:spPr>
        <p:txBody>
          <a:bodyPr>
            <a:normAutofit fontScale="92500" lnSpcReduction="20000"/>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報名資格條件：</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取得</a:t>
            </a:r>
            <a:r>
              <a:rPr lang="zh-TW" altLang="en-US" sz="2800" b="1" dirty="0">
                <a:solidFill>
                  <a:srgbClr val="FF0000"/>
                </a:solidFill>
                <a:latin typeface="華康POP1體W5" panose="02010609010101010101" pitchFamily="49" charset="-120"/>
                <a:ea typeface="華康POP1體W5" panose="02010609010101010101" pitchFamily="49" charset="-120"/>
              </a:rPr>
              <a:t>聯合術科測驗</a:t>
            </a:r>
            <a:r>
              <a:rPr lang="zh-TW" altLang="en-US" sz="2800" dirty="0">
                <a:latin typeface="華康POP1體W5" panose="02010609010101010101" pitchFamily="49" charset="-120"/>
                <a:ea typeface="華康POP1體W5" panose="02010609010101010101" pitchFamily="49" charset="-120"/>
              </a:rPr>
              <a:t>成績，並通過藝術才能資賦優異鑑定者</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b="1" dirty="0">
                <a:solidFill>
                  <a:srgbClr val="FF0000"/>
                </a:solidFill>
                <a:latin typeface="華康POP1體W5" panose="02010609010101010101" pitchFamily="49" charset="-120"/>
                <a:ea typeface="華康POP1體W5" panose="02010609010101010101" pitchFamily="49" charset="-120"/>
              </a:rPr>
              <a:t>教育會考成績</a:t>
            </a:r>
            <a:endParaRPr lang="en-US" altLang="zh-TW" sz="2800" b="1" dirty="0">
              <a:solidFill>
                <a:srgbClr val="FF0000"/>
              </a:solidFill>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甄選辦法：</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甄選總成績：聯合術科測驗各科成績加權後總分</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教育會考成績：須通過各校訂定門檻</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分發錄取方式：</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依甄選總成績高低排序產生選校登記序號</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26628" name="文字方塊 3"/>
          <p:cNvSpPr txBox="1">
            <a:spLocks noChangeArrowheads="1"/>
          </p:cNvSpPr>
          <p:nvPr/>
        </p:nvSpPr>
        <p:spPr bwMode="auto">
          <a:xfrm>
            <a:off x="3059832" y="1124744"/>
            <a:ext cx="6121004" cy="522288"/>
          </a:xfrm>
          <a:prstGeom prst="rect">
            <a:avLst/>
          </a:prstGeom>
          <a:noFill/>
          <a:ln w="9525">
            <a:noFill/>
            <a:miter lim="800000"/>
            <a:headEnd/>
            <a:tailEnd/>
          </a:ln>
        </p:spPr>
        <p:txBody>
          <a:bodyPr>
            <a:spAutoFit/>
          </a:bodyPr>
          <a:lstStyle/>
          <a:p>
            <a:pPr eaLnBrk="1" hangingPunct="1"/>
            <a:r>
              <a:rPr lang="zh-TW" altLang="en-US" sz="2800" b="1" dirty="0">
                <a:solidFill>
                  <a:srgbClr val="FF0000"/>
                </a:solidFill>
                <a:latin typeface="華康POP1體W5" pitchFamily="49" charset="-120"/>
                <a:ea typeface="華康POP1體W5" pitchFamily="49" charset="-120"/>
              </a:rPr>
              <a:t>種類：美術類、音樂類、舞蹈類專長</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406401"/>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體育班</a:t>
            </a:r>
          </a:p>
        </p:txBody>
      </p:sp>
      <p:sp>
        <p:nvSpPr>
          <p:cNvPr id="3" name="內容版面配置區 2"/>
          <p:cNvSpPr>
            <a:spLocks noGrp="1"/>
          </p:cNvSpPr>
          <p:nvPr>
            <p:ph sz="quarter" idx="4294967295"/>
          </p:nvPr>
        </p:nvSpPr>
        <p:spPr>
          <a:xfrm>
            <a:off x="725091" y="1660525"/>
            <a:ext cx="7796213" cy="3702050"/>
          </a:xfrm>
          <a:prstGeom prst="rect">
            <a:avLst/>
          </a:prstGeom>
        </p:spPr>
        <p:txBody>
          <a:bodyPr>
            <a:normAutofit/>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報名資格條件</a:t>
            </a:r>
            <a:endParaRPr lang="en-US" altLang="zh-TW" sz="28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運動成績優良，或具運動潛能之國中畢業學生</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甄選辦法（各校自訂）</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b="1" dirty="0">
                <a:solidFill>
                  <a:srgbClr val="FF0000"/>
                </a:solidFill>
                <a:latin typeface="華康POP1體W5" panose="02010609010101010101" pitchFamily="49" charset="-120"/>
                <a:ea typeface="華康POP1體W5" panose="02010609010101010101" pitchFamily="49" charset="-120"/>
              </a:rPr>
              <a:t>術科測試成績</a:t>
            </a:r>
            <a:endParaRPr lang="en-US" altLang="zh-TW" sz="2800" b="1" dirty="0">
              <a:solidFill>
                <a:srgbClr val="FF0000"/>
              </a:solidFill>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b="1" dirty="0">
                <a:solidFill>
                  <a:srgbClr val="FF0000"/>
                </a:solidFill>
                <a:latin typeface="華康POP1體W5" panose="02010609010101010101" pitchFamily="49" charset="-120"/>
                <a:ea typeface="華康POP1體W5" panose="02010609010101010101" pitchFamily="49" charset="-120"/>
              </a:rPr>
              <a:t>過去競賽成績／得獎紀錄</a:t>
            </a:r>
            <a:endParaRPr lang="en-US" altLang="zh-TW" sz="2800" b="1" dirty="0">
              <a:solidFill>
                <a:srgbClr val="FF0000"/>
              </a:solidFill>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分發錄取方式</a:t>
            </a:r>
            <a:endParaRPr lang="en-US" altLang="zh-TW" sz="28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依各校甄選辦法之總成績高低排序，擇優錄取</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279401"/>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科學班</a:t>
            </a:r>
            <a:r>
              <a:rPr lang="zh-TW" altLang="en-US" sz="3000" dirty="0">
                <a:latin typeface="華康POP1體W9" panose="02010609010101010101" pitchFamily="49" charset="-120"/>
                <a:ea typeface="華康POP1體W9" panose="02010609010101010101" pitchFamily="49" charset="-120"/>
              </a:rPr>
              <a:t>（武陵高中科學班為例）</a:t>
            </a:r>
          </a:p>
        </p:txBody>
      </p:sp>
      <p:sp>
        <p:nvSpPr>
          <p:cNvPr id="3" name="內容版面配置區 2"/>
          <p:cNvSpPr>
            <a:spLocks noGrp="1"/>
          </p:cNvSpPr>
          <p:nvPr>
            <p:ph sz="quarter" idx="4294967295"/>
          </p:nvPr>
        </p:nvSpPr>
        <p:spPr>
          <a:xfrm>
            <a:off x="514350" y="1241426"/>
            <a:ext cx="7796213" cy="4727575"/>
          </a:xfrm>
          <a:prstGeom prst="rect">
            <a:avLst/>
          </a:prstGeom>
        </p:spPr>
        <p:txBody>
          <a:bodyPr>
            <a:normAutofit fontScale="70000" lnSpcReduction="20000"/>
          </a:bodyPr>
          <a:lstStyle/>
          <a:p>
            <a:pPr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報名資格條件</a:t>
            </a:r>
            <a:endParaRPr lang="en-US" altLang="zh-TW" sz="3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於國民中學就學期間之表現，符合下列規定之一：</a:t>
            </a:r>
            <a:endParaRPr lang="en-US" altLang="zh-TW" sz="3600" dirty="0">
              <a:latin typeface="華康POP1體W5" panose="02010609010101010101" pitchFamily="49" charset="-120"/>
              <a:ea typeface="華康POP1體W5" panose="02010609010101010101" pitchFamily="49" charset="-120"/>
            </a:endParaRPr>
          </a:p>
          <a:p>
            <a:pPr lvl="2"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依各校自行訂定之排名規則依序推薦。 </a:t>
            </a:r>
            <a:endParaRPr lang="en-US" altLang="zh-TW" sz="3600" dirty="0">
              <a:latin typeface="華康POP1體W5" panose="02010609010101010101" pitchFamily="49" charset="-120"/>
              <a:ea typeface="華康POP1體W5" panose="02010609010101010101" pitchFamily="49" charset="-120"/>
            </a:endParaRPr>
          </a:p>
          <a:p>
            <a:pPr lvl="2"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經各該主管教育行政機關鑑定為</a:t>
            </a:r>
            <a:r>
              <a:rPr lang="zh-TW" altLang="en-US" sz="3600" b="1" dirty="0">
                <a:solidFill>
                  <a:srgbClr val="FF0000"/>
                </a:solidFill>
                <a:latin typeface="華康POP1體W5" panose="02010609010101010101" pitchFamily="49" charset="-120"/>
                <a:ea typeface="華康POP1體W5" panose="02010609010101010101" pitchFamily="49" charset="-120"/>
              </a:rPr>
              <a:t>數理資賦優異</a:t>
            </a:r>
            <a:r>
              <a:rPr lang="zh-TW" altLang="en-US" sz="3600" dirty="0">
                <a:latin typeface="華康POP1體W5" panose="02010609010101010101" pitchFamily="49" charset="-120"/>
                <a:ea typeface="華康POP1體W5" panose="02010609010101010101" pitchFamily="49" charset="-120"/>
              </a:rPr>
              <a:t>者。 </a:t>
            </a:r>
            <a:endParaRPr lang="en-US" altLang="zh-TW" sz="3600" dirty="0">
              <a:latin typeface="華康POP1體W5" panose="02010609010101010101" pitchFamily="49" charset="-120"/>
              <a:ea typeface="華康POP1體W5" panose="02010609010101010101" pitchFamily="49" charset="-120"/>
            </a:endParaRPr>
          </a:p>
          <a:p>
            <a:pPr lvl="2"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通過「國際國中生</a:t>
            </a:r>
            <a:r>
              <a:rPr lang="zh-TW" altLang="en-US" sz="3600" b="1" dirty="0">
                <a:solidFill>
                  <a:srgbClr val="FF0000"/>
                </a:solidFill>
                <a:latin typeface="華康POP1體W5" panose="02010609010101010101" pitchFamily="49" charset="-120"/>
                <a:ea typeface="華康POP1體W5" panose="02010609010101010101" pitchFamily="49" charset="-120"/>
              </a:rPr>
              <a:t>科學奧林匹亞競賽</a:t>
            </a:r>
            <a:r>
              <a:rPr lang="zh-TW" altLang="en-US" sz="3600" dirty="0">
                <a:latin typeface="華康POP1體W5" panose="02010609010101010101" pitchFamily="49" charset="-120"/>
                <a:ea typeface="華康POP1體W5" panose="02010609010101010101" pitchFamily="49" charset="-120"/>
              </a:rPr>
              <a:t>」或「國際</a:t>
            </a:r>
            <a:r>
              <a:rPr lang="zh-TW" altLang="en-US" sz="3600" b="1" dirty="0">
                <a:solidFill>
                  <a:srgbClr val="FF0000"/>
                </a:solidFill>
                <a:latin typeface="華康POP1體W5" panose="02010609010101010101" pitchFamily="49" charset="-120"/>
                <a:ea typeface="華康POP1體W5" panose="02010609010101010101" pitchFamily="49" charset="-120"/>
              </a:rPr>
              <a:t>數理奧林匹亞競賽</a:t>
            </a:r>
            <a:r>
              <a:rPr lang="zh-TW" altLang="en-US" sz="3600" dirty="0">
                <a:latin typeface="華康POP1體W5" panose="02010609010101010101" pitchFamily="49" charset="-120"/>
                <a:ea typeface="華康POP1體W5" panose="02010609010101010101" pitchFamily="49" charset="-120"/>
              </a:rPr>
              <a:t>」</a:t>
            </a:r>
            <a:r>
              <a:rPr lang="zh-TW" altLang="en-US" sz="3600" b="1" dirty="0">
                <a:solidFill>
                  <a:srgbClr val="FF0000"/>
                </a:solidFill>
                <a:latin typeface="華康POP1體W5" panose="02010609010101010101" pitchFamily="49" charset="-120"/>
                <a:ea typeface="華康POP1體W5" panose="02010609010101010101" pitchFamily="49" charset="-120"/>
              </a:rPr>
              <a:t>初選</a:t>
            </a:r>
            <a:r>
              <a:rPr lang="zh-TW" altLang="en-US" sz="3600" dirty="0">
                <a:latin typeface="華康POP1體W5" panose="02010609010101010101" pitchFamily="49" charset="-120"/>
                <a:ea typeface="華康POP1體W5" panose="02010609010101010101" pitchFamily="49" charset="-120"/>
              </a:rPr>
              <a:t>，或具備「亞太數學奧林匹亞競賽國家代表隊決選研習營」報名資格。 </a:t>
            </a:r>
            <a:endParaRPr lang="en-US" altLang="zh-TW" sz="3600" dirty="0">
              <a:latin typeface="華康POP1體W5" panose="02010609010101010101" pitchFamily="49" charset="-120"/>
              <a:ea typeface="華康POP1體W5" panose="02010609010101010101" pitchFamily="49" charset="-120"/>
            </a:endParaRPr>
          </a:p>
          <a:p>
            <a:pPr lvl="2"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曾獲教育部或國教署或科技部主辦有關數理科目之全國競賽（例如</a:t>
            </a:r>
            <a:r>
              <a:rPr lang="zh-TW" altLang="en-US" sz="3600" b="1" dirty="0">
                <a:solidFill>
                  <a:srgbClr val="FF0000"/>
                </a:solidFill>
                <a:latin typeface="華康POP1體W5" panose="02010609010101010101" pitchFamily="49" charset="-120"/>
                <a:ea typeface="華康POP1體W5" panose="02010609010101010101" pitchFamily="49" charset="-120"/>
              </a:rPr>
              <a:t>全國中小學科學展覽會</a:t>
            </a:r>
            <a:r>
              <a:rPr lang="zh-TW" altLang="en-US" sz="3600" dirty="0">
                <a:latin typeface="華康POP1體W5" panose="02010609010101010101" pitchFamily="49" charset="-120"/>
                <a:ea typeface="華康POP1體W5" panose="02010609010101010101" pitchFamily="49" charset="-120"/>
              </a:rPr>
              <a:t>）前三名或佳作。</a:t>
            </a:r>
            <a:endParaRPr lang="en-US" altLang="zh-TW" sz="3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600" dirty="0">
                <a:latin typeface="華康POP1體W5" panose="02010609010101010101" pitchFamily="49" charset="-120"/>
                <a:ea typeface="華康POP1體W5" panose="02010609010101010101" pitchFamily="49" charset="-120"/>
              </a:rPr>
              <a:t>通過心理素質評估（學校老師觀察推薦）。</a:t>
            </a:r>
            <a:endParaRPr lang="en-US" altLang="zh-TW" sz="36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723900" y="1873250"/>
            <a:ext cx="7796213" cy="2736850"/>
          </a:xfrm>
          <a:prstGeom prst="rect">
            <a:avLst/>
          </a:prstGeom>
        </p:spPr>
        <p:txBody>
          <a:bodyPr>
            <a:normAutofit fontScale="92500" lnSpcReduction="20000"/>
          </a:bodyPr>
          <a:lstStyle/>
          <a:p>
            <a:pPr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甄選辦法</a:t>
            </a:r>
            <a:endParaRPr lang="en-US" altLang="zh-TW" sz="3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科學能力檢定</a:t>
            </a:r>
            <a:endParaRPr lang="en-US" altLang="zh-TW" sz="3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實驗實作</a:t>
            </a:r>
            <a:endParaRPr lang="en-US" altLang="zh-TW" sz="30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分發錄取方式</a:t>
            </a:r>
            <a:endParaRPr lang="en-US" altLang="zh-TW" sz="30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3000" dirty="0">
                <a:latin typeface="華康POP1體W5" panose="02010609010101010101" pitchFamily="49" charset="-120"/>
                <a:ea typeface="華康POP1體W5" panose="02010609010101010101" pitchFamily="49" charset="-120"/>
              </a:rPr>
              <a:t>　　甄選總成績＝科學能力檢定成績＋實驗實作成績</a:t>
            </a:r>
            <a:endParaRPr lang="en-US" altLang="zh-TW" sz="30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4" name="標題 1"/>
          <p:cNvSpPr>
            <a:spLocks noGrp="1"/>
          </p:cNvSpPr>
          <p:nvPr>
            <p:ph type="title"/>
          </p:nvPr>
        </p:nvSpPr>
        <p:spPr>
          <a:xfrm>
            <a:off x="619125" y="444501"/>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科學班</a:t>
            </a:r>
            <a:r>
              <a:rPr lang="zh-TW" altLang="en-US" sz="3000" dirty="0">
                <a:latin typeface="華康POP1體W9" panose="02010609010101010101" pitchFamily="49" charset="-120"/>
                <a:ea typeface="華康POP1體W9" panose="02010609010101010101" pitchFamily="49" charset="-120"/>
              </a:rPr>
              <a:t>（武陵高中科學班為例）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7525" y="44450"/>
            <a:ext cx="8229600" cy="1143000"/>
          </a:xfrm>
        </p:spPr>
        <p:txBody>
          <a:bodyPr/>
          <a:lstStyle/>
          <a:p>
            <a:r>
              <a:rPr lang="zh-TW" altLang="en-US" sz="4000">
                <a:solidFill>
                  <a:srgbClr val="3517E7"/>
                </a:solidFill>
                <a:ea typeface="標楷體" pitchFamily="65" charset="-120"/>
              </a:rPr>
              <a:t>怎麼樣才能拿到國中畢業證書？</a:t>
            </a:r>
          </a:p>
        </p:txBody>
      </p:sp>
      <p:sp>
        <p:nvSpPr>
          <p:cNvPr id="11267" name="Rectangle 3"/>
          <p:cNvSpPr>
            <a:spLocks noGrp="1" noChangeArrowheads="1"/>
          </p:cNvSpPr>
          <p:nvPr>
            <p:ph type="body" idx="1"/>
          </p:nvPr>
        </p:nvSpPr>
        <p:spPr>
          <a:xfrm>
            <a:off x="428625" y="1187450"/>
            <a:ext cx="8407400" cy="5265738"/>
          </a:xfrm>
        </p:spPr>
        <p:txBody>
          <a:bodyPr/>
          <a:lstStyle/>
          <a:p>
            <a:pPr>
              <a:buFontTx/>
              <a:buNone/>
              <a:defRPr/>
            </a:pPr>
            <a:r>
              <a:rPr lang="zh-TW" altLang="zh-TW" sz="2400" dirty="0">
                <a:latin typeface="標楷體" panose="03000509000000000000" pitchFamily="65" charset="-120"/>
                <a:ea typeface="標楷體" panose="03000509000000000000" pitchFamily="65" charset="-120"/>
              </a:rPr>
              <a:t>依據教育局</a:t>
            </a:r>
            <a:r>
              <a:rPr lang="en-US" altLang="zh-TW" sz="2400" dirty="0">
                <a:latin typeface="標楷體" panose="03000509000000000000" pitchFamily="65" charset="-120"/>
                <a:ea typeface="標楷體" panose="03000509000000000000" pitchFamily="65" charset="-120"/>
              </a:rPr>
              <a:t>103</a:t>
            </a:r>
            <a:r>
              <a:rPr lang="zh-TW" altLang="zh-TW"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3</a:t>
            </a:r>
            <a:r>
              <a:rPr lang="zh-TW" altLang="zh-TW"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28</a:t>
            </a:r>
            <a:r>
              <a:rPr lang="zh-TW" altLang="zh-TW" sz="2400" dirty="0">
                <a:latin typeface="標楷體" panose="03000509000000000000" pitchFamily="65" charset="-120"/>
                <a:ea typeface="標楷體" panose="03000509000000000000" pitchFamily="65" charset="-120"/>
              </a:rPr>
              <a:t>日「桃園縣國民中學學生成績評量作業補充規定」第十二條規定：學生修業期滿，能否准予畢業，須同時符合下列各款之規定：</a:t>
            </a:r>
            <a:endParaRPr lang="en-US" altLang="zh-TW" sz="2400" dirty="0">
              <a:latin typeface="標楷體" panose="03000509000000000000" pitchFamily="65" charset="-120"/>
              <a:ea typeface="標楷體" panose="03000509000000000000" pitchFamily="65" charset="-120"/>
            </a:endParaRPr>
          </a:p>
          <a:p>
            <a:pPr>
              <a:buFontTx/>
              <a:buNone/>
              <a:defRPr/>
            </a:pPr>
            <a:r>
              <a:rPr lang="en-US" altLang="zh-TW" sz="2800" b="1" dirty="0">
                <a:solidFill>
                  <a:schemeClr val="accent2"/>
                </a:solidFill>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學生實際出席日數</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不含公、喪、病假</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，須達</a:t>
            </a:r>
            <a:r>
              <a:rPr lang="zh-TW" altLang="zh-TW" sz="2800" b="1" dirty="0">
                <a:solidFill>
                  <a:srgbClr val="FF0000"/>
                </a:solidFill>
                <a:latin typeface="標楷體" panose="03000509000000000000" pitchFamily="65" charset="-120"/>
                <a:ea typeface="標楷體" panose="03000509000000000000" pitchFamily="65" charset="-120"/>
              </a:rPr>
              <a:t>六學期總出席日數之三分之二以上</a:t>
            </a:r>
            <a:r>
              <a:rPr lang="zh-TW" altLang="zh-TW"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FontTx/>
              <a:buNone/>
              <a:defRPr/>
            </a:pPr>
            <a:r>
              <a:rPr lang="en-US" altLang="zh-TW" sz="2800" b="1" dirty="0">
                <a:solidFill>
                  <a:schemeClr val="accent2"/>
                </a:solidFill>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學生日常生活表現六學期成績依教師輔導與管教學</a:t>
            </a:r>
            <a:endParaRPr lang="en-US" altLang="zh-TW" sz="2800" dirty="0">
              <a:latin typeface="標楷體" panose="03000509000000000000" pitchFamily="65" charset="-120"/>
              <a:ea typeface="標楷體" panose="03000509000000000000" pitchFamily="65" charset="-120"/>
            </a:endParaRPr>
          </a:p>
          <a:p>
            <a:pPr marL="0" indent="0">
              <a:buFontTx/>
              <a:buNone/>
              <a:defRPr/>
            </a:pPr>
            <a:r>
              <a:rPr lang="zh-TW" altLang="en-US"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生之相關規定，辦理功過相抵、獎懲實施、懲罰存</a:t>
            </a:r>
            <a:endParaRPr lang="en-US" altLang="zh-TW" sz="2800" dirty="0">
              <a:latin typeface="標楷體" panose="03000509000000000000" pitchFamily="65" charset="-120"/>
              <a:ea typeface="標楷體" panose="03000509000000000000" pitchFamily="65" charset="-120"/>
            </a:endParaRPr>
          </a:p>
          <a:p>
            <a:pPr marL="0" indent="0">
              <a:buFontTx/>
              <a:buNone/>
              <a:defRPr/>
            </a:pPr>
            <a:r>
              <a:rPr lang="zh-TW" altLang="en-US"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記及改過銷過等事項，且依規定程序審核通過註銷</a:t>
            </a:r>
            <a:endParaRPr lang="en-US" altLang="zh-TW" sz="2800" dirty="0">
              <a:latin typeface="標楷體" panose="03000509000000000000" pitchFamily="65" charset="-120"/>
              <a:ea typeface="標楷體" panose="03000509000000000000" pitchFamily="65" charset="-120"/>
            </a:endParaRPr>
          </a:p>
          <a:p>
            <a:pPr marL="0" indent="0">
              <a:buFontTx/>
              <a:buNone/>
              <a:defRPr/>
            </a:pPr>
            <a:r>
              <a:rPr lang="zh-TW" altLang="en-US"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後，其記錄</a:t>
            </a:r>
            <a:r>
              <a:rPr lang="zh-TW" altLang="zh-TW" sz="2800" b="1" dirty="0">
                <a:solidFill>
                  <a:srgbClr val="FF0000"/>
                </a:solidFill>
                <a:latin typeface="標楷體" panose="03000509000000000000" pitchFamily="65" charset="-120"/>
                <a:ea typeface="標楷體" panose="03000509000000000000" pitchFamily="65" charset="-120"/>
              </a:rPr>
              <a:t>未達三大過</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三小過等同一大過</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者</a:t>
            </a:r>
            <a:r>
              <a:rPr lang="zh-TW" altLang="zh-TW"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FontTx/>
              <a:buNone/>
              <a:defRPr/>
            </a:pPr>
            <a:r>
              <a:rPr lang="en-US" altLang="zh-TW" sz="2800" b="1" dirty="0">
                <a:solidFill>
                  <a:schemeClr val="accent2"/>
                </a:solidFill>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學生學習領域畢業成績</a:t>
            </a:r>
            <a:r>
              <a:rPr lang="zh-TW" altLang="zh-TW" sz="2800" b="1" dirty="0">
                <a:solidFill>
                  <a:srgbClr val="FF0000"/>
                </a:solidFill>
                <a:latin typeface="標楷體" panose="03000509000000000000" pitchFamily="65" charset="-120"/>
                <a:ea typeface="標楷體" panose="03000509000000000000" pitchFamily="65" charset="-120"/>
              </a:rPr>
              <a:t>至少有四大領域</a:t>
            </a:r>
            <a:r>
              <a:rPr lang="zh-TW" altLang="zh-TW" sz="2800" dirty="0">
                <a:latin typeface="標楷體" panose="03000509000000000000" pitchFamily="65" charset="-120"/>
                <a:ea typeface="標楷體" panose="03000509000000000000" pitchFamily="65" charset="-120"/>
              </a:rPr>
              <a:t>之畢業</a:t>
            </a:r>
            <a:r>
              <a:rPr lang="zh-TW" altLang="zh-TW" sz="2800" b="1" dirty="0">
                <a:solidFill>
                  <a:srgbClr val="FF0000"/>
                </a:solidFill>
                <a:latin typeface="標楷體" panose="03000509000000000000" pitchFamily="65" charset="-120"/>
                <a:ea typeface="標楷體" panose="03000509000000000000" pitchFamily="65" charset="-120"/>
              </a:rPr>
              <a:t>總平</a:t>
            </a:r>
            <a:endParaRPr lang="en-US" altLang="zh-TW" sz="2800" b="1" dirty="0">
              <a:solidFill>
                <a:srgbClr val="FF0000"/>
              </a:solidFill>
              <a:latin typeface="標楷體" panose="03000509000000000000" pitchFamily="65" charset="-120"/>
              <a:ea typeface="標楷體" panose="03000509000000000000" pitchFamily="65" charset="-120"/>
            </a:endParaRPr>
          </a:p>
          <a:p>
            <a:pPr marL="0" indent="0">
              <a:buFontTx/>
              <a:buNone/>
              <a:defRPr/>
            </a:pPr>
            <a:r>
              <a:rPr lang="zh-TW" altLang="en-US" sz="2800" b="1" dirty="0">
                <a:solidFill>
                  <a:srgbClr val="FF0000"/>
                </a:solidFill>
                <a:latin typeface="標楷體" panose="03000509000000000000" pitchFamily="65" charset="-120"/>
                <a:ea typeface="標楷體" panose="03000509000000000000" pitchFamily="65" charset="-120"/>
              </a:rPr>
              <a:t>  </a:t>
            </a:r>
            <a:r>
              <a:rPr lang="zh-TW" altLang="zh-TW" sz="2800" b="1" dirty="0">
                <a:solidFill>
                  <a:srgbClr val="FF0000"/>
                </a:solidFill>
                <a:latin typeface="標楷體" panose="03000509000000000000" pitchFamily="65" charset="-120"/>
                <a:ea typeface="標楷體" panose="03000509000000000000" pitchFamily="65" charset="-120"/>
              </a:rPr>
              <a:t>均成績每領域均達丙等</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六十分</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zh-TW" sz="2800" b="1" dirty="0">
                <a:solidFill>
                  <a:srgbClr val="FF0000"/>
                </a:solidFill>
                <a:latin typeface="標楷體" panose="03000509000000000000" pitchFamily="65" charset="-120"/>
                <a:ea typeface="標楷體" panose="03000509000000000000" pitchFamily="65" charset="-120"/>
              </a:rPr>
              <a:t>以上</a:t>
            </a:r>
            <a:r>
              <a:rPr lang="zh-TW" altLang="zh-TW" sz="2800" dirty="0">
                <a:latin typeface="標楷體" panose="03000509000000000000" pitchFamily="65" charset="-120"/>
                <a:ea typeface="標楷體" panose="03000509000000000000" pitchFamily="65" charset="-12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1"/>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特色招生（專業群科甄選）</a:t>
            </a:r>
          </a:p>
        </p:txBody>
      </p:sp>
      <p:sp>
        <p:nvSpPr>
          <p:cNvPr id="3" name="內容版面配置區 2"/>
          <p:cNvSpPr>
            <a:spLocks noGrp="1"/>
          </p:cNvSpPr>
          <p:nvPr>
            <p:ph sz="quarter" idx="4294967295"/>
          </p:nvPr>
        </p:nvSpPr>
        <p:spPr>
          <a:xfrm>
            <a:off x="847725" y="1152526"/>
            <a:ext cx="7796213" cy="4697413"/>
          </a:xfrm>
          <a:prstGeom prst="rect">
            <a:avLst/>
          </a:prstGeom>
        </p:spPr>
        <p:txBody>
          <a:bodyPr>
            <a:normAutofit lnSpcReduction="10000"/>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每位考生限選擇「</a:t>
            </a:r>
            <a:r>
              <a:rPr lang="zh-TW" altLang="en-US" sz="2800" b="1" dirty="0">
                <a:solidFill>
                  <a:srgbClr val="FF0000"/>
                </a:solidFill>
                <a:latin typeface="華康POP1體W5" panose="02010609010101010101" pitchFamily="49" charset="-120"/>
                <a:ea typeface="華康POP1體W5" panose="02010609010101010101" pitchFamily="49" charset="-120"/>
              </a:rPr>
              <a:t>一就學區一校系</a:t>
            </a:r>
            <a:r>
              <a:rPr lang="zh-TW" altLang="en-US" sz="2800" dirty="0">
                <a:latin typeface="華康POP1體W5" panose="02010609010101010101" pitchFamily="49" charset="-120"/>
                <a:ea typeface="華康POP1體W5" panose="02010609010101010101" pitchFamily="49" charset="-120"/>
              </a:rPr>
              <a:t>」報名參加</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甄選辦法</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術科甄選：各校依特色課程發展，訂定以實驗、面試、實作、表演等方式進行甄選</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得視需要辦理書面審查</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不得加考任何學科紙筆測驗</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得參採國中教育會考成績作為錄取門檻（如：北科附工）</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分發錄取方式</a:t>
            </a:r>
            <a:endParaRPr lang="en-US" altLang="zh-TW" sz="28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依各校自訂甄選總成績計算方式，擇優錄取</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30724" name="文字方塊 3"/>
          <p:cNvSpPr txBox="1">
            <a:spLocks noChangeArrowheads="1"/>
          </p:cNvSpPr>
          <p:nvPr/>
        </p:nvSpPr>
        <p:spPr bwMode="auto">
          <a:xfrm>
            <a:off x="1907704" y="5736158"/>
            <a:ext cx="5616624" cy="1077218"/>
          </a:xfrm>
          <a:prstGeom prst="rect">
            <a:avLst/>
          </a:prstGeom>
          <a:solidFill>
            <a:schemeClr val="accent2"/>
          </a:solidFill>
          <a:ln w="9525">
            <a:noFill/>
            <a:miter lim="800000"/>
            <a:headEnd/>
            <a:tailEnd/>
          </a:ln>
        </p:spPr>
        <p:txBody>
          <a:bodyPr wrap="square">
            <a:spAutoFit/>
          </a:bodyPr>
          <a:lstStyle/>
          <a:p>
            <a:r>
              <a:rPr lang="zh-TW" altLang="en-US" sz="3200" dirty="0">
                <a:solidFill>
                  <a:schemeClr val="bg2">
                    <a:lumMod val="20000"/>
                    <a:lumOff val="80000"/>
                  </a:schemeClr>
                </a:solidFill>
                <a:latin typeface="華康POP1體W9" pitchFamily="49" charset="-120"/>
                <a:ea typeface="華康POP1體W9" pitchFamily="49" charset="-120"/>
              </a:rPr>
              <a:t>請盡可能透過學校輔導室報名</a:t>
            </a:r>
            <a:r>
              <a:rPr lang="en-US" altLang="zh-TW" sz="3200" dirty="0">
                <a:solidFill>
                  <a:schemeClr val="bg2">
                    <a:lumMod val="20000"/>
                    <a:lumOff val="80000"/>
                  </a:schemeClr>
                </a:solidFill>
                <a:latin typeface="華康POP1體W9" pitchFamily="49" charset="-120"/>
                <a:ea typeface="華康POP1體W9" pitchFamily="49" charset="-120"/>
              </a:rPr>
              <a:t>,</a:t>
            </a:r>
          </a:p>
          <a:p>
            <a:r>
              <a:rPr lang="zh-TW" altLang="en-US" sz="3200" dirty="0">
                <a:solidFill>
                  <a:schemeClr val="bg2">
                    <a:lumMod val="20000"/>
                    <a:lumOff val="80000"/>
                  </a:schemeClr>
                </a:solidFill>
                <a:latin typeface="華康POP1體W9" pitchFamily="49" charset="-120"/>
                <a:ea typeface="華康POP1體W9" pitchFamily="49" charset="-120"/>
              </a:rPr>
              <a:t>較有保障且不易混淆</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28" y="476672"/>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技優甄審</a:t>
            </a:r>
          </a:p>
        </p:txBody>
      </p:sp>
      <p:sp>
        <p:nvSpPr>
          <p:cNvPr id="3" name="內容版面配置區 2"/>
          <p:cNvSpPr>
            <a:spLocks noGrp="1"/>
          </p:cNvSpPr>
          <p:nvPr>
            <p:ph sz="quarter" idx="4294967295"/>
          </p:nvPr>
        </p:nvSpPr>
        <p:spPr>
          <a:xfrm>
            <a:off x="514350" y="1587501"/>
            <a:ext cx="8010525" cy="3787775"/>
          </a:xfrm>
          <a:prstGeom prst="rect">
            <a:avLst/>
          </a:prstGeom>
        </p:spPr>
        <p:txBody>
          <a:bodyPr>
            <a:normAutofit/>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報名資格條件（招生對象）</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應屆畢（結）業生</a:t>
            </a:r>
            <a:r>
              <a:rPr lang="zh-TW" altLang="en-US" sz="2600" b="1" dirty="0">
                <a:solidFill>
                  <a:srgbClr val="FF0000"/>
                </a:solidFill>
                <a:latin typeface="華康POP1體W5" panose="02010609010101010101" pitchFamily="49" charset="-120"/>
                <a:ea typeface="華康POP1體W5" panose="02010609010101010101" pitchFamily="49" charset="-120"/>
              </a:rPr>
              <a:t>技藝教育課程成績優良</a:t>
            </a:r>
            <a:r>
              <a:rPr lang="zh-TW" altLang="en-US" sz="2600" dirty="0">
                <a:latin typeface="華康POP1體W5" panose="02010609010101010101" pitchFamily="49" charset="-120"/>
                <a:ea typeface="華康POP1體W5" panose="02010609010101010101" pitchFamily="49" charset="-120"/>
              </a:rPr>
              <a:t>。</a:t>
            </a:r>
            <a:endParaRPr lang="en-US" altLang="zh-TW" sz="2600" dirty="0">
              <a:latin typeface="華康POP1體W5" panose="02010609010101010101" pitchFamily="49" charset="-120"/>
              <a:ea typeface="華康POP1體W5" panose="02010609010101010101" pitchFamily="49" charset="-120"/>
            </a:endParaRPr>
          </a:p>
          <a:p>
            <a:pPr marL="857250" lvl="2" indent="0" eaLnBrk="1" fontAlgn="auto" hangingPunct="1">
              <a:spcAft>
                <a:spcPts val="0"/>
              </a:spcAft>
              <a:buNone/>
              <a:defRPr/>
            </a:pPr>
            <a:r>
              <a:rPr lang="zh-TW" altLang="en-US" sz="2200" dirty="0">
                <a:latin typeface="華康POP1體W5" panose="02010609010101010101" pitchFamily="49" charset="-120"/>
                <a:ea typeface="華康POP1體W5" panose="02010609010101010101" pitchFamily="49" charset="-120"/>
              </a:rPr>
              <a:t>註：應屆畢（結）業生，以技藝技能優良身分入學者，以就讀高級中等學校</a:t>
            </a:r>
            <a:r>
              <a:rPr lang="zh-TW" altLang="en-US" sz="2200" b="1" dirty="0">
                <a:solidFill>
                  <a:srgbClr val="FF0000"/>
                </a:solidFill>
                <a:latin typeface="華康POP1體W5" panose="02010609010101010101" pitchFamily="49" charset="-120"/>
                <a:ea typeface="華康POP1體W5" panose="02010609010101010101" pitchFamily="49" charset="-120"/>
              </a:rPr>
              <a:t>相關專業群、科為限</a:t>
            </a:r>
            <a:r>
              <a:rPr lang="zh-TW" altLang="en-US" sz="2200" dirty="0">
                <a:latin typeface="華康POP1體W5" panose="02010609010101010101" pitchFamily="49" charset="-120"/>
                <a:ea typeface="華康POP1體W5" panose="02010609010101010101" pitchFamily="49" charset="-120"/>
              </a:rPr>
              <a:t>。</a:t>
            </a: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競賽成績優異（競賽種類詳見簡章）</a:t>
            </a:r>
            <a:endParaRPr lang="en-US" altLang="zh-TW" sz="2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領有丙級以上技術士證或相當於丙級以上之單一級技術士證。</a:t>
            </a:r>
            <a:endParaRPr lang="en-US" altLang="zh-TW" sz="26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600" dirty="0">
                <a:latin typeface="華康POP1體W5" panose="02010609010101010101" pitchFamily="49" charset="-120"/>
                <a:ea typeface="華康POP1體W5" panose="02010609010101010101" pitchFamily="49" charset="-120"/>
              </a:rPr>
              <a:t>　（一般國中生較少具備此項條件）</a:t>
            </a:r>
            <a:endParaRPr lang="en-US" altLang="zh-TW" sz="2600" dirty="0">
              <a:latin typeface="華康POP1體W5" panose="02010609010101010101" pitchFamily="49" charset="-120"/>
              <a:ea typeface="華康POP1體W5" panose="02010609010101010101" pitchFamily="49" charset="-120"/>
            </a:endParaRPr>
          </a:p>
        </p:txBody>
      </p:sp>
      <p:sp>
        <p:nvSpPr>
          <p:cNvPr id="31748" name="文字方塊 3"/>
          <p:cNvSpPr txBox="1">
            <a:spLocks noChangeArrowheads="1"/>
          </p:cNvSpPr>
          <p:nvPr/>
        </p:nvSpPr>
        <p:spPr bwMode="auto">
          <a:xfrm>
            <a:off x="5076056" y="980728"/>
            <a:ext cx="3744416" cy="522288"/>
          </a:xfrm>
          <a:prstGeom prst="rect">
            <a:avLst/>
          </a:prstGeom>
          <a:noFill/>
          <a:ln w="9525">
            <a:noFill/>
            <a:miter lim="800000"/>
            <a:headEnd/>
            <a:tailEnd/>
          </a:ln>
        </p:spPr>
        <p:txBody>
          <a:bodyPr wrap="square">
            <a:spAutoFit/>
          </a:bodyPr>
          <a:lstStyle/>
          <a:p>
            <a:pPr eaLnBrk="1" hangingPunct="1"/>
            <a:r>
              <a:rPr lang="zh-TW" altLang="en-US" sz="2800" b="1" dirty="0">
                <a:latin typeface="華康POP1體W5" pitchFamily="49" charset="-120"/>
                <a:ea typeface="華康POP1體W5" pitchFamily="49" charset="-120"/>
              </a:rPr>
              <a:t>僅</a:t>
            </a:r>
            <a:r>
              <a:rPr lang="zh-TW" altLang="en-US" sz="2800" b="1" dirty="0">
                <a:solidFill>
                  <a:srgbClr val="FF0000"/>
                </a:solidFill>
                <a:latin typeface="華康POP1體W5" pitchFamily="49" charset="-120"/>
                <a:ea typeface="華康POP1體W5" pitchFamily="49" charset="-120"/>
              </a:rPr>
              <a:t>限技藝班學生</a:t>
            </a:r>
            <a:r>
              <a:rPr lang="zh-TW" altLang="en-US" sz="2800" b="1" dirty="0">
                <a:latin typeface="華康POP1體W5" pitchFamily="49" charset="-120"/>
                <a:ea typeface="華康POP1體W5" pitchFamily="49" charset="-120"/>
              </a:rPr>
              <a:t>參加</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666750" y="1155700"/>
            <a:ext cx="7829550" cy="5219700"/>
          </a:xfrm>
          <a:prstGeom prst="rect">
            <a:avLst/>
          </a:prstGeom>
        </p:spPr>
        <p:txBody>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甄選辦法</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可選定</a:t>
            </a:r>
            <a:r>
              <a:rPr lang="zh-TW" altLang="en-US" sz="2800" b="1" dirty="0">
                <a:solidFill>
                  <a:srgbClr val="FF0000"/>
                </a:solidFill>
                <a:latin typeface="華康POP1體W5" panose="02010609010101010101" pitchFamily="49" charset="-120"/>
                <a:ea typeface="華康POP1體W5" panose="02010609010101010101" pitchFamily="49" charset="-120"/>
              </a:rPr>
              <a:t>一科多校</a:t>
            </a:r>
            <a:endParaRPr lang="en-US" altLang="zh-TW" sz="2800" b="1" dirty="0">
              <a:solidFill>
                <a:srgbClr val="FF0000"/>
              </a:solidFill>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書面審查積分</a:t>
            </a:r>
            <a:endParaRPr lang="en-US" altLang="zh-TW" sz="28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分 </a:t>
            </a:r>
            <a:r>
              <a:rPr lang="en-US" altLang="zh-TW" sz="2800" dirty="0">
                <a:latin typeface="華康POP1體W5" panose="02010609010101010101" pitchFamily="49" charset="-120"/>
                <a:ea typeface="華康POP1體W5" panose="02010609010101010101" pitchFamily="49" charset="-120"/>
              </a:rPr>
              <a:t>A. B</a:t>
            </a:r>
            <a:r>
              <a:rPr lang="zh-TW" altLang="en-US" sz="2800" dirty="0">
                <a:latin typeface="華康POP1體W5" panose="02010609010101010101" pitchFamily="49" charset="-120"/>
                <a:ea typeface="華康POP1體W5" panose="02010609010101010101" pitchFamily="49" charset="-120"/>
              </a:rPr>
              <a:t> 兩分項計分</a:t>
            </a:r>
            <a:endParaRPr lang="en-US" altLang="zh-TW" sz="28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a:t>
            </a:r>
            <a:r>
              <a:rPr lang="en-US" altLang="zh-TW" sz="2800" dirty="0">
                <a:latin typeface="華康POP1體W5" panose="02010609010101010101" pitchFamily="49" charset="-120"/>
                <a:ea typeface="華康POP1體W5" panose="02010609010101010101" pitchFamily="49" charset="-120"/>
              </a:rPr>
              <a:t>A</a:t>
            </a:r>
            <a:r>
              <a:rPr lang="zh-TW" altLang="en-US" sz="2800" dirty="0">
                <a:latin typeface="華康POP1體W5" panose="02010609010101010101" pitchFamily="49" charset="-120"/>
                <a:ea typeface="華康POP1體W5" panose="02010609010101010101" pitchFamily="49" charset="-120"/>
              </a:rPr>
              <a:t>項：競賽、展覽、或領有技術士證積分</a:t>
            </a:r>
            <a:endParaRPr lang="en-US" altLang="zh-TW" sz="28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a:t>
            </a:r>
            <a:r>
              <a:rPr lang="en-US" altLang="zh-TW" sz="2800" dirty="0">
                <a:latin typeface="華康POP1體W5" panose="02010609010101010101" pitchFamily="49" charset="-120"/>
                <a:ea typeface="華康POP1體W5" panose="02010609010101010101" pitchFamily="49" charset="-120"/>
              </a:rPr>
              <a:t>B</a:t>
            </a:r>
            <a:r>
              <a:rPr lang="zh-TW" altLang="en-US" sz="2800" dirty="0">
                <a:latin typeface="華康POP1體W5" panose="02010609010101010101" pitchFamily="49" charset="-120"/>
                <a:ea typeface="華康POP1體W5" panose="02010609010101010101" pitchFamily="49" charset="-120"/>
              </a:rPr>
              <a:t>項：國中技藝教育學程成績優良項目積分</a:t>
            </a:r>
            <a:endParaRPr lang="en-US" altLang="zh-TW" sz="28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　</a:t>
            </a:r>
            <a:r>
              <a:rPr lang="zh-TW" altLang="en-US" sz="2800" b="1" dirty="0">
                <a:latin typeface="華康POP1體W5" panose="02010609010101010101" pitchFamily="49" charset="-120"/>
                <a:ea typeface="華康POP1體W5" panose="02010609010101010101" pitchFamily="49" charset="-120"/>
              </a:rPr>
              <a:t> </a:t>
            </a:r>
            <a:r>
              <a:rPr lang="en-US" altLang="zh-TW" sz="2800" b="1" dirty="0">
                <a:solidFill>
                  <a:srgbClr val="FF0000"/>
                </a:solidFill>
                <a:latin typeface="華康POP1體W5" panose="02010609010101010101" pitchFamily="49" charset="-120"/>
                <a:ea typeface="華康POP1體W5" panose="02010609010101010101" pitchFamily="49" charset="-120"/>
              </a:rPr>
              <a:t>A</a:t>
            </a:r>
            <a:r>
              <a:rPr lang="zh-TW" altLang="en-US" sz="2800" b="1" dirty="0">
                <a:solidFill>
                  <a:srgbClr val="FF0000"/>
                </a:solidFill>
                <a:latin typeface="華康POP1體W5" panose="02010609010101010101" pitchFamily="49" charset="-120"/>
                <a:ea typeface="華康POP1體W5" panose="02010609010101010101" pitchFamily="49" charset="-120"/>
              </a:rPr>
              <a:t>、</a:t>
            </a:r>
            <a:r>
              <a:rPr lang="en-US" altLang="zh-TW" sz="2800" b="1" dirty="0">
                <a:solidFill>
                  <a:srgbClr val="FF0000"/>
                </a:solidFill>
                <a:latin typeface="華康POP1體W5" panose="02010609010101010101" pitchFamily="49" charset="-120"/>
                <a:ea typeface="華康POP1體W5" panose="02010609010101010101" pitchFamily="49" charset="-120"/>
              </a:rPr>
              <a:t>B</a:t>
            </a:r>
            <a:r>
              <a:rPr lang="zh-TW" altLang="en-US" sz="2800" b="1" dirty="0">
                <a:solidFill>
                  <a:srgbClr val="FF0000"/>
                </a:solidFill>
                <a:latin typeface="華康POP1體W5" panose="02010609010101010101" pitchFamily="49" charset="-120"/>
                <a:ea typeface="華康POP1體W5" panose="02010609010101010101" pitchFamily="49" charset="-120"/>
              </a:rPr>
              <a:t>項擇優採計。</a:t>
            </a:r>
            <a:endParaRPr lang="en-US" altLang="zh-TW" sz="2800" b="1" dirty="0">
              <a:solidFill>
                <a:srgbClr val="FF0000"/>
              </a:solidFill>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5" name="標題 1"/>
          <p:cNvSpPr>
            <a:spLocks noGrp="1"/>
          </p:cNvSpPr>
          <p:nvPr>
            <p:ph type="title"/>
          </p:nvPr>
        </p:nvSpPr>
        <p:spPr>
          <a:xfrm>
            <a:off x="514350" y="434975"/>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技優甄審</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4110" y="93664"/>
            <a:ext cx="7797403" cy="1150937"/>
          </a:xfrm>
        </p:spPr>
        <p:txBody>
          <a:bodyPr/>
          <a:lstStyle/>
          <a:p>
            <a:pPr>
              <a:defRPr/>
            </a:pPr>
            <a:r>
              <a:rPr lang="zh-TW" altLang="en-US" sz="4000" dirty="0">
                <a:latin typeface="華康POP1體W9" panose="02010609010101010101" pitchFamily="49" charset="-120"/>
                <a:ea typeface="華康POP1體W9" panose="02010609010101010101" pitchFamily="49" charset="-120"/>
              </a:rPr>
              <a:t>技優甄審積分參考表</a:t>
            </a:r>
          </a:p>
        </p:txBody>
      </p:sp>
      <p:sp>
        <p:nvSpPr>
          <p:cNvPr id="3" name="內容版面配置區 2"/>
          <p:cNvSpPr>
            <a:spLocks noGrp="1"/>
          </p:cNvSpPr>
          <p:nvPr>
            <p:ph sz="quarter" idx="4294967295"/>
          </p:nvPr>
        </p:nvSpPr>
        <p:spPr>
          <a:xfrm>
            <a:off x="514350" y="2063750"/>
            <a:ext cx="7796213" cy="3311525"/>
          </a:xfrm>
          <a:prstGeom prst="rect">
            <a:avLst/>
          </a:prstGeom>
        </p:spPr>
        <p:txBody>
          <a:bodyPr/>
          <a:lstStyle/>
          <a:p>
            <a:pPr eaLnBrk="1" fontAlgn="auto" hangingPunct="1">
              <a:spcAft>
                <a:spcPts val="0"/>
              </a:spcAft>
              <a:buFont typeface="Arial" panose="020B0604020202020204" pitchFamily="34" charset="0"/>
              <a:buChar char="•"/>
              <a:defRPr/>
            </a:pPr>
            <a:endParaRPr lang="zh-TW" altLang="en-US" dirty="0"/>
          </a:p>
        </p:txBody>
      </p:sp>
      <p:pic>
        <p:nvPicPr>
          <p:cNvPr id="33796" name="圖片 3"/>
          <p:cNvPicPr>
            <a:picLocks noChangeAspect="1"/>
          </p:cNvPicPr>
          <p:nvPr/>
        </p:nvPicPr>
        <p:blipFill>
          <a:blip r:embed="rId3" cstate="print"/>
          <a:srcRect/>
          <a:stretch>
            <a:fillRect/>
          </a:stretch>
        </p:blipFill>
        <p:spPr bwMode="auto">
          <a:xfrm>
            <a:off x="342900" y="1016000"/>
            <a:ext cx="8372475" cy="54991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198439"/>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實用技能學程</a:t>
            </a:r>
          </a:p>
        </p:txBody>
      </p:sp>
      <p:sp>
        <p:nvSpPr>
          <p:cNvPr id="3" name="內容版面配置區 2"/>
          <p:cNvSpPr>
            <a:spLocks noGrp="1"/>
          </p:cNvSpPr>
          <p:nvPr>
            <p:ph sz="quarter" idx="4294967295"/>
          </p:nvPr>
        </p:nvSpPr>
        <p:spPr>
          <a:xfrm>
            <a:off x="827584" y="3429000"/>
            <a:ext cx="7796213" cy="2222129"/>
          </a:xfrm>
          <a:prstGeom prst="rect">
            <a:avLst/>
          </a:prstGeom>
        </p:spPr>
        <p:txBody>
          <a:bodyPr/>
          <a:lstStyle/>
          <a:p>
            <a:pPr eaLnBrk="1" fontAlgn="auto" hangingPunct="1">
              <a:spcAft>
                <a:spcPts val="0"/>
              </a:spcAft>
              <a:buFont typeface="Arial" panose="020B0604020202020204" pitchFamily="34" charset="0"/>
              <a:buChar char="•"/>
              <a:defRPr/>
            </a:pPr>
            <a:r>
              <a:rPr lang="zh-TW" altLang="en-US" dirty="0">
                <a:latin typeface="華康POP1體W5" panose="02010609010101010101" pitchFamily="49" charset="-120"/>
                <a:ea typeface="華康POP1體W5" panose="02010609010101010101" pitchFamily="49" charset="-120"/>
              </a:rPr>
              <a:t>報名資格條件（招生對象）</a:t>
            </a:r>
            <a:endParaRPr lang="en-US" altLang="zh-TW"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400" dirty="0">
                <a:latin typeface="華康POP1體W5" panose="02010609010101010101" pitchFamily="49" charset="-120"/>
                <a:ea typeface="華康POP1體W5" panose="02010609010101010101" pitchFamily="49" charset="-120"/>
              </a:rPr>
              <a:t>公私立國民中學畢（結）業生</a:t>
            </a:r>
            <a:endParaRPr lang="en-US" altLang="zh-TW" sz="24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400" b="1" dirty="0">
                <a:solidFill>
                  <a:srgbClr val="FF0000"/>
                </a:solidFill>
                <a:latin typeface="華康POP1體W5" panose="02010609010101010101" pitchFamily="49" charset="-120"/>
                <a:ea typeface="華康POP1體W5" panose="02010609010101010101" pitchFamily="49" charset="-120"/>
              </a:rPr>
              <a:t>不論是否修習技藝教育皆可報名參加</a:t>
            </a:r>
            <a:endParaRPr lang="en-US" altLang="zh-TW" sz="2400" b="1" dirty="0">
              <a:solidFill>
                <a:srgbClr val="FF0000"/>
              </a:solidFill>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latin typeface="華康POP1體W5" panose="02010609010101010101" pitchFamily="49" charset="-120"/>
              <a:ea typeface="華康POP1體W5" panose="02010609010101010101" pitchFamily="49" charset="-120"/>
            </a:endParaRPr>
          </a:p>
        </p:txBody>
      </p:sp>
      <p:sp>
        <p:nvSpPr>
          <p:cNvPr id="34820" name="文字方塊 3"/>
          <p:cNvSpPr txBox="1">
            <a:spLocks noChangeArrowheads="1"/>
          </p:cNvSpPr>
          <p:nvPr/>
        </p:nvSpPr>
        <p:spPr bwMode="auto">
          <a:xfrm>
            <a:off x="899592" y="1844824"/>
            <a:ext cx="6480720" cy="1384995"/>
          </a:xfrm>
          <a:prstGeom prst="rect">
            <a:avLst/>
          </a:prstGeom>
          <a:noFill/>
          <a:ln w="9525">
            <a:noFill/>
            <a:miter lim="800000"/>
            <a:headEnd/>
            <a:tailEnd/>
          </a:ln>
        </p:spPr>
        <p:txBody>
          <a:bodyPr wrap="square">
            <a:spAutoFit/>
          </a:bodyPr>
          <a:lstStyle/>
          <a:p>
            <a:pPr eaLnBrk="1" hangingPunct="1">
              <a:buFont typeface="Arial" pitchFamily="34" charset="0"/>
              <a:buChar char="•"/>
            </a:pPr>
            <a:r>
              <a:rPr lang="zh-TW" altLang="en-US" sz="3200" b="1" dirty="0">
                <a:latin typeface="華康POP1體W5" pitchFamily="49" charset="-120"/>
                <a:ea typeface="華康POP1體W5" pitchFamily="49" charset="-120"/>
              </a:rPr>
              <a:t>特色：</a:t>
            </a:r>
            <a:endParaRPr lang="en-US" altLang="zh-TW" sz="3200" b="1" dirty="0">
              <a:latin typeface="華康POP1體W5" pitchFamily="49" charset="-120"/>
              <a:ea typeface="華康POP1體W5" pitchFamily="49" charset="-120"/>
            </a:endParaRPr>
          </a:p>
          <a:p>
            <a:pPr eaLnBrk="1" hangingPunct="1"/>
            <a:r>
              <a:rPr lang="zh-TW" altLang="en-US" sz="2600" dirty="0">
                <a:latin typeface="華康POP1體W5" pitchFamily="49" charset="-120"/>
                <a:ea typeface="華康POP1體W5" pitchFamily="49" charset="-120"/>
              </a:rPr>
              <a:t>以就業技能為導向，實習課程較多，理論課程較少（課程設計非升學導向）</a:t>
            </a:r>
            <a:endParaRPr lang="zh-TW" altLang="en-US" sz="2600" b="1" dirty="0">
              <a:latin typeface="華康POP1體W5" pitchFamily="49" charset="-120"/>
              <a:ea typeface="華康POP1體W5" pitchFamily="49"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3160" y="1"/>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認識「綜合高中」</a:t>
            </a:r>
            <a:br>
              <a:rPr lang="en-US" altLang="zh-TW" dirty="0">
                <a:latin typeface="華康POP1體W9" panose="02010609010101010101" pitchFamily="49" charset="-120"/>
                <a:ea typeface="華康POP1體W9" panose="02010609010101010101" pitchFamily="49" charset="-120"/>
              </a:rPr>
            </a:br>
            <a:r>
              <a:rPr lang="zh-TW" altLang="en-US" sz="3600" dirty="0">
                <a:latin typeface="華康POP1體W9" panose="02010609010101010101" pitchFamily="49" charset="-120"/>
                <a:ea typeface="華康POP1體W9" panose="02010609010101010101" pitchFamily="49" charset="-120"/>
              </a:rPr>
              <a:t>（透過高中職免試管道）</a:t>
            </a:r>
            <a:endParaRPr lang="zh-TW" altLang="en-US" dirty="0">
              <a:latin typeface="華康POP1體W9" panose="02010609010101010101" pitchFamily="49" charset="-120"/>
              <a:ea typeface="華康POP1體W9" panose="02010609010101010101" pitchFamily="49" charset="-120"/>
            </a:endParaRPr>
          </a:p>
        </p:txBody>
      </p:sp>
      <p:sp>
        <p:nvSpPr>
          <p:cNvPr id="3" name="內容版面配置區 2"/>
          <p:cNvSpPr>
            <a:spLocks noGrp="1"/>
          </p:cNvSpPr>
          <p:nvPr>
            <p:ph sz="quarter" idx="4294967295"/>
          </p:nvPr>
        </p:nvSpPr>
        <p:spPr>
          <a:xfrm>
            <a:off x="683568" y="1268760"/>
            <a:ext cx="7615238" cy="4597400"/>
          </a:xfrm>
          <a:prstGeom prst="rect">
            <a:avLst/>
          </a:prstGeom>
        </p:spPr>
        <p:txBody>
          <a:bodyPr>
            <a:normAutofit fontScale="77500" lnSpcReduction="20000"/>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特色</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兼具</a:t>
            </a:r>
            <a:r>
              <a:rPr lang="zh-TW" altLang="en-US" sz="2800" b="1" dirty="0">
                <a:solidFill>
                  <a:srgbClr val="FF0000"/>
                </a:solidFill>
                <a:latin typeface="華康POP1體W5" panose="02010609010101010101" pitchFamily="49" charset="-120"/>
                <a:ea typeface="華康POP1體W5" panose="02010609010101010101" pitchFamily="49" charset="-120"/>
                <a:cs typeface="Times New Roman" panose="02020603050405020304" pitchFamily="18" charset="0"/>
              </a:rPr>
              <a:t>高中與高職</a:t>
            </a: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雙重特質，兼顧學生升學與就業的需求，同時設置普通科與職業類科課程，藉試探、輔導等歷程，協助學生自由選讀，以達適性發展。</a:t>
            </a:r>
            <a:endParaRPr lang="en-US" altLang="zh-TW" sz="2800" dirty="0">
              <a:latin typeface="華康POP1體W5" panose="02010609010101010101" pitchFamily="49" charset="-120"/>
              <a:ea typeface="華康POP1體W5" panose="02010609010101010101" pitchFamily="49" charset="-120"/>
              <a:cs typeface="Times New Roman" panose="02020603050405020304" pitchFamily="18" charset="0"/>
            </a:endParaRPr>
          </a:p>
          <a:p>
            <a:pPr lvl="1" eaLnBrk="1" fontAlgn="auto" hangingPunct="1">
              <a:spcAft>
                <a:spcPts val="0"/>
              </a:spcAft>
              <a:buFont typeface="Arial" panose="020B0604020202020204" pitchFamily="34" charset="0"/>
              <a:buChar char="•"/>
              <a:defRPr/>
            </a:pPr>
            <a:r>
              <a:rPr lang="zh-TW" altLang="en-US" sz="2800" b="1" dirty="0">
                <a:solidFill>
                  <a:srgbClr val="FF0000"/>
                </a:solidFill>
                <a:latin typeface="華康POP1體W5" panose="02010609010101010101" pitchFamily="49" charset="-120"/>
                <a:ea typeface="華康POP1體W5" panose="02010609010101010101" pitchFamily="49" charset="-120"/>
                <a:cs typeface="Times New Roman" panose="02020603050405020304" pitchFamily="18" charset="0"/>
              </a:rPr>
              <a:t>高一課程以試探為主，高二開始則依學生適性發展分化</a:t>
            </a: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，提供</a:t>
            </a:r>
            <a:r>
              <a:rPr lang="zh-TW" altLang="en-US" sz="2800" b="1" dirty="0">
                <a:solidFill>
                  <a:srgbClr val="FF0000"/>
                </a:solidFill>
                <a:latin typeface="華康POP1體W5" panose="02010609010101010101" pitchFamily="49" charset="-120"/>
                <a:ea typeface="華康POP1體W5" panose="02010609010101010101" pitchFamily="49" charset="-120"/>
                <a:cs typeface="Times New Roman" panose="02020603050405020304" pitchFamily="18" charset="0"/>
              </a:rPr>
              <a:t>性向未定或性向多元</a:t>
            </a: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之學生延後分化並獲得適性發展之機會。</a:t>
            </a:r>
            <a:endParaRPr lang="en-US" altLang="zh-TW" sz="2800" dirty="0">
              <a:latin typeface="華康POP1體W5" panose="02010609010101010101" pitchFamily="49" charset="-120"/>
              <a:ea typeface="華康POP1體W5" panose="02010609010101010101" pitchFamily="49" charset="-120"/>
              <a:cs typeface="Times New Roman" panose="02020603050405020304" pitchFamily="18" charset="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進入綜合高中一年後，再依據自己的學習成就、能力、興趣選擇高中升學目標（一般大學院校）、高職升學目標（科技大學、四技二專）、或就業目標。</a:t>
            </a:r>
            <a:endParaRPr lang="en-US" altLang="zh-TW" sz="2800" dirty="0">
              <a:latin typeface="華康POP1體W5" panose="02010609010101010101" pitchFamily="49" charset="-120"/>
              <a:ea typeface="華康POP1體W5" panose="02010609010101010101" pitchFamily="49" charset="-120"/>
              <a:cs typeface="Times New Roman" panose="02020603050405020304" pitchFamily="18" charset="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綜合高中採學年學分制，課程中有</a:t>
            </a:r>
            <a:r>
              <a:rPr lang="en-US" altLang="zh-TW" sz="2800" dirty="0">
                <a:latin typeface="華康POP1體W5" panose="02010609010101010101" pitchFamily="49" charset="-120"/>
                <a:ea typeface="華康POP1體W5" panose="02010609010101010101" pitchFamily="49" charset="-120"/>
                <a:cs typeface="Times New Roman" panose="02020603050405020304" pitchFamily="18" charset="0"/>
              </a:rPr>
              <a:t>55.5%-72.7%</a:t>
            </a: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是選修課程，學生可以依自己的興趣、能力與需要自由選讀，修滿</a:t>
            </a:r>
            <a:r>
              <a:rPr lang="en-US" altLang="zh-TW" sz="2800" dirty="0">
                <a:latin typeface="華康POP1體W5" panose="02010609010101010101" pitchFamily="49" charset="-120"/>
                <a:ea typeface="華康POP1體W5" panose="02010609010101010101" pitchFamily="49" charset="-120"/>
                <a:cs typeface="Times New Roman" panose="02020603050405020304" pitchFamily="18" charset="0"/>
              </a:rPr>
              <a:t>160</a:t>
            </a:r>
            <a:r>
              <a:rPr lang="zh-TW" altLang="en-US" sz="2800" dirty="0">
                <a:latin typeface="華康POP1體W5" panose="02010609010101010101" pitchFamily="49" charset="-120"/>
                <a:ea typeface="華康POP1體W5" panose="02010609010101010101" pitchFamily="49" charset="-120"/>
                <a:cs typeface="Times New Roman" panose="02020603050405020304" pitchFamily="18" charset="0"/>
              </a:rPr>
              <a:t>學分以上即可畢業。</a:t>
            </a:r>
            <a:endParaRPr lang="en-US" altLang="zh-TW" sz="2800" dirty="0">
              <a:latin typeface="華康POP1體W5" panose="02010609010101010101" pitchFamily="49" charset="-120"/>
              <a:ea typeface="華康POP1體W5" panose="02010609010101010101" pitchFamily="49" charset="-120"/>
              <a:cs typeface="Times New Roman" panose="02020603050405020304" pitchFamily="18" charset="0"/>
            </a:endParaRPr>
          </a:p>
        </p:txBody>
      </p:sp>
      <p:sp>
        <p:nvSpPr>
          <p:cNvPr id="23556" name="文字方塊 3"/>
          <p:cNvSpPr txBox="1">
            <a:spLocks noChangeArrowheads="1"/>
          </p:cNvSpPr>
          <p:nvPr/>
        </p:nvSpPr>
        <p:spPr bwMode="auto">
          <a:xfrm>
            <a:off x="1016794" y="5613401"/>
            <a:ext cx="7379494" cy="830997"/>
          </a:xfrm>
          <a:prstGeom prst="rect">
            <a:avLst/>
          </a:prstGeom>
          <a:solidFill>
            <a:srgbClr val="7030A0"/>
          </a:solidFill>
          <a:ln w="9525">
            <a:noFill/>
            <a:miter lim="800000"/>
            <a:headEnd/>
            <a:tailEnd/>
          </a:ln>
        </p:spPr>
        <p:txBody>
          <a:bodyPr>
            <a:spAutoFit/>
          </a:bodyPr>
          <a:lstStyle/>
          <a:p>
            <a:r>
              <a:rPr lang="en-US" altLang="zh-TW" sz="2400" dirty="0">
                <a:solidFill>
                  <a:srgbClr val="FFFF00"/>
                </a:solidFill>
                <a:latin typeface="華康POP1體W5" pitchFamily="49" charset="-120"/>
                <a:ea typeface="華康POP1體W5" pitchFamily="49" charset="-120"/>
              </a:rPr>
              <a:t>111</a:t>
            </a:r>
            <a:r>
              <a:rPr lang="zh-TW" altLang="en-US" sz="2400" dirty="0">
                <a:solidFill>
                  <a:srgbClr val="FFFF00"/>
                </a:solidFill>
                <a:latin typeface="華康POP1體W5" pitchFamily="49" charset="-120"/>
                <a:ea typeface="華康POP1體W5" pitchFamily="49" charset="-120"/>
              </a:rPr>
              <a:t>學年度桃連區綜合高中開設學校：馬祖高中、中壢高商、治平高中</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5541" y="109539"/>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進修學校</a:t>
            </a:r>
          </a:p>
        </p:txBody>
      </p:sp>
      <p:sp>
        <p:nvSpPr>
          <p:cNvPr id="3" name="內容版面配置區 2"/>
          <p:cNvSpPr>
            <a:spLocks noGrp="1"/>
          </p:cNvSpPr>
          <p:nvPr>
            <p:ph sz="quarter" idx="4294967295"/>
          </p:nvPr>
        </p:nvSpPr>
        <p:spPr>
          <a:xfrm>
            <a:off x="755576" y="1628800"/>
            <a:ext cx="7796213" cy="4516437"/>
          </a:xfrm>
          <a:prstGeom prst="rect">
            <a:avLst/>
          </a:prstGeom>
        </p:spPr>
        <p:txBody>
          <a:bodyPr>
            <a:normAutofit fontScale="77500" lnSpcReduction="20000"/>
          </a:bodyPr>
          <a:lstStyle/>
          <a:p>
            <a:pPr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報名資格條件</a:t>
            </a:r>
            <a:endParaRPr lang="en-US" altLang="zh-TW" sz="30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3000" dirty="0">
                <a:latin typeface="華康POP1體W5" panose="02010609010101010101" pitchFamily="49" charset="-120"/>
                <a:ea typeface="華康POP1體W5" panose="02010609010101010101" pitchFamily="49" charset="-120"/>
              </a:rPr>
              <a:t>　國民中學畢業生（含應屆、非應屆、具同等學力資格、非學校型態</a:t>
            </a:r>
            <a:endParaRPr lang="en-US" altLang="zh-TW" sz="30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3000" dirty="0">
                <a:latin typeface="華康POP1體W5" panose="02010609010101010101" pitchFamily="49" charset="-120"/>
                <a:ea typeface="華康POP1體W5" panose="02010609010101010101" pitchFamily="49" charset="-120"/>
              </a:rPr>
              <a:t>　實驗教育），不受就學區域範圍限制。</a:t>
            </a:r>
            <a:endParaRPr lang="en-US" altLang="zh-TW" sz="30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甄選辦法</a:t>
            </a:r>
            <a:endParaRPr lang="en-US" altLang="zh-TW" sz="3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入學管道一：免試</a:t>
            </a:r>
            <a:endParaRPr lang="en-US" altLang="zh-TW" sz="3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入學管道二：獨招（免試續招），採現場報名。</a:t>
            </a:r>
            <a:endParaRPr lang="en-US" altLang="zh-TW" sz="30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分發錄取方式</a:t>
            </a:r>
            <a:endParaRPr lang="en-US" altLang="zh-TW" sz="3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學生報名人數未超過免試續招核定名額者，全額錄取。 </a:t>
            </a:r>
            <a:endParaRPr lang="en-US" altLang="zh-TW" sz="3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000" dirty="0">
                <a:latin typeface="華康POP1體W5" panose="02010609010101010101" pitchFamily="49" charset="-120"/>
                <a:ea typeface="華康POP1體W5" panose="02010609010101010101" pitchFamily="49" charset="-120"/>
              </a:rPr>
              <a:t>學生報名人數超過核定招生名額者，採比序方式錄取。</a:t>
            </a:r>
            <a:endParaRPr lang="en-US" altLang="zh-TW" sz="30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24580" name="文字方塊 3"/>
          <p:cNvSpPr txBox="1">
            <a:spLocks noChangeArrowheads="1"/>
          </p:cNvSpPr>
          <p:nvPr/>
        </p:nvSpPr>
        <p:spPr bwMode="auto">
          <a:xfrm>
            <a:off x="4427984" y="980728"/>
            <a:ext cx="4320480" cy="584775"/>
          </a:xfrm>
          <a:prstGeom prst="rect">
            <a:avLst/>
          </a:prstGeom>
          <a:noFill/>
          <a:ln w="9525">
            <a:noFill/>
            <a:miter lim="800000"/>
            <a:headEnd/>
            <a:tailEnd/>
          </a:ln>
        </p:spPr>
        <p:txBody>
          <a:bodyPr wrap="square">
            <a:spAutoFit/>
          </a:bodyPr>
          <a:lstStyle/>
          <a:p>
            <a:pPr eaLnBrk="1" hangingPunct="1"/>
            <a:r>
              <a:rPr lang="zh-TW" altLang="en-US" sz="3200" b="1" dirty="0">
                <a:solidFill>
                  <a:srgbClr val="FF0000"/>
                </a:solidFill>
                <a:latin typeface="華康POP1體W5" pitchFamily="49" charset="-120"/>
                <a:ea typeface="華康POP1體W5" pitchFamily="49" charset="-120"/>
              </a:rPr>
              <a:t>特色：大多於夜間上課</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實用技能學程</a:t>
            </a:r>
          </a:p>
        </p:txBody>
      </p:sp>
      <p:sp>
        <p:nvSpPr>
          <p:cNvPr id="3" name="內容版面配置區 2"/>
          <p:cNvSpPr>
            <a:spLocks noGrp="1"/>
          </p:cNvSpPr>
          <p:nvPr>
            <p:ph sz="quarter" idx="4294967295"/>
          </p:nvPr>
        </p:nvSpPr>
        <p:spPr>
          <a:xfrm>
            <a:off x="611560" y="1052736"/>
            <a:ext cx="7987035" cy="4259235"/>
          </a:xfrm>
          <a:prstGeom prst="rect">
            <a:avLst/>
          </a:prstGeom>
        </p:spPr>
        <p:txBody>
          <a:bodyPr/>
          <a:lstStyle/>
          <a:p>
            <a:pPr eaLnBrk="1" fontAlgn="auto" hangingPunct="1">
              <a:spcAft>
                <a:spcPts val="0"/>
              </a:spcAft>
              <a:buFont typeface="Arial" panose="020B0604020202020204" pitchFamily="34" charset="0"/>
              <a:buChar char="•"/>
              <a:defRPr/>
            </a:pPr>
            <a:r>
              <a:rPr lang="zh-TW" altLang="en-US" dirty="0">
                <a:latin typeface="華康POP1體W5" panose="02010609010101010101" pitchFamily="49" charset="-120"/>
                <a:ea typeface="華康POP1體W5" panose="02010609010101010101" pitchFamily="49" charset="-120"/>
              </a:rPr>
              <a:t>甄選辦法（招生方式／作業程序）</a:t>
            </a:r>
            <a:endParaRPr lang="en-US" altLang="zh-TW"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000" dirty="0">
                <a:latin typeface="華康POP1體W5" panose="02010609010101010101" pitchFamily="49" charset="-120"/>
                <a:ea typeface="華康POP1體W5" panose="02010609010101010101" pitchFamily="49" charset="-120"/>
              </a:rPr>
              <a:t>書面審查積分</a:t>
            </a:r>
            <a:endParaRPr lang="en-US" altLang="zh-TW" sz="20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000" dirty="0">
                <a:latin typeface="華康POP1體W5" panose="02010609010101010101" pitchFamily="49" charset="-120"/>
                <a:ea typeface="華康POP1體W5" panose="02010609010101010101" pitchFamily="49" charset="-120"/>
              </a:rPr>
              <a:t>所有分發對象 ，依下列順序進行分發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000" dirty="0">
                <a:latin typeface="華康POP1體W5" panose="02010609010101010101" pitchFamily="49" charset="-120"/>
                <a:ea typeface="華康POP1體W5" panose="02010609010101010101" pitchFamily="49" charset="-120"/>
              </a:rPr>
              <a:t>　</a:t>
            </a:r>
            <a:r>
              <a:rPr lang="en-US" altLang="zh-TW" sz="2000" dirty="0">
                <a:latin typeface="華康POP1體W5" panose="02010609010101010101" pitchFamily="49" charset="-120"/>
                <a:ea typeface="華康POP1體W5" panose="02010609010101010101" pitchFamily="49" charset="-120"/>
              </a:rPr>
              <a:t>1.</a:t>
            </a:r>
            <a:r>
              <a:rPr lang="zh-TW" altLang="en-US" sz="2000" dirty="0">
                <a:latin typeface="華康POP1體W5" panose="02010609010101010101" pitchFamily="49" charset="-120"/>
                <a:ea typeface="華康POP1體W5" panose="02010609010101010101" pitchFamily="49" charset="-120"/>
              </a:rPr>
              <a:t>曾選習</a:t>
            </a:r>
            <a:r>
              <a:rPr lang="zh-TW" altLang="en-US" sz="2000" b="1" dirty="0">
                <a:solidFill>
                  <a:srgbClr val="FF0000"/>
                </a:solidFill>
                <a:latin typeface="華康POP1體W5" panose="02010609010101010101" pitchFamily="49" charset="-120"/>
                <a:ea typeface="華康POP1體W5" panose="02010609010101010101" pitchFamily="49" charset="-120"/>
              </a:rPr>
              <a:t>國中技藝教育 應屆畢（結）業生 </a:t>
            </a:r>
            <a:endParaRPr lang="en-US" altLang="zh-TW" sz="2000" b="1" dirty="0">
              <a:solidFill>
                <a:srgbClr val="FF0000"/>
              </a:solidFill>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en-US" altLang="zh-TW" sz="2000" b="1" dirty="0">
                <a:solidFill>
                  <a:srgbClr val="FF0000"/>
                </a:solidFill>
                <a:latin typeface="華康POP1體W5" panose="02010609010101010101" pitchFamily="49" charset="-120"/>
                <a:ea typeface="華康POP1體W5" panose="02010609010101010101" pitchFamily="49" charset="-120"/>
              </a:rPr>
              <a:t>                                  </a:t>
            </a:r>
            <a:r>
              <a:rPr lang="zh-TW" altLang="en-US" sz="2000" dirty="0">
                <a:latin typeface="華康POP1體W5" panose="02010609010101010101" pitchFamily="49" charset="-120"/>
                <a:ea typeface="華康POP1體W5" panose="02010609010101010101" pitchFamily="49" charset="-120"/>
              </a:rPr>
              <a:t>為第一優先分發對象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000" dirty="0">
                <a:latin typeface="華康POP1體W5" panose="02010609010101010101" pitchFamily="49" charset="-120"/>
                <a:ea typeface="華康POP1體W5" panose="02010609010101010101" pitchFamily="49" charset="-120"/>
              </a:rPr>
              <a:t>　</a:t>
            </a:r>
            <a:r>
              <a:rPr lang="en-US" altLang="zh-TW" sz="2000" dirty="0">
                <a:latin typeface="華康POP1體W5" panose="02010609010101010101" pitchFamily="49" charset="-120"/>
                <a:ea typeface="華康POP1體W5" panose="02010609010101010101" pitchFamily="49" charset="-120"/>
              </a:rPr>
              <a:t>2.</a:t>
            </a:r>
            <a:r>
              <a:rPr lang="zh-TW" altLang="en-US" sz="2000" dirty="0">
                <a:latin typeface="華康POP1體W5" panose="02010609010101010101" pitchFamily="49" charset="-120"/>
                <a:ea typeface="華康POP1體W5" panose="02010609010101010101" pitchFamily="49" charset="-120"/>
              </a:rPr>
              <a:t>曾選習國中技藝教育 非應屆畢（結）業生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en-US" altLang="zh-TW" sz="2000" dirty="0">
                <a:latin typeface="華康POP1體W5" panose="02010609010101010101" pitchFamily="49" charset="-120"/>
                <a:ea typeface="華康POP1體W5" panose="02010609010101010101" pitchFamily="49" charset="-120"/>
              </a:rPr>
              <a:t>                                  </a:t>
            </a:r>
            <a:r>
              <a:rPr lang="zh-TW" altLang="en-US" sz="2000" dirty="0">
                <a:latin typeface="華康POP1體W5" panose="02010609010101010101" pitchFamily="49" charset="-120"/>
                <a:ea typeface="華康POP1體W5" panose="02010609010101010101" pitchFamily="49" charset="-120"/>
              </a:rPr>
              <a:t>為第二優先分發對象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000" dirty="0">
                <a:latin typeface="華康POP1體W5" panose="02010609010101010101" pitchFamily="49" charset="-120"/>
                <a:ea typeface="華康POP1體W5" panose="02010609010101010101" pitchFamily="49" charset="-120"/>
              </a:rPr>
              <a:t>　</a:t>
            </a:r>
            <a:r>
              <a:rPr lang="en-US" altLang="zh-TW" sz="2000" dirty="0">
                <a:latin typeface="華康POP1體W5" panose="02010609010101010101" pitchFamily="49" charset="-120"/>
                <a:ea typeface="華康POP1體W5" panose="02010609010101010101" pitchFamily="49" charset="-120"/>
              </a:rPr>
              <a:t>3.</a:t>
            </a:r>
            <a:r>
              <a:rPr lang="zh-TW" altLang="en-US" sz="2000" dirty="0">
                <a:latin typeface="華康POP1體W5" panose="02010609010101010101" pitchFamily="49" charset="-120"/>
                <a:ea typeface="華康POP1體W5" panose="02010609010101010101" pitchFamily="49" charset="-120"/>
              </a:rPr>
              <a:t>未曾選習國中技藝教育應屆畢（結）業生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en-US" altLang="zh-TW" sz="2000" dirty="0">
                <a:latin typeface="華康POP1體W5" panose="02010609010101010101" pitchFamily="49" charset="-120"/>
                <a:ea typeface="華康POP1體W5" panose="02010609010101010101" pitchFamily="49" charset="-120"/>
              </a:rPr>
              <a:t>                                  </a:t>
            </a:r>
            <a:r>
              <a:rPr lang="zh-TW" altLang="en-US" sz="2000" dirty="0">
                <a:latin typeface="華康POP1體W5" panose="02010609010101010101" pitchFamily="49" charset="-120"/>
                <a:ea typeface="華康POP1體W5" panose="02010609010101010101" pitchFamily="49" charset="-120"/>
              </a:rPr>
              <a:t>為第三優先分發對象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000" dirty="0">
                <a:latin typeface="華康POP1體W5" panose="02010609010101010101" pitchFamily="49" charset="-120"/>
                <a:ea typeface="華康POP1體W5" panose="02010609010101010101" pitchFamily="49" charset="-120"/>
              </a:rPr>
              <a:t>　</a:t>
            </a:r>
            <a:r>
              <a:rPr lang="en-US" altLang="zh-TW" sz="2000" dirty="0">
                <a:latin typeface="華康POP1體W5" panose="02010609010101010101" pitchFamily="49" charset="-120"/>
                <a:ea typeface="華康POP1體W5" panose="02010609010101010101" pitchFamily="49" charset="-120"/>
              </a:rPr>
              <a:t>4.</a:t>
            </a:r>
            <a:r>
              <a:rPr lang="zh-TW" altLang="en-US" sz="2000" dirty="0">
                <a:latin typeface="華康POP1體W5" panose="02010609010101010101" pitchFamily="49" charset="-120"/>
                <a:ea typeface="華康POP1體W5" panose="02010609010101010101" pitchFamily="49" charset="-120"/>
              </a:rPr>
              <a:t>未曾選習國中技藝教育非應屆畢（結）業生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en-US" altLang="zh-TW" sz="2000" dirty="0">
                <a:latin typeface="華康POP1體W5" panose="02010609010101010101" pitchFamily="49" charset="-120"/>
                <a:ea typeface="華康POP1體W5" panose="02010609010101010101" pitchFamily="49" charset="-120"/>
              </a:rPr>
              <a:t>                                  </a:t>
            </a:r>
            <a:r>
              <a:rPr lang="zh-TW" altLang="en-US" sz="2000" dirty="0">
                <a:latin typeface="華康POP1體W5" panose="02010609010101010101" pitchFamily="49" charset="-120"/>
                <a:ea typeface="華康POP1體W5" panose="02010609010101010101" pitchFamily="49" charset="-120"/>
              </a:rPr>
              <a:t>為第四優先分發對象 。</a:t>
            </a:r>
            <a:endParaRPr lang="en-US" altLang="zh-TW" sz="2000" dirty="0">
              <a:latin typeface="華康POP1體W5" panose="02010609010101010101" pitchFamily="49" charset="-120"/>
              <a:ea typeface="華康POP1體W5" panose="02010609010101010101" pitchFamily="49" charset="-120"/>
            </a:endParaRPr>
          </a:p>
          <a:p>
            <a:pPr marL="457200" lvl="1" indent="0" eaLnBrk="1" fontAlgn="auto" hangingPunct="1">
              <a:spcAft>
                <a:spcPts val="0"/>
              </a:spcAft>
              <a:buFont typeface="Arial" panose="020B0604020202020204" pitchFamily="34" charset="0"/>
              <a:buNone/>
              <a:defRPr/>
            </a:pPr>
            <a:r>
              <a:rPr lang="zh-TW" altLang="en-US" sz="2000" dirty="0">
                <a:latin typeface="華康POP1體W5" panose="02010609010101010101" pitchFamily="49" charset="-120"/>
                <a:ea typeface="華康POP1體W5" panose="02010609010101010101" pitchFamily="49" charset="-120"/>
              </a:rPr>
              <a:t>　</a:t>
            </a:r>
            <a:endParaRPr lang="zh-TW" altLang="en-US" dirty="0">
              <a:latin typeface="華康POP1體W5" panose="02010609010101010101" pitchFamily="49" charset="-120"/>
              <a:ea typeface="華康POP1體W5" panose="02010609010101010101" pitchFamily="49" charset="-120"/>
            </a:endParaRPr>
          </a:p>
        </p:txBody>
      </p:sp>
      <p:sp>
        <p:nvSpPr>
          <p:cNvPr id="34821" name="文字方塊 4"/>
          <p:cNvSpPr txBox="1">
            <a:spLocks noChangeArrowheads="1"/>
          </p:cNvSpPr>
          <p:nvPr/>
        </p:nvSpPr>
        <p:spPr bwMode="auto">
          <a:xfrm>
            <a:off x="971600" y="5373216"/>
            <a:ext cx="7366397" cy="1107996"/>
          </a:xfrm>
          <a:prstGeom prst="rect">
            <a:avLst/>
          </a:prstGeom>
          <a:solidFill>
            <a:srgbClr val="FFFF00"/>
          </a:solidFill>
          <a:ln w="9525">
            <a:noFill/>
            <a:miter lim="800000"/>
            <a:headEnd/>
            <a:tailEnd/>
          </a:ln>
        </p:spPr>
        <p:txBody>
          <a:bodyPr>
            <a:spAutoFit/>
          </a:bodyPr>
          <a:lstStyle/>
          <a:p>
            <a:pPr eaLnBrk="1" hangingPunct="1"/>
            <a:r>
              <a:rPr lang="zh-TW" altLang="en-US" sz="2200" b="1" dirty="0">
                <a:latin typeface="華康POP1體W5" pitchFamily="49" charset="-120"/>
                <a:ea typeface="華康POP1體W5" pitchFamily="49" charset="-120"/>
              </a:rPr>
              <a:t>上述各對象，依其</a:t>
            </a:r>
            <a:r>
              <a:rPr lang="zh-TW" altLang="en-US" sz="2200" b="1" dirty="0">
                <a:solidFill>
                  <a:srgbClr val="0070C0"/>
                </a:solidFill>
                <a:latin typeface="華康POP1體W5" pitchFamily="49" charset="-120"/>
                <a:ea typeface="華康POP1體W5" pitchFamily="49" charset="-120"/>
              </a:rPr>
              <a:t>志願順序</a:t>
            </a:r>
            <a:r>
              <a:rPr lang="zh-TW" altLang="en-US" sz="2200" b="1" dirty="0">
                <a:latin typeface="華康POP1體W5" pitchFamily="49" charset="-120"/>
                <a:ea typeface="華康POP1體W5" pitchFamily="49" charset="-120"/>
              </a:rPr>
              <a:t>進行分發（</a:t>
            </a:r>
            <a:r>
              <a:rPr lang="zh-TW" altLang="en-US" sz="2200" b="1" dirty="0">
                <a:solidFill>
                  <a:srgbClr val="FF0000"/>
                </a:solidFill>
                <a:latin typeface="華康POP1體W5" pitchFamily="49" charset="-120"/>
                <a:ea typeface="華康POP1體W5" pitchFamily="49" charset="-120"/>
              </a:rPr>
              <a:t>技藝競賽得獎、低收入戶／中低收入戶、技藝班成績優良</a:t>
            </a:r>
            <a:r>
              <a:rPr lang="zh-TW" altLang="en-US" sz="2200" b="1" dirty="0">
                <a:latin typeface="華康POP1體W5" pitchFamily="49" charset="-120"/>
                <a:ea typeface="華康POP1體W5" pitchFamily="49" charset="-120"/>
              </a:rPr>
              <a:t>皆可加分，優先錄取）</a:t>
            </a:r>
            <a:endParaRPr lang="en-US" altLang="zh-TW" sz="2200" b="1" dirty="0">
              <a:latin typeface="華康POP1體W5" pitchFamily="49" charset="-120"/>
              <a:ea typeface="華康POP1體W5" pitchFamily="49"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2216" y="149226"/>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輪調班（建教合作班）</a:t>
            </a:r>
          </a:p>
        </p:txBody>
      </p:sp>
      <p:sp>
        <p:nvSpPr>
          <p:cNvPr id="3" name="內容版面配置區 2"/>
          <p:cNvSpPr>
            <a:spLocks noGrp="1"/>
          </p:cNvSpPr>
          <p:nvPr>
            <p:ph sz="quarter" idx="4294967295"/>
          </p:nvPr>
        </p:nvSpPr>
        <p:spPr>
          <a:xfrm>
            <a:off x="515541" y="2852936"/>
            <a:ext cx="7796213" cy="3141464"/>
          </a:xfrm>
          <a:prstGeom prst="rect">
            <a:avLst/>
          </a:prstGeom>
        </p:spPr>
        <p:txBody>
          <a:bodyPr>
            <a:noAutofit/>
          </a:bodyPr>
          <a:lstStyle/>
          <a:p>
            <a:pPr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報名資格條件（主要招生對象）</a:t>
            </a:r>
            <a:endParaRPr lang="en-US" altLang="zh-TW" sz="2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家境清寒</a:t>
            </a:r>
            <a:endParaRPr lang="en-US" altLang="zh-TW" sz="2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想兼顧工作和學業（半工半讀）</a:t>
            </a:r>
            <a:endParaRPr lang="en-US" altLang="zh-TW" sz="2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想習得一技之長</a:t>
            </a:r>
            <a:endParaRPr lang="en-US" altLang="zh-TW" sz="26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職業傾向明顯、對學科較不擅長或缺乏興趣，但欲取得高中畢業證書者</a:t>
            </a:r>
            <a:endParaRPr lang="en-US" altLang="zh-TW" sz="2600" dirty="0">
              <a:latin typeface="華康POP1體W5" panose="02010609010101010101" pitchFamily="49" charset="-120"/>
              <a:ea typeface="華康POP1體W5" panose="02010609010101010101" pitchFamily="49" charset="-120"/>
            </a:endParaRPr>
          </a:p>
        </p:txBody>
      </p:sp>
      <p:sp>
        <p:nvSpPr>
          <p:cNvPr id="35844" name="文字方塊 3"/>
          <p:cNvSpPr txBox="1">
            <a:spLocks noChangeArrowheads="1"/>
          </p:cNvSpPr>
          <p:nvPr/>
        </p:nvSpPr>
        <p:spPr bwMode="auto">
          <a:xfrm>
            <a:off x="515542" y="1149351"/>
            <a:ext cx="8259365" cy="1692771"/>
          </a:xfrm>
          <a:prstGeom prst="rect">
            <a:avLst/>
          </a:prstGeom>
          <a:noFill/>
          <a:ln w="9525">
            <a:noFill/>
            <a:miter lim="800000"/>
            <a:headEnd/>
            <a:tailEnd/>
          </a:ln>
        </p:spPr>
        <p:txBody>
          <a:bodyPr>
            <a:spAutoFit/>
          </a:bodyPr>
          <a:lstStyle/>
          <a:p>
            <a:pPr eaLnBrk="1" hangingPunct="1"/>
            <a:r>
              <a:rPr lang="zh-TW" altLang="en-US" sz="2600" dirty="0">
                <a:latin typeface="華康POP1體W5" pitchFamily="49" charset="-120"/>
                <a:ea typeface="華康POP1體W5" pitchFamily="49" charset="-120"/>
              </a:rPr>
              <a:t>特色：透過</a:t>
            </a:r>
            <a:r>
              <a:rPr lang="zh-TW" altLang="en-US" sz="2600" b="1" dirty="0">
                <a:solidFill>
                  <a:srgbClr val="FF0000"/>
                </a:solidFill>
                <a:latin typeface="華康POP1體W5" pitchFamily="49" charset="-120"/>
                <a:ea typeface="華康POP1體W5" pitchFamily="49" charset="-120"/>
              </a:rPr>
              <a:t>學校與合作機構</a:t>
            </a:r>
            <a:r>
              <a:rPr lang="zh-TW" altLang="en-US" sz="2600" dirty="0">
                <a:latin typeface="華康POP1體W5" pitchFamily="49" charset="-120"/>
                <a:ea typeface="華康POP1體W5" pitchFamily="49" charset="-120"/>
              </a:rPr>
              <a:t>之間的合作安排，讓學生可以在學校中修習一般科目及</a:t>
            </a:r>
            <a:r>
              <a:rPr lang="zh-TW" altLang="en-US" sz="2600" b="1" dirty="0">
                <a:solidFill>
                  <a:srgbClr val="FF0000"/>
                </a:solidFill>
                <a:latin typeface="華康POP1體W5" pitchFamily="49" charset="-120"/>
                <a:ea typeface="華康POP1體W5" pitchFamily="49" charset="-120"/>
              </a:rPr>
              <a:t>職業專業課程</a:t>
            </a:r>
            <a:r>
              <a:rPr lang="zh-TW" altLang="en-US" sz="2600" dirty="0">
                <a:latin typeface="華康POP1體W5" pitchFamily="49" charset="-120"/>
                <a:ea typeface="華康POP1體W5" pitchFamily="49" charset="-120"/>
              </a:rPr>
              <a:t>，又可以到相關行業職場接受</a:t>
            </a:r>
            <a:r>
              <a:rPr lang="zh-TW" altLang="en-US" sz="2600" b="1" dirty="0">
                <a:solidFill>
                  <a:srgbClr val="FF0000"/>
                </a:solidFill>
                <a:latin typeface="華康POP1體W5" pitchFamily="49" charset="-120"/>
                <a:ea typeface="華康POP1體W5" pitchFamily="49" charset="-120"/>
              </a:rPr>
              <a:t>職業技能訓練</a:t>
            </a:r>
            <a:r>
              <a:rPr lang="zh-TW" altLang="en-US" sz="2600" dirty="0">
                <a:latin typeface="華康POP1體W5" pitchFamily="49" charset="-120"/>
                <a:ea typeface="華康POP1體W5" pitchFamily="49" charset="-120"/>
              </a:rPr>
              <a:t>，以利於就業準備的一種職業教育方案。</a:t>
            </a:r>
            <a:endParaRPr lang="zh-TW" altLang="en-US" sz="2600" b="1" dirty="0">
              <a:solidFill>
                <a:srgbClr val="FF0000"/>
              </a:solidFill>
              <a:latin typeface="華康POP1體W5" pitchFamily="49" charset="-120"/>
              <a:ea typeface="華康POP1體W5" pitchFamily="49" charset="-12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514350" y="1365250"/>
            <a:ext cx="7796213" cy="4438650"/>
          </a:xfrm>
          <a:prstGeom prst="rect">
            <a:avLst/>
          </a:prstGeom>
        </p:spPr>
        <p:txBody>
          <a:bodyPr>
            <a:normAutofit fontScale="92500" lnSpcReduction="20000"/>
          </a:bodyPr>
          <a:lstStyle/>
          <a:p>
            <a:pPr marL="0" indent="0">
              <a:buFont typeface="Arial" panose="020B0604020202020204" pitchFamily="34" charset="0"/>
              <a:buNone/>
              <a:defRPr/>
            </a:pPr>
            <a:r>
              <a:rPr lang="zh-TW" altLang="en-US" sz="2800" dirty="0">
                <a:latin typeface="華康POP1體W5" panose="02010609010101010101" pitchFamily="49" charset="-120"/>
                <a:ea typeface="華康POP1體W5" panose="02010609010101010101" pitchFamily="49" charset="-120"/>
              </a:rPr>
              <a:t>學生權益受「高級中等學校建教合作實施及建教生權益保障法」保障</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三年免學費</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畢業可取得日校畢業證書</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建教生權益比照勞基法，享勞健保</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薪資有保障（符合勞基法規定</a:t>
            </a:r>
            <a:r>
              <a:rPr lang="en-US" altLang="zh-TW" sz="2800" dirty="0">
                <a:latin typeface="華康POP1體W5" panose="02010609010101010101" pitchFamily="49" charset="-120"/>
                <a:ea typeface="華康POP1體W5" panose="02010609010101010101" pitchFamily="49" charset="-120"/>
              </a:rPr>
              <a:t>24000</a:t>
            </a:r>
            <a:r>
              <a:rPr lang="zh-TW" altLang="en-US" sz="2800" dirty="0">
                <a:latin typeface="華康POP1體W5" panose="02010609010101010101" pitchFamily="49" charset="-120"/>
                <a:ea typeface="華康POP1體W5" panose="02010609010101010101" pitchFamily="49" charset="-120"/>
              </a:rPr>
              <a:t>元／月）</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工作時間有保障（週休二日、不得超時工作、未滿</a:t>
            </a:r>
            <a:r>
              <a:rPr lang="en-US" altLang="zh-TW" sz="2800" dirty="0">
                <a:latin typeface="華康POP1體W5" panose="02010609010101010101" pitchFamily="49" charset="-120"/>
                <a:ea typeface="華康POP1體W5" panose="02010609010101010101" pitchFamily="49" charset="-120"/>
              </a:rPr>
              <a:t>16</a:t>
            </a:r>
            <a:r>
              <a:rPr lang="zh-TW" altLang="en-US" sz="2800" dirty="0">
                <a:latin typeface="華康POP1體W5" panose="02010609010101010101" pitchFamily="49" charset="-120"/>
                <a:ea typeface="華康POP1體W5" panose="02010609010101010101" pitchFamily="49" charset="-120"/>
              </a:rPr>
              <a:t>歲須於晚間八點前下班）</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在廠實習期間，學校導師每個月至少兩次前往實習廠家進行關懷訪查，有狀況可即時反映、申訴保護管道通暢</a:t>
            </a:r>
            <a:endParaRPr lang="en-US" altLang="zh-TW" sz="28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endParaRPr lang="en-US" altLang="zh-TW" dirty="0">
              <a:latin typeface="華康POP1體W5" panose="02010609010101010101" pitchFamily="49" charset="-120"/>
              <a:ea typeface="華康POP1體W5" panose="02010609010101010101" pitchFamily="49" charset="-120"/>
            </a:endParaRPr>
          </a:p>
        </p:txBody>
      </p:sp>
      <p:sp>
        <p:nvSpPr>
          <p:cNvPr id="4" name="標題 1"/>
          <p:cNvSpPr>
            <a:spLocks noGrp="1"/>
          </p:cNvSpPr>
          <p:nvPr>
            <p:ph type="title"/>
          </p:nvPr>
        </p:nvSpPr>
        <p:spPr>
          <a:xfrm>
            <a:off x="591741" y="212726"/>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輪調班（建教合作班）</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a:solidFill>
                  <a:srgbClr val="272CFD"/>
                </a:solidFill>
                <a:ea typeface="標楷體" pitchFamily="65" charset="-120"/>
              </a:rPr>
              <a:t>學期成績不及格怎麼辦？</a:t>
            </a:r>
          </a:p>
        </p:txBody>
      </p:sp>
      <p:sp>
        <p:nvSpPr>
          <p:cNvPr id="13315" name="內容版面配置區 2"/>
          <p:cNvSpPr>
            <a:spLocks noGrp="1"/>
          </p:cNvSpPr>
          <p:nvPr>
            <p:ph idx="1"/>
          </p:nvPr>
        </p:nvSpPr>
        <p:spPr/>
        <p:txBody>
          <a:bodyPr/>
          <a:lstStyle/>
          <a:p>
            <a:pPr marL="0" indent="0">
              <a:buFontTx/>
              <a:buNone/>
            </a:pPr>
            <a:r>
              <a:rPr lang="zh-TW" altLang="zh-TW" sz="4000" dirty="0">
                <a:latin typeface="標楷體" pitchFamily="65" charset="-120"/>
                <a:ea typeface="標楷體" pitchFamily="65" charset="-120"/>
              </a:rPr>
              <a:t>如學期末拿到成績單發現有領域成績不及格的情形，</a:t>
            </a:r>
            <a:r>
              <a:rPr lang="zh-TW" altLang="zh-TW" sz="4000" dirty="0">
                <a:solidFill>
                  <a:srgbClr val="FF0000"/>
                </a:solidFill>
                <a:latin typeface="標楷體" pitchFamily="65" charset="-120"/>
                <a:ea typeface="標楷體" pitchFamily="65" charset="-120"/>
              </a:rPr>
              <a:t>學校將於下個學期第</a:t>
            </a:r>
            <a:r>
              <a:rPr lang="en-US" altLang="zh-TW" sz="4000" dirty="0">
                <a:solidFill>
                  <a:srgbClr val="FF0000"/>
                </a:solidFill>
                <a:latin typeface="標楷體" pitchFamily="65" charset="-120"/>
                <a:ea typeface="標楷體" pitchFamily="65" charset="-120"/>
              </a:rPr>
              <a:t>2</a:t>
            </a:r>
            <a:r>
              <a:rPr lang="zh-TW" altLang="zh-TW" sz="4000" dirty="0">
                <a:solidFill>
                  <a:srgbClr val="FF0000"/>
                </a:solidFill>
                <a:latin typeface="標楷體" pitchFamily="65" charset="-120"/>
                <a:ea typeface="標楷體" pitchFamily="65" charset="-120"/>
              </a:rPr>
              <a:t>周</a:t>
            </a:r>
            <a:r>
              <a:rPr lang="zh-TW" altLang="en-US" sz="4000" dirty="0">
                <a:solidFill>
                  <a:srgbClr val="FF0000"/>
                </a:solidFill>
                <a:latin typeface="標楷體" pitchFamily="65" charset="-120"/>
                <a:ea typeface="標楷體" pitchFamily="65" charset="-120"/>
              </a:rPr>
              <a:t>開始</a:t>
            </a:r>
            <a:r>
              <a:rPr lang="zh-TW" altLang="zh-TW" sz="4000" dirty="0">
                <a:solidFill>
                  <a:srgbClr val="FF0000"/>
                </a:solidFill>
                <a:latin typeface="標楷體" pitchFamily="65" charset="-120"/>
                <a:ea typeface="標楷體" pitchFamily="65" charset="-120"/>
              </a:rPr>
              <a:t>進行各科的補考</a:t>
            </a:r>
            <a:r>
              <a:rPr lang="zh-TW" altLang="en-US" sz="4000" dirty="0">
                <a:solidFill>
                  <a:srgbClr val="FF0000"/>
                </a:solidFill>
                <a:latin typeface="標楷體" pitchFamily="65" charset="-120"/>
                <a:ea typeface="標楷體" pitchFamily="65" charset="-120"/>
              </a:rPr>
              <a:t>或以</a:t>
            </a:r>
            <a:r>
              <a:rPr lang="zh-TW" altLang="zh-TW" sz="4000" dirty="0">
                <a:solidFill>
                  <a:srgbClr val="FF0000"/>
                </a:solidFill>
                <a:latin typeface="標楷體" pitchFamily="65" charset="-120"/>
                <a:ea typeface="標楷體" pitchFamily="65" charset="-120"/>
              </a:rPr>
              <a:t>補交作業的方式進行補救</a:t>
            </a:r>
            <a:r>
              <a:rPr lang="zh-TW" altLang="zh-TW" sz="4000" dirty="0">
                <a:latin typeface="標楷體" pitchFamily="65" charset="-120"/>
                <a:ea typeface="標楷體" pitchFamily="65" charset="-120"/>
              </a:rPr>
              <a:t>，同學務必把握此次補救的時間，避免造成無法領取到畢業證書的情形發生。</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733425" y="2063750"/>
            <a:ext cx="7796213" cy="3311525"/>
          </a:xfrm>
          <a:prstGeom prst="rect">
            <a:avLst/>
          </a:prstGeom>
        </p:spPr>
        <p:txBody>
          <a:bodyPr/>
          <a:lstStyle/>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甄選辦法（招生方式／作業程序）</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面試（儀態、表達能力）</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性向測驗</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分發錄取方式（比序）</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依各校甄選評分結果，擇優錄取</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4" name="標題 1"/>
          <p:cNvSpPr>
            <a:spLocks noGrp="1"/>
          </p:cNvSpPr>
          <p:nvPr>
            <p:ph type="title"/>
          </p:nvPr>
        </p:nvSpPr>
        <p:spPr>
          <a:xfrm>
            <a:off x="563166" y="593726"/>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輪調班（建教合作班）</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616744" y="114301"/>
            <a:ext cx="7797404" cy="1152525"/>
          </a:xfrm>
        </p:spPr>
        <p:txBody>
          <a:bodyPr/>
          <a:lstStyle/>
          <a:p>
            <a:pPr>
              <a:defRPr/>
            </a:pPr>
            <a:r>
              <a:rPr lang="zh-TW" altLang="en-US" sz="4000" dirty="0">
                <a:latin typeface="華康POP1體W9" panose="02010609010101010101" pitchFamily="49" charset="-120"/>
                <a:ea typeface="華康POP1體W9" panose="02010609010101010101" pitchFamily="49" charset="-120"/>
              </a:rPr>
              <a:t>認識「五專」</a:t>
            </a:r>
          </a:p>
        </p:txBody>
      </p:sp>
      <p:sp>
        <p:nvSpPr>
          <p:cNvPr id="4099" name="內容版面配置區 2"/>
          <p:cNvSpPr>
            <a:spLocks noGrp="1"/>
          </p:cNvSpPr>
          <p:nvPr>
            <p:ph idx="4294967295"/>
          </p:nvPr>
        </p:nvSpPr>
        <p:spPr>
          <a:xfrm>
            <a:off x="616744" y="1152525"/>
            <a:ext cx="7992666" cy="4970463"/>
          </a:xfrm>
        </p:spPr>
        <p:txBody>
          <a:bodyPr>
            <a:normAutofit fontScale="92500" lnSpcReduction="10000"/>
          </a:bodyPr>
          <a:lstStyle/>
          <a:p>
            <a:pPr eaLnBrk="1" fontAlgn="auto" hangingPunct="1">
              <a:spcAft>
                <a:spcPts val="0"/>
              </a:spcAft>
              <a:buFont typeface="Arial" panose="020B0604020202020204" pitchFamily="34" charset="0"/>
              <a:buChar char="•"/>
              <a:defRPr/>
            </a:pPr>
            <a:r>
              <a:rPr lang="zh-TW" altLang="en-US" sz="2800" b="1" dirty="0">
                <a:latin typeface="華康POP1體W5" panose="02010609010101010101" pitchFamily="49" charset="-120"/>
                <a:ea typeface="華康POP1體W5" panose="02010609010101010101" pitchFamily="49" charset="-120"/>
              </a:rPr>
              <a:t>國中畢業生升讀五專優勢</a:t>
            </a:r>
            <a:endParaRPr lang="en-US" altLang="zh-TW" sz="2800" b="1"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師資：多為取得碩博士資格、專業證照、且具實務經驗的大學師資。</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教學設備完善：ｅ化教學設備與環境，廣設乙丙級證照考場，提供學習專業技能最佳環境。</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課程理論實務並重：五年一貫課程設計，除理論外亦重視實驗、實習、實作演練，部分科組亦會安排職場實習機會，有利就業接軌。</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收費：前三年學費可獲補助。</a:t>
            </a:r>
            <a:endParaRPr lang="en-US" altLang="zh-TW" sz="2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2800" dirty="0">
                <a:latin typeface="華康POP1體W5" panose="02010609010101010101" pitchFamily="49" charset="-120"/>
                <a:ea typeface="華康POP1體W5" panose="02010609010101010101" pitchFamily="49" charset="-120"/>
              </a:rPr>
              <a:t>多元進路：畢業後取得「副學士」學位，可就業亦可升讀二技或參加四技、一般大學之插大轉學考（直接升讀大學三年級）。</a:t>
            </a:r>
            <a:endParaRPr lang="en-US" altLang="zh-TW" sz="2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7797403"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五專優先免試</a:t>
            </a:r>
            <a:endParaRPr lang="zh-TW" altLang="en-US" sz="3600" dirty="0">
              <a:latin typeface="華康POP1體W9" panose="02010609010101010101" pitchFamily="49" charset="-120"/>
              <a:ea typeface="華康POP1體W9" panose="02010609010101010101" pitchFamily="49" charset="-120"/>
            </a:endParaRPr>
          </a:p>
        </p:txBody>
      </p:sp>
      <p:sp>
        <p:nvSpPr>
          <p:cNvPr id="3" name="內容版面配置區 2"/>
          <p:cNvSpPr>
            <a:spLocks noGrp="1"/>
          </p:cNvSpPr>
          <p:nvPr>
            <p:ph sz="quarter" idx="4294967295"/>
          </p:nvPr>
        </p:nvSpPr>
        <p:spPr>
          <a:xfrm>
            <a:off x="503635" y="1079500"/>
            <a:ext cx="8049815" cy="5880100"/>
          </a:xfrm>
          <a:prstGeom prst="rect">
            <a:avLst/>
          </a:prstGeom>
        </p:spPr>
        <p:txBody>
          <a:bodyPr>
            <a:normAutofit fontScale="70000" lnSpcReduction="20000"/>
          </a:bodyPr>
          <a:lstStyle/>
          <a:p>
            <a:pPr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報名資格條件</a:t>
            </a:r>
            <a:endParaRPr lang="en-US" altLang="zh-TW" sz="34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3400" dirty="0">
                <a:latin typeface="華康POP1體W5" panose="02010609010101010101" pitchFamily="49" charset="-120"/>
                <a:ea typeface="華康POP1體W5" panose="02010609010101010101" pitchFamily="49" charset="-120"/>
              </a:rPr>
              <a:t>　公私立國民中學應屆畢業生。</a:t>
            </a:r>
            <a:endParaRPr lang="en-US" altLang="zh-TW" sz="34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甄選辦法：</a:t>
            </a:r>
            <a:r>
              <a:rPr lang="zh-TW" altLang="en-US" sz="3600" b="1" dirty="0">
                <a:solidFill>
                  <a:srgbClr val="FF0000"/>
                </a:solidFill>
                <a:latin typeface="華康POP1體W5" panose="02010609010101010101" pitchFamily="49" charset="-120"/>
                <a:ea typeface="華康POP1體W5" panose="02010609010101010101" pitchFamily="49" charset="-120"/>
              </a:rPr>
              <a:t>全國一區，電腦分發</a:t>
            </a:r>
            <a:endParaRPr lang="en-US" altLang="zh-TW" sz="3400" b="1" dirty="0">
              <a:solidFill>
                <a:srgbClr val="FF0000"/>
              </a:solidFill>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志願序（</a:t>
            </a:r>
            <a:r>
              <a:rPr lang="zh-TW" altLang="en-US" sz="3400" b="1" dirty="0">
                <a:solidFill>
                  <a:srgbClr val="FF0000"/>
                </a:solidFill>
                <a:latin typeface="華康POP1體W5" panose="02010609010101010101" pitchFamily="49" charset="-120"/>
                <a:ea typeface="華康POP1體W5" panose="02010609010101010101" pitchFamily="49" charset="-120"/>
              </a:rPr>
              <a:t>可填</a:t>
            </a:r>
            <a:r>
              <a:rPr lang="en-US" altLang="zh-TW" sz="3400" b="1" dirty="0">
                <a:solidFill>
                  <a:srgbClr val="FF0000"/>
                </a:solidFill>
                <a:latin typeface="華康POP1體W5" panose="02010609010101010101" pitchFamily="49" charset="-120"/>
                <a:ea typeface="華康POP1體W5" panose="02010609010101010101" pitchFamily="49" charset="-120"/>
              </a:rPr>
              <a:t>30</a:t>
            </a:r>
            <a:r>
              <a:rPr lang="zh-TW" altLang="en-US" sz="3400" b="1" dirty="0">
                <a:solidFill>
                  <a:srgbClr val="FF0000"/>
                </a:solidFill>
                <a:latin typeface="華康POP1體W5" panose="02010609010101010101" pitchFamily="49" charset="-120"/>
                <a:ea typeface="華康POP1體W5" panose="02010609010101010101" pitchFamily="49" charset="-120"/>
              </a:rPr>
              <a:t>個志願</a:t>
            </a:r>
            <a:r>
              <a:rPr lang="zh-TW" altLang="en-US" sz="3400" dirty="0">
                <a:latin typeface="華康POP1體W5" panose="02010609010101010101" pitchFamily="49" charset="-120"/>
                <a:ea typeface="華康POP1體W5" panose="02010609010101010101" pitchFamily="49" charset="-120"/>
              </a:rPr>
              <a:t>）</a:t>
            </a:r>
            <a:endParaRPr lang="en-US" altLang="zh-TW" sz="34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多元學習表現 （競賽、</a:t>
            </a:r>
            <a:r>
              <a:rPr lang="zh-TW" altLang="en-US" sz="3400" b="1" dirty="0">
                <a:solidFill>
                  <a:srgbClr val="FF0000"/>
                </a:solidFill>
                <a:latin typeface="華康POP1體W5" panose="02010609010101010101" pitchFamily="49" charset="-120"/>
                <a:ea typeface="華康POP1體W5" panose="02010609010101010101" pitchFamily="49" charset="-120"/>
              </a:rPr>
              <a:t>服務學習</a:t>
            </a:r>
            <a:r>
              <a:rPr lang="en-US" altLang="zh-TW" sz="3400" b="1" dirty="0">
                <a:solidFill>
                  <a:srgbClr val="FF0000"/>
                </a:solidFill>
                <a:latin typeface="華康POP1體W5" panose="02010609010101010101" pitchFamily="49" charset="-120"/>
                <a:ea typeface="華康POP1體W5" panose="02010609010101010101" pitchFamily="49" charset="-120"/>
                <a:sym typeface="Wingdings" panose="05000000000000000000" pitchFamily="2" charset="2"/>
              </a:rPr>
              <a:t></a:t>
            </a:r>
            <a:r>
              <a:rPr lang="zh-TW" altLang="en-US" sz="3400" b="1" dirty="0">
                <a:solidFill>
                  <a:srgbClr val="FF0000"/>
                </a:solidFill>
                <a:latin typeface="華康POP1體W5" panose="02010609010101010101" pitchFamily="49" charset="-120"/>
                <a:ea typeface="華康POP1體W5" panose="02010609010101010101" pitchFamily="49" charset="-120"/>
                <a:sym typeface="Wingdings" panose="05000000000000000000" pitchFamily="2" charset="2"/>
              </a:rPr>
              <a:t>需</a:t>
            </a:r>
            <a:r>
              <a:rPr lang="en-US" altLang="zh-TW" sz="3400" b="1" dirty="0">
                <a:solidFill>
                  <a:srgbClr val="FF0000"/>
                </a:solidFill>
                <a:latin typeface="華康POP1體W5" panose="02010609010101010101" pitchFamily="49" charset="-120"/>
                <a:ea typeface="華康POP1體W5" panose="02010609010101010101" pitchFamily="49" charset="-120"/>
                <a:sym typeface="Wingdings" panose="05000000000000000000" pitchFamily="2" charset="2"/>
              </a:rPr>
              <a:t>60</a:t>
            </a:r>
            <a:r>
              <a:rPr lang="zh-TW" altLang="en-US" sz="3400" b="1" dirty="0">
                <a:solidFill>
                  <a:srgbClr val="FF0000"/>
                </a:solidFill>
                <a:latin typeface="華康POP1體W5" panose="02010609010101010101" pitchFamily="49" charset="-120"/>
                <a:ea typeface="華康POP1體W5" panose="02010609010101010101" pitchFamily="49" charset="-120"/>
                <a:sym typeface="Wingdings" panose="05000000000000000000" pitchFamily="2" charset="2"/>
              </a:rPr>
              <a:t>小時</a:t>
            </a:r>
            <a:r>
              <a:rPr lang="zh-TW" altLang="en-US" sz="3400" dirty="0">
                <a:latin typeface="華康POP1體W5" panose="02010609010101010101" pitchFamily="49" charset="-120"/>
                <a:ea typeface="華康POP1體W5" panose="02010609010101010101" pitchFamily="49" charset="-120"/>
              </a:rPr>
              <a:t>）</a:t>
            </a:r>
            <a:endParaRPr lang="en-US" altLang="zh-TW" sz="34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技藝優良（上限 </a:t>
            </a:r>
            <a:r>
              <a:rPr lang="en-US" altLang="zh-TW" sz="3400" dirty="0">
                <a:latin typeface="華康POP1體W5" panose="02010609010101010101" pitchFamily="49" charset="-120"/>
                <a:ea typeface="華康POP1體W5" panose="02010609010101010101" pitchFamily="49" charset="-120"/>
              </a:rPr>
              <a:t>3 </a:t>
            </a:r>
            <a:r>
              <a:rPr lang="zh-TW" altLang="en-US" sz="3400" dirty="0">
                <a:latin typeface="華康POP1體W5" panose="02010609010101010101" pitchFamily="49" charset="-120"/>
                <a:ea typeface="華康POP1體W5" panose="02010609010101010101" pitchFamily="49" charset="-120"/>
              </a:rPr>
              <a:t>分，技藝教育課程平均總成績 達 </a:t>
            </a:r>
            <a:r>
              <a:rPr lang="en-US" altLang="zh-TW" sz="3400" dirty="0">
                <a:latin typeface="華康POP1體W5" panose="02010609010101010101" pitchFamily="49" charset="-120"/>
                <a:ea typeface="華康POP1體W5" panose="02010609010101010101" pitchFamily="49" charset="-120"/>
              </a:rPr>
              <a:t>90 </a:t>
            </a:r>
            <a:r>
              <a:rPr lang="zh-TW" altLang="en-US" sz="3400" dirty="0">
                <a:latin typeface="華康POP1體W5" panose="02010609010101010101" pitchFamily="49" charset="-120"/>
                <a:ea typeface="華康POP1體W5" panose="02010609010101010101" pitchFamily="49" charset="-120"/>
              </a:rPr>
              <a:t>分以上者得 </a:t>
            </a:r>
            <a:r>
              <a:rPr lang="en-US" altLang="zh-TW" sz="3400" dirty="0">
                <a:latin typeface="華康POP1體W5" panose="02010609010101010101" pitchFamily="49" charset="-120"/>
                <a:ea typeface="華康POP1體W5" panose="02010609010101010101" pitchFamily="49" charset="-120"/>
              </a:rPr>
              <a:t>3 </a:t>
            </a:r>
            <a:r>
              <a:rPr lang="zh-TW" altLang="en-US" sz="3400" dirty="0">
                <a:latin typeface="華康POP1體W5" panose="02010609010101010101" pitchFamily="49" charset="-120"/>
                <a:ea typeface="華康POP1體W5" panose="02010609010101010101" pitchFamily="49" charset="-120"/>
              </a:rPr>
              <a:t>分、</a:t>
            </a:r>
            <a:r>
              <a:rPr lang="en-US" altLang="zh-TW" sz="3400" dirty="0">
                <a:latin typeface="華康POP1體W5" panose="02010609010101010101" pitchFamily="49" charset="-120"/>
                <a:ea typeface="華康POP1體W5" panose="02010609010101010101" pitchFamily="49" charset="-120"/>
              </a:rPr>
              <a:t>80 </a:t>
            </a:r>
            <a:r>
              <a:rPr lang="zh-TW" altLang="en-US" sz="3400" dirty="0">
                <a:latin typeface="華康POP1體W5" panose="02010609010101010101" pitchFamily="49" charset="-120"/>
                <a:ea typeface="華康POP1體W5" panose="02010609010101010101" pitchFamily="49" charset="-120"/>
              </a:rPr>
              <a:t>分以上未滿 </a:t>
            </a:r>
            <a:r>
              <a:rPr lang="en-US" altLang="zh-TW" sz="3400" dirty="0">
                <a:latin typeface="華康POP1體W5" panose="02010609010101010101" pitchFamily="49" charset="-120"/>
                <a:ea typeface="華康POP1體W5" panose="02010609010101010101" pitchFamily="49" charset="-120"/>
              </a:rPr>
              <a:t>90 </a:t>
            </a:r>
            <a:r>
              <a:rPr lang="zh-TW" altLang="en-US" sz="3400" dirty="0">
                <a:latin typeface="華康POP1體W5" panose="02010609010101010101" pitchFamily="49" charset="-120"/>
                <a:ea typeface="華康POP1體W5" panose="02010609010101010101" pitchFamily="49" charset="-120"/>
              </a:rPr>
              <a:t>分者得 </a:t>
            </a:r>
            <a:r>
              <a:rPr lang="en-US" altLang="zh-TW" sz="3400" dirty="0">
                <a:latin typeface="華康POP1體W5" panose="02010609010101010101" pitchFamily="49" charset="-120"/>
                <a:ea typeface="華康POP1體W5" panose="02010609010101010101" pitchFamily="49" charset="-120"/>
              </a:rPr>
              <a:t>2.5 </a:t>
            </a:r>
            <a:r>
              <a:rPr lang="zh-TW" altLang="en-US" sz="3400" dirty="0">
                <a:latin typeface="華康POP1體W5" panose="02010609010101010101" pitchFamily="49" charset="-120"/>
                <a:ea typeface="華康POP1體W5" panose="02010609010101010101" pitchFamily="49" charset="-120"/>
              </a:rPr>
              <a:t>分、</a:t>
            </a:r>
            <a:r>
              <a:rPr lang="en-US" altLang="zh-TW" sz="3400" dirty="0">
                <a:latin typeface="華康POP1體W5" panose="02010609010101010101" pitchFamily="49" charset="-120"/>
                <a:ea typeface="華康POP1體W5" panose="02010609010101010101" pitchFamily="49" charset="-120"/>
              </a:rPr>
              <a:t>70 </a:t>
            </a:r>
            <a:r>
              <a:rPr lang="zh-TW" altLang="en-US" sz="3400" dirty="0">
                <a:latin typeface="華康POP1體W5" panose="02010609010101010101" pitchFamily="49" charset="-120"/>
                <a:ea typeface="華康POP1體W5" panose="02010609010101010101" pitchFamily="49" charset="-120"/>
              </a:rPr>
              <a:t>分 以上未滿 </a:t>
            </a:r>
            <a:r>
              <a:rPr lang="en-US" altLang="zh-TW" sz="3400" dirty="0">
                <a:latin typeface="華康POP1體W5" panose="02010609010101010101" pitchFamily="49" charset="-120"/>
                <a:ea typeface="華康POP1體W5" panose="02010609010101010101" pitchFamily="49" charset="-120"/>
              </a:rPr>
              <a:t>80 </a:t>
            </a:r>
            <a:r>
              <a:rPr lang="zh-TW" altLang="en-US" sz="3400" dirty="0">
                <a:latin typeface="華康POP1體W5" panose="02010609010101010101" pitchFamily="49" charset="-120"/>
                <a:ea typeface="華康POP1體W5" panose="02010609010101010101" pitchFamily="49" charset="-120"/>
              </a:rPr>
              <a:t>分者得 </a:t>
            </a:r>
            <a:r>
              <a:rPr lang="en-US" altLang="zh-TW" sz="3400" dirty="0">
                <a:latin typeface="華康POP1體W5" panose="02010609010101010101" pitchFamily="49" charset="-120"/>
                <a:ea typeface="華康POP1體W5" panose="02010609010101010101" pitchFamily="49" charset="-120"/>
              </a:rPr>
              <a:t>1.5 </a:t>
            </a:r>
            <a:r>
              <a:rPr lang="zh-TW" altLang="en-US" sz="3400" dirty="0">
                <a:latin typeface="華康POP1體W5" panose="02010609010101010101" pitchFamily="49" charset="-120"/>
                <a:ea typeface="華康POP1體W5" panose="02010609010101010101" pitchFamily="49" charset="-120"/>
              </a:rPr>
              <a:t>分、</a:t>
            </a:r>
            <a:r>
              <a:rPr lang="en-US" altLang="zh-TW" sz="3400" dirty="0">
                <a:latin typeface="華康POP1體W5" panose="02010609010101010101" pitchFamily="49" charset="-120"/>
                <a:ea typeface="華康POP1體W5" panose="02010609010101010101" pitchFamily="49" charset="-120"/>
              </a:rPr>
              <a:t>60 </a:t>
            </a:r>
            <a:r>
              <a:rPr lang="zh-TW" altLang="en-US" sz="3400" dirty="0">
                <a:latin typeface="華康POP1體W5" panose="02010609010101010101" pitchFamily="49" charset="-120"/>
                <a:ea typeface="華康POP1體W5" panose="02010609010101010101" pitchFamily="49" charset="-120"/>
              </a:rPr>
              <a:t>分以上未滿 </a:t>
            </a:r>
            <a:r>
              <a:rPr lang="en-US" altLang="zh-TW" sz="3400" dirty="0">
                <a:latin typeface="華康POP1體W5" panose="02010609010101010101" pitchFamily="49" charset="-120"/>
                <a:ea typeface="華康POP1體W5" panose="02010609010101010101" pitchFamily="49" charset="-120"/>
              </a:rPr>
              <a:t>70 </a:t>
            </a:r>
            <a:r>
              <a:rPr lang="zh-TW" altLang="en-US" sz="3400" dirty="0">
                <a:latin typeface="華康POP1體W5" panose="02010609010101010101" pitchFamily="49" charset="-120"/>
                <a:ea typeface="華康POP1體W5" panose="02010609010101010101" pitchFamily="49" charset="-120"/>
              </a:rPr>
              <a:t>分者得 </a:t>
            </a:r>
            <a:r>
              <a:rPr lang="en-US" altLang="zh-TW" sz="3400" dirty="0">
                <a:latin typeface="華康POP1體W5" panose="02010609010101010101" pitchFamily="49" charset="-120"/>
                <a:ea typeface="華康POP1體W5" panose="02010609010101010101" pitchFamily="49" charset="-120"/>
              </a:rPr>
              <a:t>1 </a:t>
            </a:r>
            <a:r>
              <a:rPr lang="zh-TW" altLang="en-US" sz="3400" dirty="0">
                <a:latin typeface="華康POP1體W5" panose="02010609010101010101" pitchFamily="49" charset="-120"/>
                <a:ea typeface="華康POP1體W5" panose="02010609010101010101" pitchFamily="49" charset="-120"/>
              </a:rPr>
              <a:t>分）</a:t>
            </a:r>
            <a:endParaRPr lang="en-US" altLang="zh-TW" sz="34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弱勢身分（</a:t>
            </a:r>
            <a:r>
              <a:rPr lang="zh-TW" altLang="en-US" sz="3400" dirty="0">
                <a:solidFill>
                  <a:srgbClr val="FF0000"/>
                </a:solidFill>
                <a:latin typeface="華康POP1體W5" panose="02010609010101010101" pitchFamily="49" charset="-120"/>
                <a:ea typeface="華康POP1體W5" panose="02010609010101010101" pitchFamily="49" charset="-120"/>
              </a:rPr>
              <a:t>低收入戶</a:t>
            </a:r>
            <a:r>
              <a:rPr lang="zh-TW" altLang="en-US" sz="3400" dirty="0">
                <a:latin typeface="華康POP1體W5" panose="02010609010101010101" pitchFamily="49" charset="-120"/>
                <a:ea typeface="華康POP1體W5" panose="02010609010101010101" pitchFamily="49" charset="-120"/>
              </a:rPr>
              <a:t>者採計 </a:t>
            </a:r>
            <a:r>
              <a:rPr lang="en-US" altLang="zh-TW" sz="3400" dirty="0">
                <a:latin typeface="華康POP1體W5" panose="02010609010101010101" pitchFamily="49" charset="-120"/>
                <a:ea typeface="華康POP1體W5" panose="02010609010101010101" pitchFamily="49" charset="-120"/>
              </a:rPr>
              <a:t>3 </a:t>
            </a:r>
            <a:r>
              <a:rPr lang="zh-TW" altLang="en-US" sz="3400" dirty="0">
                <a:latin typeface="華康POP1體W5" panose="02010609010101010101" pitchFamily="49" charset="-120"/>
                <a:ea typeface="華康POP1體W5" panose="02010609010101010101" pitchFamily="49" charset="-120"/>
              </a:rPr>
              <a:t>分， </a:t>
            </a:r>
            <a:r>
              <a:rPr lang="zh-TW" altLang="en-US" sz="3400" dirty="0">
                <a:solidFill>
                  <a:srgbClr val="FF0000"/>
                </a:solidFill>
                <a:latin typeface="華康POP1體W5" panose="02010609010101010101" pitchFamily="49" charset="-120"/>
                <a:ea typeface="華康POP1體W5" panose="02010609010101010101" pitchFamily="49" charset="-120"/>
              </a:rPr>
              <a:t>中低收入戶</a:t>
            </a:r>
            <a:r>
              <a:rPr lang="zh-TW" altLang="en-US" sz="3400" dirty="0">
                <a:latin typeface="華康POP1體W5" panose="02010609010101010101" pitchFamily="49" charset="-120"/>
                <a:ea typeface="華康POP1體W5" panose="02010609010101010101" pitchFamily="49" charset="-120"/>
              </a:rPr>
              <a:t>、</a:t>
            </a:r>
            <a:r>
              <a:rPr lang="zh-TW" altLang="en-US" sz="3400" dirty="0">
                <a:solidFill>
                  <a:srgbClr val="FF0000"/>
                </a:solidFill>
                <a:latin typeface="華康POP1體W5" panose="02010609010101010101" pitchFamily="49" charset="-120"/>
                <a:ea typeface="華康POP1體W5" panose="02010609010101010101" pitchFamily="49" charset="-120"/>
              </a:rPr>
              <a:t>直系血親尊親屬支領失業給付</a:t>
            </a:r>
            <a:r>
              <a:rPr lang="zh-TW" altLang="en-US" sz="3400" dirty="0">
                <a:latin typeface="華康POP1體W5" panose="02010609010101010101" pitchFamily="49" charset="-120"/>
                <a:ea typeface="華康POP1體W5" panose="02010609010101010101" pitchFamily="49" charset="-120"/>
              </a:rPr>
              <a:t>或</a:t>
            </a:r>
            <a:r>
              <a:rPr lang="zh-TW" altLang="en-US" sz="3400" dirty="0">
                <a:solidFill>
                  <a:srgbClr val="FF0000"/>
                </a:solidFill>
                <a:latin typeface="華康POP1體W5" panose="02010609010101010101" pitchFamily="49" charset="-120"/>
                <a:ea typeface="華康POP1體W5" panose="02010609010101010101" pitchFamily="49" charset="-120"/>
              </a:rPr>
              <a:t>特殊境遇家庭</a:t>
            </a:r>
            <a:r>
              <a:rPr lang="zh-TW" altLang="en-US" sz="3400" dirty="0">
                <a:latin typeface="華康POP1體W5" panose="02010609010101010101" pitchFamily="49" charset="-120"/>
                <a:ea typeface="華康POP1體W5" panose="02010609010101010101" pitchFamily="49" charset="-120"/>
              </a:rPr>
              <a:t>子女身分者 採計 </a:t>
            </a:r>
            <a:r>
              <a:rPr lang="en-US" altLang="zh-TW" sz="3400" dirty="0">
                <a:latin typeface="華康POP1體W5" panose="02010609010101010101" pitchFamily="49" charset="-120"/>
                <a:ea typeface="華康POP1體W5" panose="02010609010101010101" pitchFamily="49" charset="-120"/>
              </a:rPr>
              <a:t>1.5 </a:t>
            </a:r>
            <a:r>
              <a:rPr lang="zh-TW" altLang="en-US" sz="3400" dirty="0">
                <a:latin typeface="華康POP1體W5" panose="02010609010101010101" pitchFamily="49" charset="-120"/>
                <a:ea typeface="華康POP1體W5" panose="02010609010101010101" pitchFamily="49" charset="-120"/>
              </a:rPr>
              <a:t>分）</a:t>
            </a:r>
            <a:endParaRPr lang="en-US" altLang="zh-TW" sz="34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latin typeface="華康POP1體W5" panose="02010609010101010101" pitchFamily="49" charset="-120"/>
                <a:ea typeface="華康POP1體W5" panose="02010609010101010101" pitchFamily="49" charset="-120"/>
              </a:rPr>
              <a:t>均衡學習（國中前五學期健體、藝文、綜合領域成績）</a:t>
            </a:r>
            <a:endParaRPr lang="en-US" altLang="zh-TW" sz="34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solidFill>
                  <a:srgbClr val="FB7929"/>
                </a:solidFill>
                <a:latin typeface="華康POP1體W5" panose="02010609010101010101" pitchFamily="49" charset="-120"/>
                <a:ea typeface="華康POP1體W5" panose="02010609010101010101" pitchFamily="49" charset="-120"/>
              </a:rPr>
              <a:t>國中教育會考</a:t>
            </a:r>
            <a:endParaRPr lang="en-US" altLang="zh-TW" sz="3400" dirty="0">
              <a:solidFill>
                <a:srgbClr val="FB7929"/>
              </a:solidFill>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400" dirty="0">
                <a:solidFill>
                  <a:srgbClr val="FB7929"/>
                </a:solidFill>
                <a:latin typeface="華康POP1體W5" panose="02010609010101010101" pitchFamily="49" charset="-120"/>
                <a:ea typeface="華康POP1體W5" panose="02010609010101010101" pitchFamily="49" charset="-120"/>
              </a:rPr>
              <a:t>寫作測驗　（註：部分學校科系未採計教育會考成績　＊國立學校、護理系必採計）</a:t>
            </a:r>
            <a:endParaRPr lang="en-US" altLang="zh-TW" sz="3400" dirty="0">
              <a:solidFill>
                <a:srgbClr val="FB7929"/>
              </a:solidFill>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solidFill>
                <a:srgbClr val="FFFF00"/>
              </a:solidFill>
            </a:endParaRPr>
          </a:p>
        </p:txBody>
      </p:sp>
      <p:sp>
        <p:nvSpPr>
          <p:cNvPr id="4" name="語音泡泡: 圓角矩形 3">
            <a:extLst>
              <a:ext uri="{FF2B5EF4-FFF2-40B4-BE49-F238E27FC236}">
                <a16:creationId xmlns:a16="http://schemas.microsoft.com/office/drawing/2014/main" id="{4B2E0571-54C5-4BE9-8694-4C362BC44F04}"/>
              </a:ext>
            </a:extLst>
          </p:cNvPr>
          <p:cNvSpPr/>
          <p:nvPr/>
        </p:nvSpPr>
        <p:spPr bwMode="auto">
          <a:xfrm>
            <a:off x="6732240" y="1439937"/>
            <a:ext cx="1440160" cy="792088"/>
          </a:xfrm>
          <a:prstGeom prst="wedgeRoundRectCallout">
            <a:avLst>
              <a:gd name="adj1" fmla="val -46199"/>
              <a:gd name="adj2" fmla="val 8051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今年九年級僅需</a:t>
            </a:r>
            <a:r>
              <a:rPr kumimoji="0" lang="en-US" altLang="zh-TW"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30</a:t>
            </a: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小時</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4350" y="109539"/>
            <a:ext cx="7797404" cy="1152525"/>
          </a:xfrm>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五專免試</a:t>
            </a:r>
          </a:p>
        </p:txBody>
      </p:sp>
      <p:sp>
        <p:nvSpPr>
          <p:cNvPr id="3" name="內容版面配置區 2"/>
          <p:cNvSpPr>
            <a:spLocks noGrp="1"/>
          </p:cNvSpPr>
          <p:nvPr>
            <p:ph sz="quarter" idx="4294967295"/>
          </p:nvPr>
        </p:nvSpPr>
        <p:spPr>
          <a:xfrm>
            <a:off x="590550" y="1109664"/>
            <a:ext cx="8035529" cy="5659437"/>
          </a:xfrm>
          <a:prstGeom prst="rect">
            <a:avLst/>
          </a:prstGeom>
        </p:spPr>
        <p:txBody>
          <a:bodyPr>
            <a:normAutofit fontScale="62500" lnSpcReduction="20000"/>
          </a:bodyPr>
          <a:lstStyle/>
          <a:p>
            <a:pPr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報名資格條件</a:t>
            </a:r>
            <a:endParaRPr lang="en-US" altLang="zh-TW" sz="38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3800" dirty="0">
                <a:latin typeface="華康POP1體W5" panose="02010609010101010101" pitchFamily="49" charset="-120"/>
                <a:ea typeface="華康POP1體W5" panose="02010609010101010101" pitchFamily="49" charset="-120"/>
              </a:rPr>
              <a:t>　公私立國民中學（含高中附設國中部）應屆、非應屆畢業生或具同等學力者。</a:t>
            </a:r>
            <a:endParaRPr lang="en-US" altLang="zh-TW" sz="3800" dirty="0">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甄選辦法</a:t>
            </a:r>
            <a:endParaRPr lang="en-US" altLang="zh-TW" sz="3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多元學習表現（</a:t>
            </a:r>
            <a:r>
              <a:rPr lang="zh-TW" altLang="en-US" sz="3800" b="1" dirty="0">
                <a:solidFill>
                  <a:srgbClr val="FF0000"/>
                </a:solidFill>
                <a:latin typeface="華康POP1體W5" panose="02010609010101010101" pitchFamily="49" charset="-120"/>
                <a:ea typeface="華康POP1體W5" panose="02010609010101010101" pitchFamily="49" charset="-120"/>
              </a:rPr>
              <a:t>服務時數須達</a:t>
            </a:r>
            <a:r>
              <a:rPr lang="en-US" altLang="zh-TW" sz="3800" b="1" dirty="0">
                <a:solidFill>
                  <a:srgbClr val="FF0000"/>
                </a:solidFill>
                <a:latin typeface="華康POP1體W5" panose="02010609010101010101" pitchFamily="49" charset="-120"/>
                <a:ea typeface="華康POP1體W5" panose="02010609010101010101" pitchFamily="49" charset="-120"/>
              </a:rPr>
              <a:t>56</a:t>
            </a:r>
            <a:r>
              <a:rPr lang="zh-TW" altLang="en-US" sz="3800" b="1" dirty="0">
                <a:solidFill>
                  <a:srgbClr val="FF0000"/>
                </a:solidFill>
                <a:latin typeface="華康POP1體W5" panose="02010609010101010101" pitchFamily="49" charset="-120"/>
                <a:ea typeface="華康POP1體W5" panose="02010609010101010101" pitchFamily="49" charset="-120"/>
              </a:rPr>
              <a:t>小時</a:t>
            </a:r>
            <a:r>
              <a:rPr lang="zh-TW" altLang="en-US" sz="3800" dirty="0">
                <a:latin typeface="華康POP1體W5" panose="02010609010101010101" pitchFamily="49" charset="-120"/>
                <a:ea typeface="華康POP1體W5" panose="02010609010101010101" pitchFamily="49" charset="-120"/>
              </a:rPr>
              <a:t>）</a:t>
            </a:r>
            <a:endParaRPr lang="en-US" altLang="zh-TW" sz="3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技藝優良（技藝教育課程平均總成績達 </a:t>
            </a:r>
            <a:r>
              <a:rPr lang="en-US" altLang="zh-TW" sz="3800" dirty="0">
                <a:latin typeface="華康POP1體W5" panose="02010609010101010101" pitchFamily="49" charset="-120"/>
                <a:ea typeface="華康POP1體W5" panose="02010609010101010101" pitchFamily="49" charset="-120"/>
              </a:rPr>
              <a:t>90 </a:t>
            </a:r>
            <a:r>
              <a:rPr lang="zh-TW" altLang="en-US" sz="3800" dirty="0">
                <a:latin typeface="華康POP1體W5" panose="02010609010101010101" pitchFamily="49" charset="-120"/>
                <a:ea typeface="華康POP1體W5" panose="02010609010101010101" pitchFamily="49" charset="-120"/>
              </a:rPr>
              <a:t>分以上者得 </a:t>
            </a:r>
            <a:r>
              <a:rPr lang="en-US" altLang="zh-TW" sz="3800" dirty="0">
                <a:latin typeface="華康POP1體W5" panose="02010609010101010101" pitchFamily="49" charset="-120"/>
                <a:ea typeface="華康POP1體W5" panose="02010609010101010101" pitchFamily="49" charset="-120"/>
              </a:rPr>
              <a:t>3 </a:t>
            </a:r>
            <a:r>
              <a:rPr lang="zh-TW" altLang="en-US" sz="3800" dirty="0">
                <a:latin typeface="華康POP1體W5" panose="02010609010101010101" pitchFamily="49" charset="-120"/>
                <a:ea typeface="華康POP1體W5" panose="02010609010101010101" pitchFamily="49" charset="-120"/>
              </a:rPr>
              <a:t>分、</a:t>
            </a:r>
            <a:r>
              <a:rPr lang="en-US" altLang="zh-TW" sz="3800" dirty="0">
                <a:latin typeface="華康POP1體W5" panose="02010609010101010101" pitchFamily="49" charset="-120"/>
                <a:ea typeface="華康POP1體W5" panose="02010609010101010101" pitchFamily="49" charset="-120"/>
              </a:rPr>
              <a:t>80 </a:t>
            </a:r>
            <a:r>
              <a:rPr lang="zh-TW" altLang="en-US" sz="3800" dirty="0">
                <a:latin typeface="華康POP1體W5" panose="02010609010101010101" pitchFamily="49" charset="-120"/>
                <a:ea typeface="華康POP1體W5" panose="02010609010101010101" pitchFamily="49" charset="-120"/>
              </a:rPr>
              <a:t>分以上未滿 </a:t>
            </a:r>
            <a:r>
              <a:rPr lang="en-US" altLang="zh-TW" sz="3800" dirty="0">
                <a:latin typeface="華康POP1體W5" panose="02010609010101010101" pitchFamily="49" charset="-120"/>
                <a:ea typeface="華康POP1體W5" panose="02010609010101010101" pitchFamily="49" charset="-120"/>
              </a:rPr>
              <a:t>90 </a:t>
            </a:r>
            <a:r>
              <a:rPr lang="zh-TW" altLang="en-US" sz="3800" dirty="0">
                <a:latin typeface="華康POP1體W5" panose="02010609010101010101" pitchFamily="49" charset="-120"/>
                <a:ea typeface="華康POP1體W5" panose="02010609010101010101" pitchFamily="49" charset="-120"/>
              </a:rPr>
              <a:t>分者得 </a:t>
            </a:r>
            <a:r>
              <a:rPr lang="en-US" altLang="zh-TW" sz="3800" dirty="0">
                <a:latin typeface="華康POP1體W5" panose="02010609010101010101" pitchFamily="49" charset="-120"/>
                <a:ea typeface="華康POP1體W5" panose="02010609010101010101" pitchFamily="49" charset="-120"/>
              </a:rPr>
              <a:t>2 </a:t>
            </a:r>
            <a:r>
              <a:rPr lang="zh-TW" altLang="en-US" sz="3800" dirty="0">
                <a:latin typeface="華康POP1體W5" panose="02010609010101010101" pitchFamily="49" charset="-120"/>
                <a:ea typeface="華康POP1體W5" panose="02010609010101010101" pitchFamily="49" charset="-120"/>
              </a:rPr>
              <a:t>分、</a:t>
            </a:r>
            <a:r>
              <a:rPr lang="en-US" altLang="zh-TW" sz="3800" dirty="0">
                <a:latin typeface="華康POP1體W5" panose="02010609010101010101" pitchFamily="49" charset="-120"/>
                <a:ea typeface="華康POP1體W5" panose="02010609010101010101" pitchFamily="49" charset="-120"/>
              </a:rPr>
              <a:t>60 </a:t>
            </a:r>
            <a:r>
              <a:rPr lang="zh-TW" altLang="en-US" sz="3800" dirty="0">
                <a:latin typeface="華康POP1體W5" panose="02010609010101010101" pitchFamily="49" charset="-120"/>
                <a:ea typeface="華康POP1體W5" panose="02010609010101010101" pitchFamily="49" charset="-120"/>
              </a:rPr>
              <a:t>分以上未滿 </a:t>
            </a:r>
            <a:r>
              <a:rPr lang="en-US" altLang="zh-TW" sz="3800" dirty="0">
                <a:latin typeface="華康POP1體W5" panose="02010609010101010101" pitchFamily="49" charset="-120"/>
                <a:ea typeface="華康POP1體W5" panose="02010609010101010101" pitchFamily="49" charset="-120"/>
              </a:rPr>
              <a:t>80 </a:t>
            </a:r>
            <a:r>
              <a:rPr lang="zh-TW" altLang="en-US" sz="3800" dirty="0">
                <a:latin typeface="華康POP1體W5" panose="02010609010101010101" pitchFamily="49" charset="-120"/>
                <a:ea typeface="華康POP1體W5" panose="02010609010101010101" pitchFamily="49" charset="-120"/>
              </a:rPr>
              <a:t>分者得</a:t>
            </a:r>
            <a:r>
              <a:rPr lang="en-US" altLang="zh-TW" sz="3800" dirty="0">
                <a:latin typeface="華康POP1體W5" panose="02010609010101010101" pitchFamily="49" charset="-120"/>
                <a:ea typeface="華康POP1體W5" panose="02010609010101010101" pitchFamily="49" charset="-120"/>
              </a:rPr>
              <a:t>1 </a:t>
            </a:r>
            <a:r>
              <a:rPr lang="zh-TW" altLang="en-US" sz="3800" dirty="0">
                <a:latin typeface="華康POP1體W5" panose="02010609010101010101" pitchFamily="49" charset="-120"/>
                <a:ea typeface="華康POP1體W5" panose="02010609010101010101" pitchFamily="49" charset="-120"/>
              </a:rPr>
              <a:t>分。）</a:t>
            </a:r>
            <a:endParaRPr lang="en-US" altLang="zh-TW" sz="3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弱勢身分（</a:t>
            </a:r>
            <a:r>
              <a:rPr lang="zh-TW" altLang="en-US" sz="3800" dirty="0">
                <a:solidFill>
                  <a:srgbClr val="FF0000"/>
                </a:solidFill>
                <a:latin typeface="華康POP1體W5" panose="02010609010101010101" pitchFamily="49" charset="-120"/>
                <a:ea typeface="華康POP1體W5" panose="02010609010101010101" pitchFamily="49" charset="-120"/>
              </a:rPr>
              <a:t>低收入戶</a:t>
            </a:r>
            <a:r>
              <a:rPr lang="zh-TW" altLang="en-US" sz="3800" dirty="0">
                <a:latin typeface="華康POP1體W5" panose="02010609010101010101" pitchFamily="49" charset="-120"/>
                <a:ea typeface="華康POP1體W5" panose="02010609010101010101" pitchFamily="49" charset="-120"/>
              </a:rPr>
              <a:t>、</a:t>
            </a:r>
            <a:r>
              <a:rPr lang="zh-TW" altLang="en-US" sz="3800" dirty="0">
                <a:solidFill>
                  <a:srgbClr val="FF0000"/>
                </a:solidFill>
                <a:latin typeface="華康POP1體W5" panose="02010609010101010101" pitchFamily="49" charset="-120"/>
                <a:ea typeface="華康POP1體W5" panose="02010609010101010101" pitchFamily="49" charset="-120"/>
              </a:rPr>
              <a:t>中低收入戶</a:t>
            </a:r>
            <a:r>
              <a:rPr lang="zh-TW" altLang="en-US" sz="3800" dirty="0">
                <a:latin typeface="華康POP1體W5" panose="02010609010101010101" pitchFamily="49" charset="-120"/>
                <a:ea typeface="華康POP1體W5" panose="02010609010101010101" pitchFamily="49" charset="-120"/>
              </a:rPr>
              <a:t>、</a:t>
            </a:r>
            <a:r>
              <a:rPr lang="zh-TW" altLang="en-US" sz="3800" dirty="0">
                <a:solidFill>
                  <a:srgbClr val="FF0000"/>
                </a:solidFill>
                <a:latin typeface="華康POP1體W5" panose="02010609010101010101" pitchFamily="49" charset="-120"/>
                <a:ea typeface="華康POP1體W5" panose="02010609010101010101" pitchFamily="49" charset="-120"/>
              </a:rPr>
              <a:t>直系血親尊親屬支領失業給付</a:t>
            </a:r>
            <a:r>
              <a:rPr lang="zh-TW" altLang="en-US" sz="3800" dirty="0">
                <a:latin typeface="華康POP1體W5" panose="02010609010101010101" pitchFamily="49" charset="-120"/>
                <a:ea typeface="華康POP1體W5" panose="02010609010101010101" pitchFamily="49" charset="-120"/>
              </a:rPr>
              <a:t>及</a:t>
            </a:r>
            <a:r>
              <a:rPr lang="zh-TW" altLang="en-US" sz="3800" dirty="0">
                <a:solidFill>
                  <a:srgbClr val="FF0000"/>
                </a:solidFill>
                <a:latin typeface="華康POP1體W5" panose="02010609010101010101" pitchFamily="49" charset="-120"/>
                <a:ea typeface="華康POP1體W5" panose="02010609010101010101" pitchFamily="49" charset="-120"/>
              </a:rPr>
              <a:t>特殊境遇家庭</a:t>
            </a:r>
            <a:r>
              <a:rPr lang="zh-TW" altLang="en-US" sz="3800" dirty="0">
                <a:latin typeface="華康POP1體W5" panose="02010609010101010101" pitchFamily="49" charset="-120"/>
                <a:ea typeface="華康POP1體W5" panose="02010609010101010101" pitchFamily="49" charset="-120"/>
              </a:rPr>
              <a:t>子女身分者給予 </a:t>
            </a:r>
            <a:r>
              <a:rPr lang="en-US" altLang="zh-TW" sz="3800" dirty="0">
                <a:latin typeface="華康POP1體W5" panose="02010609010101010101" pitchFamily="49" charset="-120"/>
                <a:ea typeface="華康POP1體W5" panose="02010609010101010101" pitchFamily="49" charset="-120"/>
              </a:rPr>
              <a:t>2 </a:t>
            </a:r>
            <a:r>
              <a:rPr lang="zh-TW" altLang="en-US" sz="3800" dirty="0">
                <a:latin typeface="華康POP1體W5" panose="02010609010101010101" pitchFamily="49" charset="-120"/>
                <a:ea typeface="華康POP1體W5" panose="02010609010101010101" pitchFamily="49" charset="-120"/>
              </a:rPr>
              <a:t>分）</a:t>
            </a:r>
            <a:endParaRPr lang="en-US" altLang="zh-TW" sz="3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均衡學習</a:t>
            </a:r>
            <a:endParaRPr lang="en-US" altLang="zh-TW" sz="3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latin typeface="華康POP1體W5" panose="02010609010101010101" pitchFamily="49" charset="-120"/>
                <a:ea typeface="華康POP1體W5" panose="02010609010101010101" pitchFamily="49" charset="-120"/>
              </a:rPr>
              <a:t>適性輔導</a:t>
            </a:r>
            <a:endParaRPr lang="en-US" altLang="zh-TW" sz="3800" dirty="0">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solidFill>
                  <a:srgbClr val="FB7929"/>
                </a:solidFill>
                <a:latin typeface="華康POP1體W5" panose="02010609010101010101" pitchFamily="49" charset="-120"/>
                <a:ea typeface="華康POP1體W5" panose="02010609010101010101" pitchFamily="49" charset="-120"/>
              </a:rPr>
              <a:t>國中教育會考</a:t>
            </a:r>
            <a:endParaRPr lang="en-US" altLang="zh-TW" sz="3800" dirty="0">
              <a:solidFill>
                <a:srgbClr val="FB7929"/>
              </a:solidFill>
              <a:latin typeface="華康POP1體W5" panose="02010609010101010101" pitchFamily="49" charset="-120"/>
              <a:ea typeface="華康POP1體W5" panose="02010609010101010101" pitchFamily="49" charset="-120"/>
            </a:endParaRPr>
          </a:p>
          <a:p>
            <a:pPr lvl="1" eaLnBrk="1" fontAlgn="auto" hangingPunct="1">
              <a:spcAft>
                <a:spcPts val="0"/>
              </a:spcAft>
              <a:buFont typeface="Arial" panose="020B0604020202020204" pitchFamily="34" charset="0"/>
              <a:buChar char="•"/>
              <a:defRPr/>
            </a:pPr>
            <a:r>
              <a:rPr lang="zh-TW" altLang="en-US" sz="3800" dirty="0">
                <a:solidFill>
                  <a:srgbClr val="FB7929"/>
                </a:solidFill>
                <a:latin typeface="華康POP1體W5" panose="02010609010101010101" pitchFamily="49" charset="-120"/>
                <a:ea typeface="華康POP1體W5" panose="02010609010101010101" pitchFamily="49" charset="-120"/>
              </a:rPr>
              <a:t>招生學校自訂</a:t>
            </a:r>
            <a:endParaRPr lang="en-US" altLang="zh-TW" sz="3800" dirty="0">
              <a:solidFill>
                <a:srgbClr val="FB7929"/>
              </a:solidFill>
              <a:latin typeface="華康POP1體W5" panose="02010609010101010101" pitchFamily="49" charset="-120"/>
              <a:ea typeface="華康POP1體W5" panose="02010609010101010101" pitchFamily="49" charset="-120"/>
            </a:endParaRPr>
          </a:p>
          <a:p>
            <a:pPr eaLnBrk="1" fontAlgn="auto" hangingPunct="1">
              <a:spcAft>
                <a:spcPts val="0"/>
              </a:spcAft>
              <a:buFont typeface="Arial" panose="020B0604020202020204" pitchFamily="34" charset="0"/>
              <a:buChar char="•"/>
              <a:defRPr/>
            </a:pPr>
            <a:endParaRPr lang="zh-TW" altLang="en-US" dirty="0"/>
          </a:p>
        </p:txBody>
      </p:sp>
      <p:sp>
        <p:nvSpPr>
          <p:cNvPr id="4" name="語音泡泡: 圓角矩形 3">
            <a:extLst>
              <a:ext uri="{FF2B5EF4-FFF2-40B4-BE49-F238E27FC236}">
                <a16:creationId xmlns:a16="http://schemas.microsoft.com/office/drawing/2014/main" id="{C5DE570C-BE90-4CF1-B67F-E1FA6A43DD1D}"/>
              </a:ext>
            </a:extLst>
          </p:cNvPr>
          <p:cNvSpPr/>
          <p:nvPr/>
        </p:nvSpPr>
        <p:spPr bwMode="auto">
          <a:xfrm>
            <a:off x="6588224" y="1866145"/>
            <a:ext cx="1440160" cy="792088"/>
          </a:xfrm>
          <a:prstGeom prst="wedgeRoundRectCallout">
            <a:avLst>
              <a:gd name="adj1" fmla="val -78927"/>
              <a:gd name="adj2" fmla="val 2696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今年九年級僅需</a:t>
            </a:r>
            <a:r>
              <a:rPr kumimoji="0" lang="en-US" altLang="zh-TW"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28</a:t>
            </a:r>
            <a:r>
              <a:rPr kumimoji="0" lang="zh-TW" altLang="en-US" sz="18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rPr>
              <a:t>小時</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515541" y="1838326"/>
            <a:ext cx="7796213" cy="3311525"/>
          </a:xfrm>
          <a:prstGeom prst="rect">
            <a:avLst/>
          </a:prstGeom>
        </p:spPr>
        <p:txBody>
          <a:bodyPr/>
          <a:lstStyle/>
          <a:p>
            <a:pPr eaLnBrk="1" fontAlgn="auto" hangingPunct="1">
              <a:spcAft>
                <a:spcPts val="0"/>
              </a:spcAft>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分發錄取方式（比序）</a:t>
            </a:r>
            <a:endParaRPr lang="en-US" altLang="zh-TW" sz="26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2600" dirty="0">
                <a:latin typeface="華康POP1體W5" panose="02010609010101010101" pitchFamily="49" charset="-120"/>
                <a:ea typeface="華康POP1體W5" panose="02010609010101010101" pitchFamily="49" charset="-120"/>
              </a:rPr>
              <a:t>　不設定報名門檻條件，由各招生學校訂定積分採計項目、權重、與</a:t>
            </a:r>
            <a:endParaRPr lang="en-US" altLang="zh-TW" sz="2600" dirty="0">
              <a:latin typeface="華康POP1體W5" panose="02010609010101010101" pitchFamily="49" charset="-120"/>
              <a:ea typeface="華康POP1體W5" panose="02010609010101010101" pitchFamily="49" charset="-120"/>
            </a:endParaRPr>
          </a:p>
          <a:p>
            <a:pPr marL="0" indent="0" eaLnBrk="1" fontAlgn="auto" hangingPunct="1">
              <a:spcAft>
                <a:spcPts val="0"/>
              </a:spcAft>
              <a:buFont typeface="Arial" panose="020B0604020202020204" pitchFamily="34" charset="0"/>
              <a:buNone/>
              <a:defRPr/>
            </a:pPr>
            <a:r>
              <a:rPr lang="zh-TW" altLang="en-US" sz="2600" dirty="0">
                <a:latin typeface="華康POP1體W5" panose="02010609010101010101" pitchFamily="49" charset="-120"/>
                <a:ea typeface="華康POP1體W5" panose="02010609010101010101" pitchFamily="49" charset="-120"/>
              </a:rPr>
              <a:t>　同分比序項目順序</a:t>
            </a:r>
            <a:endParaRPr lang="en-US" altLang="zh-TW" sz="2600" dirty="0">
              <a:latin typeface="華康POP1體W5" panose="02010609010101010101" pitchFamily="49" charset="-120"/>
              <a:ea typeface="華康POP1體W5" panose="02010609010101010101" pitchFamily="49" charset="-120"/>
            </a:endParaRPr>
          </a:p>
          <a:p>
            <a:pPr eaLnBrk="1" hangingPunct="1">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分北、中、南三區，可同時報名三區，每人</a:t>
            </a:r>
            <a:r>
              <a:rPr lang="zh-TW" altLang="en-US" sz="2600" b="1" dirty="0">
                <a:solidFill>
                  <a:srgbClr val="FF0000"/>
                </a:solidFill>
                <a:latin typeface="華康POP1體W5" panose="02010609010101010101" pitchFamily="49" charset="-120"/>
                <a:ea typeface="華康POP1體W5" panose="02010609010101010101" pitchFamily="49" charset="-120"/>
              </a:rPr>
              <a:t>限選一區報到</a:t>
            </a:r>
            <a:endParaRPr lang="en-US" altLang="zh-TW" sz="2600" b="1" dirty="0">
              <a:solidFill>
                <a:srgbClr val="FF0000"/>
              </a:solidFill>
              <a:latin typeface="華康POP1體W5" panose="02010609010101010101" pitchFamily="49" charset="-120"/>
              <a:ea typeface="華康POP1體W5" panose="02010609010101010101" pitchFamily="49" charset="-120"/>
            </a:endParaRPr>
          </a:p>
          <a:p>
            <a:pPr eaLnBrk="1" hangingPunct="1">
              <a:buFont typeface="Arial" panose="020B0604020202020204" pitchFamily="34" charset="0"/>
              <a:buChar char="•"/>
              <a:defRPr/>
            </a:pPr>
            <a:r>
              <a:rPr lang="zh-TW" altLang="en-US" sz="2600" b="1" dirty="0">
                <a:solidFill>
                  <a:srgbClr val="FF0000"/>
                </a:solidFill>
                <a:latin typeface="華康POP1體W5" panose="02010609010101010101" pitchFamily="49" charset="-120"/>
                <a:ea typeface="華康POP1體W5" panose="02010609010101010101" pitchFamily="49" charset="-120"/>
              </a:rPr>
              <a:t>報名時限選一校</a:t>
            </a:r>
            <a:r>
              <a:rPr lang="zh-TW" altLang="en-US" sz="2600" dirty="0">
                <a:latin typeface="華康POP1體W5" panose="02010609010101010101" pitchFamily="49" charset="-120"/>
                <a:ea typeface="華康POP1體W5" panose="02010609010101010101" pitchFamily="49" charset="-120"/>
              </a:rPr>
              <a:t>，現場撕榜登記分發，報名人數不足核定名額則全數錄取。</a:t>
            </a:r>
            <a:endParaRPr lang="en-US" altLang="zh-TW" sz="2600" dirty="0">
              <a:latin typeface="華康POP1體W5" panose="02010609010101010101" pitchFamily="49" charset="-120"/>
              <a:ea typeface="華康POP1體W5" panose="02010609010101010101" pitchFamily="49" charset="-120"/>
            </a:endParaRPr>
          </a:p>
          <a:p>
            <a:pPr eaLnBrk="1" hangingPunct="1">
              <a:buFont typeface="Arial" panose="020B0604020202020204" pitchFamily="34" charset="0"/>
              <a:buChar char="•"/>
              <a:defRPr/>
            </a:pPr>
            <a:endParaRPr lang="zh-TW" altLang="en-US" dirty="0"/>
          </a:p>
        </p:txBody>
      </p:sp>
      <p:sp>
        <p:nvSpPr>
          <p:cNvPr id="4" name="標題 1"/>
          <p:cNvSpPr>
            <a:spLocks noGrp="1"/>
          </p:cNvSpPr>
          <p:nvPr>
            <p:ph type="title"/>
          </p:nvPr>
        </p:nvSpPr>
        <p:spPr/>
        <p:txBody>
          <a:bodyPr/>
          <a:lstStyle/>
          <a:p>
            <a:pPr eaLnBrk="1" fontAlgn="auto" hangingPunct="1">
              <a:spcAft>
                <a:spcPts val="0"/>
              </a:spcAft>
              <a:defRPr/>
            </a:pPr>
            <a:r>
              <a:rPr lang="zh-TW" altLang="en-US" dirty="0">
                <a:latin typeface="華康POP1體W9" panose="02010609010101010101" pitchFamily="49" charset="-120"/>
                <a:ea typeface="華康POP1體W9" panose="02010609010101010101" pitchFamily="49" charset="-120"/>
              </a:rPr>
              <a:t>五專免試</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7987035" cy="1152525"/>
          </a:xfrm>
        </p:spPr>
        <p:txBody>
          <a:bodyPr>
            <a:noAutofit/>
          </a:bodyPr>
          <a:lstStyle/>
          <a:p>
            <a:pPr>
              <a:defRPr/>
            </a:pPr>
            <a:r>
              <a:rPr lang="zh-TW" altLang="en-US" sz="4000" dirty="0">
                <a:latin typeface="華康POP1體W9" panose="02010609010101010101" pitchFamily="49" charset="-120"/>
                <a:ea typeface="華康POP1體W9" panose="02010609010101010101" pitchFamily="49" charset="-120"/>
              </a:rPr>
              <a:t>特色招生（考試分發入學）</a:t>
            </a:r>
            <a:br>
              <a:rPr lang="en-US" altLang="zh-TW" sz="4000" dirty="0">
                <a:latin typeface="華康POP1體W9" panose="02010609010101010101" pitchFamily="49" charset="-120"/>
                <a:ea typeface="華康POP1體W9" panose="02010609010101010101" pitchFamily="49" charset="-120"/>
              </a:rPr>
            </a:br>
            <a:r>
              <a:rPr lang="zh-TW" altLang="en-US" sz="4000" dirty="0">
                <a:latin typeface="華康POP1體W9" panose="02010609010101010101" pitchFamily="49" charset="-120"/>
                <a:ea typeface="華康POP1體W9" panose="02010609010101010101" pitchFamily="49" charset="-120"/>
              </a:rPr>
              <a:t>（</a:t>
            </a:r>
            <a:r>
              <a:rPr lang="en-US" altLang="zh-TW" sz="4000" dirty="0">
                <a:latin typeface="華康POP1體W9" panose="02010609010101010101" pitchFamily="49" charset="-120"/>
                <a:ea typeface="華康POP1體W9" panose="02010609010101010101" pitchFamily="49" charset="-120"/>
              </a:rPr>
              <a:t>111</a:t>
            </a:r>
            <a:r>
              <a:rPr lang="zh-TW" altLang="en-US" sz="4000" dirty="0">
                <a:latin typeface="華康POP1體W9" panose="02010609010101010101" pitchFamily="49" charset="-120"/>
                <a:ea typeface="華康POP1體W9" panose="02010609010101010101" pitchFamily="49" charset="-120"/>
              </a:rPr>
              <a:t>年為例）</a:t>
            </a:r>
          </a:p>
        </p:txBody>
      </p:sp>
      <p:sp>
        <p:nvSpPr>
          <p:cNvPr id="3" name="內容版面配置區 2"/>
          <p:cNvSpPr>
            <a:spLocks noGrp="1"/>
          </p:cNvSpPr>
          <p:nvPr>
            <p:ph sz="quarter" idx="4294967295"/>
          </p:nvPr>
        </p:nvSpPr>
        <p:spPr>
          <a:xfrm>
            <a:off x="683568" y="2204864"/>
            <a:ext cx="7796213" cy="3471142"/>
          </a:xfrm>
          <a:prstGeom prst="rect">
            <a:avLst/>
          </a:prstGeom>
        </p:spPr>
        <p:txBody>
          <a:bodyPr>
            <a:normAutofit/>
          </a:bodyPr>
          <a:lstStyle/>
          <a:p>
            <a:pPr>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辦理學校：</a:t>
            </a:r>
            <a:endParaRPr lang="en-US" altLang="zh-TW" sz="26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大園高中（國際文憑課程</a:t>
            </a:r>
            <a:r>
              <a:rPr lang="en-US" altLang="zh-TW" sz="2600" dirty="0" err="1">
                <a:latin typeface="華康POP1體W5" panose="02010609010101010101" pitchFamily="49" charset="-120"/>
                <a:ea typeface="華康POP1體W5" panose="02010609010101010101" pitchFamily="49" charset="-120"/>
              </a:rPr>
              <a:t>IBDP</a:t>
            </a:r>
            <a:r>
              <a:rPr lang="zh-TW" altLang="en-US" sz="2600" dirty="0">
                <a:latin typeface="華康POP1體W5" panose="02010609010101010101" pitchFamily="49" charset="-120"/>
                <a:ea typeface="華康POP1體W5" panose="02010609010101010101" pitchFamily="49" charset="-120"/>
              </a:rPr>
              <a:t>專班）</a:t>
            </a:r>
            <a:endParaRPr lang="en-US" altLang="zh-TW" sz="2600" dirty="0">
              <a:latin typeface="華康POP1體W5" panose="02010609010101010101" pitchFamily="49" charset="-120"/>
              <a:ea typeface="華康POP1體W5" panose="02010609010101010101" pitchFamily="49" charset="-120"/>
            </a:endParaRPr>
          </a:p>
          <a:p>
            <a:pPr marL="342900" lvl="1" indent="-342900">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成績應達國中教育會考錄取門檻</a:t>
            </a:r>
            <a:r>
              <a:rPr lang="en-US" altLang="zh-TW" sz="2600" dirty="0">
                <a:latin typeface="華康POP1體W5" panose="02010609010101010101" pitchFamily="49" charset="-120"/>
                <a:ea typeface="華康POP1體W5" panose="02010609010101010101" pitchFamily="49" charset="-120"/>
              </a:rPr>
              <a:t>(</a:t>
            </a:r>
            <a:r>
              <a:rPr lang="en-US" altLang="zh-TW" sz="2600" dirty="0" err="1">
                <a:latin typeface="華康POP1體W5" panose="02010609010101010101" pitchFamily="49" charset="-120"/>
                <a:ea typeface="華康POP1體W5" panose="02010609010101010101" pitchFamily="49" charset="-120"/>
              </a:rPr>
              <a:t>2A3B</a:t>
            </a:r>
            <a:r>
              <a:rPr lang="en-US" altLang="zh-TW" sz="2600" dirty="0">
                <a:latin typeface="華康POP1體W5" panose="02010609010101010101" pitchFamily="49" charset="-120"/>
                <a:ea typeface="華康POP1體W5" panose="02010609010101010101" pitchFamily="49" charset="-120"/>
              </a:rPr>
              <a:t>)</a:t>
            </a:r>
          </a:p>
          <a:p>
            <a:pPr>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特色招生考試分發入學測驗成績（主要分發依據，六月底進行考試）</a:t>
            </a:r>
            <a:endParaRPr lang="en-US" altLang="zh-TW" sz="2600" dirty="0">
              <a:latin typeface="華康POP1體W5" panose="02010609010101010101" pitchFamily="49" charset="-120"/>
              <a:ea typeface="華康POP1體W5" panose="02010609010101010101" pitchFamily="49" charset="-120"/>
            </a:endParaRPr>
          </a:p>
          <a:p>
            <a:pPr lvl="1">
              <a:buFont typeface="Arial" panose="020B0604020202020204" pitchFamily="34" charset="0"/>
              <a:buChar char="•"/>
              <a:defRPr/>
            </a:pPr>
            <a:r>
              <a:rPr lang="zh-TW" altLang="en-US" sz="2600" dirty="0">
                <a:latin typeface="華康POP1體W5" panose="02010609010101010101" pitchFamily="49" charset="-120"/>
                <a:ea typeface="華康POP1體W5" panose="02010609010101010101" pitchFamily="49" charset="-120"/>
              </a:rPr>
              <a:t>加考英文閱讀及短文寫作</a:t>
            </a:r>
            <a:endParaRPr lang="en-US" altLang="zh-TW" sz="2600" dirty="0">
              <a:latin typeface="華康POP1體W5" panose="02010609010101010101" pitchFamily="49" charset="-120"/>
              <a:ea typeface="華康POP1體W5" panose="02010609010101010101" pitchFamily="49" charset="-120"/>
            </a:endParaRPr>
          </a:p>
          <a:p>
            <a:pPr>
              <a:buFont typeface="Arial" panose="020B0604020202020204" pitchFamily="34" charset="0"/>
              <a:buChar char="•"/>
              <a:defRPr/>
            </a:pPr>
            <a:endParaRPr lang="en-US" altLang="zh-TW" dirty="0"/>
          </a:p>
          <a:p>
            <a:pPr>
              <a:buFont typeface="Arial" panose="020B0604020202020204" pitchFamily="34" charset="0"/>
              <a:buChar char="•"/>
              <a:defRPr/>
            </a:pPr>
            <a:endParaRPr lang="zh-TW"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907704" y="2852936"/>
            <a:ext cx="5904656" cy="2123658"/>
          </a:xfrm>
          <a:prstGeom prst="rect">
            <a:avLst/>
          </a:prstGeom>
          <a:noFill/>
          <a:ln w="9525">
            <a:noFill/>
            <a:miter lim="800000"/>
            <a:headEnd/>
            <a:tailEnd/>
          </a:ln>
        </p:spPr>
        <p:txBody>
          <a:bodyPr wrap="square">
            <a:spAutoFit/>
          </a:bodyPr>
          <a:lstStyle/>
          <a:p>
            <a:r>
              <a:rPr lang="zh-TW" altLang="en-US" sz="5400" dirty="0">
                <a:latin typeface="華康POP1體W9" panose="02010609010101010101" pitchFamily="49" charset="-120"/>
                <a:ea typeface="華康POP1體W9" panose="02010609010101010101" pitchFamily="49" charset="-120"/>
              </a:rPr>
              <a:t>特殊生適性管道篇</a:t>
            </a:r>
            <a:endParaRPr lang="en-US" altLang="zh-TW" sz="5400" dirty="0">
              <a:latin typeface="華康POP1體W9" panose="02010609010101010101" pitchFamily="49" charset="-120"/>
              <a:ea typeface="華康POP1體W9" panose="02010609010101010101" pitchFamily="49" charset="-120"/>
            </a:endParaRPr>
          </a:p>
          <a:p>
            <a:endParaRPr lang="zh-TW" altLang="en-US" sz="2400" dirty="0">
              <a:solidFill>
                <a:srgbClr val="0070C0"/>
              </a:solidFill>
              <a:latin typeface="華康POP1體W5" panose="02010609010101010101" pitchFamily="49" charset="-120"/>
              <a:ea typeface="華康POP1體W5" panose="02010609010101010101" pitchFamily="49" charset="-120"/>
            </a:endParaRPr>
          </a:p>
          <a:p>
            <a:endParaRPr kumimoji="0" lang="zh-TW" altLang="en-US" sz="5400" dirty="0">
              <a:latin typeface="標楷體" pitchFamily="65" charset="-120"/>
              <a:ea typeface="標楷體" pitchFamily="65" charset="-120"/>
            </a:endParaRPr>
          </a:p>
        </p:txBody>
      </p:sp>
    </p:spTree>
    <p:extLst>
      <p:ext uri="{BB962C8B-B14F-4D97-AF65-F5344CB8AC3E}">
        <p14:creationId xmlns:p14="http://schemas.microsoft.com/office/powerpoint/2010/main" val="16888886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idx="4294967295"/>
          </p:nvPr>
        </p:nvSpPr>
        <p:spPr>
          <a:xfrm>
            <a:off x="395536" y="548680"/>
            <a:ext cx="8229600" cy="1143000"/>
          </a:xfrm>
        </p:spPr>
        <p:txBody>
          <a:bodyPr/>
          <a:lstStyle/>
          <a:p>
            <a:pPr>
              <a:defRPr/>
            </a:pPr>
            <a:r>
              <a:rPr lang="zh-TW" altLang="en-US" sz="4000" dirty="0">
                <a:latin typeface="華康POP1體W9" panose="02010609010101010101" pitchFamily="49" charset="-120"/>
                <a:ea typeface="華康POP1體W9" panose="02010609010101010101" pitchFamily="49" charset="-120"/>
              </a:rPr>
              <a:t>報名資格</a:t>
            </a:r>
            <a:endParaRPr lang="en-US" altLang="zh-TW" sz="4000" dirty="0">
              <a:latin typeface="華康POP1體W9" panose="02010609010101010101" pitchFamily="49" charset="-120"/>
              <a:ea typeface="華康POP1體W9" panose="02010609010101010101" pitchFamily="49" charset="-120"/>
            </a:endParaRPr>
          </a:p>
        </p:txBody>
      </p:sp>
      <p:sp>
        <p:nvSpPr>
          <p:cNvPr id="4" name="標題 1"/>
          <p:cNvSpPr txBox="1">
            <a:spLocks/>
          </p:cNvSpPr>
          <p:nvPr/>
        </p:nvSpPr>
        <p:spPr bwMode="gray">
          <a:xfrm>
            <a:off x="755576" y="1844824"/>
            <a:ext cx="7796213" cy="3192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75000" lnSpcReduction="20000"/>
          </a:bodyPr>
          <a:lstStyle/>
          <a:p>
            <a:pPr marL="0" marR="0" lvl="0" indent="0" defTabSz="914400" rtl="0" eaLnBrk="0" fontAlgn="base" latinLnBrk="0" hangingPunct="0">
              <a:lnSpc>
                <a:spcPct val="100000"/>
              </a:lnSpc>
              <a:spcBef>
                <a:spcPct val="0"/>
              </a:spcBef>
              <a:spcAft>
                <a:spcPct val="0"/>
              </a:spcAft>
              <a:buClrTx/>
              <a:buSzTx/>
              <a:tabLst/>
              <a:defRPr/>
            </a:pPr>
            <a:br>
              <a:rPr kumimoji="0" lang="en-US" altLang="zh-TW" sz="4400" b="1" i="0" u="none" strike="noStrike" kern="0" cap="none" spc="0" normalizeH="0" baseline="0" noProof="0" dirty="0">
                <a:ln>
                  <a:noFill/>
                </a:ln>
                <a:solidFill>
                  <a:srgbClr val="FF0000"/>
                </a:solidFill>
                <a:effectLst/>
                <a:uLnTx/>
                <a:uFillTx/>
                <a:latin typeface="華康POP1體W5" panose="02010609010101010101" pitchFamily="49" charset="-120"/>
                <a:ea typeface="華康POP1體W5" panose="02010609010101010101" pitchFamily="49" charset="-120"/>
                <a:cs typeface="+mn-cs"/>
              </a:rPr>
            </a:br>
            <a:br>
              <a:rPr kumimoji="0" lang="en-US" altLang="zh-TW"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br>
            <a:r>
              <a:rPr kumimoji="0" lang="en-US" altLang="zh-TW"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1.</a:t>
            </a:r>
            <a:r>
              <a:rPr kumimoji="0" lang="zh-TW" altLang="en-US"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特教通報網登錄有案之確認個案</a:t>
            </a:r>
            <a:br>
              <a:rPr kumimoji="0" lang="en-US" altLang="zh-TW"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br>
            <a:br>
              <a:rPr kumimoji="0" lang="en-US" altLang="zh-TW"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br>
            <a:r>
              <a:rPr kumimoji="0" lang="en-US" altLang="zh-TW"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2.</a:t>
            </a:r>
            <a:r>
              <a:rPr kumimoji="0" lang="zh-TW" altLang="en-US"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t>領有鑑輔會核發之教育證明之學生</a:t>
            </a:r>
            <a:br>
              <a:rPr kumimoji="0" lang="en-US" altLang="zh-TW" sz="4400" b="1" i="0" u="none" strike="noStrike" kern="0" cap="none" spc="0" normalizeH="0" baseline="0" noProof="0" dirty="0">
                <a:ln>
                  <a:noFill/>
                </a:ln>
                <a:solidFill>
                  <a:schemeClr val="tx1"/>
                </a:solidFill>
                <a:effectLst/>
                <a:uLnTx/>
                <a:uFillTx/>
                <a:latin typeface="華康POP1體W5" panose="02010609010101010101" pitchFamily="49" charset="-120"/>
                <a:ea typeface="華康POP1體W5" panose="02010609010101010101" pitchFamily="49" charset="-120"/>
                <a:cs typeface="+mn-cs"/>
              </a:rPr>
            </a:br>
            <a:br>
              <a:rPr kumimoji="0" lang="en-US" altLang="zh-TW" sz="5200" b="1" i="0" u="none" strike="noStrike" kern="0" cap="none" spc="0" normalizeH="0" baseline="0" noProof="0" dirty="0">
                <a:ln>
                  <a:noFill/>
                </a:ln>
                <a:solidFill>
                  <a:schemeClr val="bg1"/>
                </a:solidFill>
                <a:effectLst/>
                <a:uLnTx/>
                <a:uFillTx/>
                <a:latin typeface="Arial" charset="0"/>
                <a:ea typeface="+mj-ea"/>
                <a:cs typeface="+mj-cs"/>
              </a:rPr>
            </a:br>
            <a:endParaRPr kumimoji="0" lang="zh-TW" altLang="en-US" sz="5200" b="1" i="0" u="none" strike="noStrike" kern="0" cap="none" spc="0" normalizeH="0" baseline="0" noProof="0" dirty="0">
              <a:ln>
                <a:noFill/>
              </a:ln>
              <a:solidFill>
                <a:schemeClr val="bg1"/>
              </a:solidFill>
              <a:effectLst/>
              <a:uLnTx/>
              <a:uFillTx/>
              <a:latin typeface="Arial" charset="0"/>
              <a:ea typeface="+mj-ea"/>
              <a:cs typeface="+mj-cs"/>
            </a:endParaRPr>
          </a:p>
        </p:txBody>
      </p:sp>
    </p:spTree>
    <p:extLst>
      <p:ext uri="{BB962C8B-B14F-4D97-AF65-F5344CB8AC3E}">
        <p14:creationId xmlns:p14="http://schemas.microsoft.com/office/powerpoint/2010/main" val="529024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5796136" y="1484784"/>
            <a:ext cx="2237184" cy="8048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rgbClr val="00B0F0"/>
                </a:solidFill>
                <a:latin typeface="華康POP1體W5" panose="02010609010101010101" pitchFamily="49" charset="-120"/>
                <a:ea typeface="華康POP1體W5" panose="02010609010101010101" pitchFamily="49" charset="-120"/>
              </a:rPr>
              <a:t>高級中等學校</a:t>
            </a:r>
            <a:endParaRPr lang="en-US" altLang="zh-TW" sz="2400" b="1" dirty="0">
              <a:solidFill>
                <a:srgbClr val="00B0F0"/>
              </a:solidFill>
              <a:latin typeface="華康POP1體W5" panose="02010609010101010101" pitchFamily="49" charset="-120"/>
              <a:ea typeface="華康POP1體W5" panose="02010609010101010101" pitchFamily="49" charset="-120"/>
            </a:endParaRPr>
          </a:p>
        </p:txBody>
      </p:sp>
      <p:grpSp>
        <p:nvGrpSpPr>
          <p:cNvPr id="11" name="群組 10"/>
          <p:cNvGrpSpPr/>
          <p:nvPr/>
        </p:nvGrpSpPr>
        <p:grpSpPr>
          <a:xfrm>
            <a:off x="539552" y="476672"/>
            <a:ext cx="7488832" cy="5521846"/>
            <a:chOff x="611560" y="282575"/>
            <a:chExt cx="7488832" cy="5521846"/>
          </a:xfrm>
        </p:grpSpPr>
        <p:sp>
          <p:nvSpPr>
            <p:cNvPr id="34" name="圓角矩形 33"/>
            <p:cNvSpPr/>
            <p:nvPr/>
          </p:nvSpPr>
          <p:spPr>
            <a:xfrm>
              <a:off x="611560" y="282575"/>
              <a:ext cx="7488832" cy="6223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rgbClr val="FF0000"/>
                  </a:solidFill>
                  <a:latin typeface="華康POP1體W5" panose="02010609010101010101" pitchFamily="49" charset="-120"/>
                  <a:ea typeface="華康POP1體W5" panose="02010609010101010101" pitchFamily="49" charset="-120"/>
                </a:rPr>
                <a:t>特 教 生 適 性 輔 導 安 置</a:t>
              </a:r>
            </a:p>
          </p:txBody>
        </p:sp>
        <p:grpSp>
          <p:nvGrpSpPr>
            <p:cNvPr id="10" name="群組 9"/>
            <p:cNvGrpSpPr/>
            <p:nvPr/>
          </p:nvGrpSpPr>
          <p:grpSpPr>
            <a:xfrm>
              <a:off x="3131840" y="1268760"/>
              <a:ext cx="2125266" cy="4535661"/>
              <a:chOff x="3131840" y="1268760"/>
              <a:chExt cx="2125266" cy="4535661"/>
            </a:xfrm>
          </p:grpSpPr>
          <p:sp>
            <p:nvSpPr>
              <p:cNvPr id="41" name="圓角矩形 40"/>
              <p:cNvSpPr/>
              <p:nvPr/>
            </p:nvSpPr>
            <p:spPr>
              <a:xfrm>
                <a:off x="3131840" y="1268760"/>
                <a:ext cx="2125266" cy="804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高級中學校</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集中式特教班</a:t>
                </a:r>
                <a:endParaRPr lang="en-US" altLang="zh-TW" sz="2400" b="1" dirty="0">
                  <a:solidFill>
                    <a:schemeClr val="tx1"/>
                  </a:solidFill>
                  <a:latin typeface="華康POP1體W5" panose="02010609010101010101" pitchFamily="49" charset="-120"/>
                  <a:ea typeface="華康POP1體W5" panose="02010609010101010101" pitchFamily="49" charset="-120"/>
                </a:endParaRPr>
              </a:p>
            </p:txBody>
          </p:sp>
          <p:sp>
            <p:nvSpPr>
              <p:cNvPr id="33" name="內容版面配置區 25"/>
              <p:cNvSpPr txBox="1">
                <a:spLocks/>
              </p:cNvSpPr>
              <p:nvPr/>
            </p:nvSpPr>
            <p:spPr>
              <a:xfrm>
                <a:off x="3131840" y="2492896"/>
                <a:ext cx="2125266" cy="33115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228600" indent="-228600" algn="ctr" defTabSz="914400" eaLnBrk="1" fontAlgn="auto" hangingPunct="1">
                  <a:lnSpc>
                    <a:spcPct val="120000"/>
                  </a:lnSpc>
                  <a:spcBef>
                    <a:spcPts val="0"/>
                  </a:spcBef>
                  <a:spcAft>
                    <a:spcPts val="0"/>
                  </a:spcAft>
                  <a:buClr>
                    <a:schemeClr val="accent1"/>
                  </a:buClr>
                  <a:buSzPct val="160000"/>
                  <a:defRPr/>
                </a:pPr>
                <a:r>
                  <a:rPr lang="zh-TW" altLang="en-US" sz="2400" b="1" cap="all" dirty="0">
                    <a:solidFill>
                      <a:schemeClr val="tx1"/>
                    </a:solidFill>
                    <a:latin typeface="華康POP1體W5" panose="02010609010101010101" pitchFamily="49" charset="-120"/>
                    <a:ea typeface="華康POP1體W5" panose="02010609010101010101" pitchFamily="49" charset="-120"/>
                  </a:rPr>
                  <a:t>參加能力評估依結果唱名安置</a:t>
                </a:r>
                <a:endParaRPr lang="en-US" altLang="zh-TW" sz="2400" b="1" cap="all" dirty="0">
                  <a:solidFill>
                    <a:schemeClr val="tx1"/>
                  </a:solidFill>
                  <a:latin typeface="華康POP1體W5" panose="02010609010101010101" pitchFamily="49" charset="-120"/>
                  <a:ea typeface="華康POP1體W5" panose="02010609010101010101" pitchFamily="49" charset="-120"/>
                </a:endParaRPr>
              </a:p>
            </p:txBody>
          </p:sp>
        </p:grpSp>
        <p:grpSp>
          <p:nvGrpSpPr>
            <p:cNvPr id="9" name="群組 8"/>
            <p:cNvGrpSpPr/>
            <p:nvPr/>
          </p:nvGrpSpPr>
          <p:grpSpPr>
            <a:xfrm>
              <a:off x="611560" y="1268760"/>
              <a:ext cx="2095500" cy="4535661"/>
              <a:chOff x="611560" y="1268760"/>
              <a:chExt cx="2095500" cy="4535661"/>
            </a:xfrm>
          </p:grpSpPr>
          <p:sp>
            <p:nvSpPr>
              <p:cNvPr id="40" name="圓角矩形 39"/>
              <p:cNvSpPr/>
              <p:nvPr/>
            </p:nvSpPr>
            <p:spPr>
              <a:xfrm>
                <a:off x="611560" y="1268760"/>
                <a:ext cx="2095500" cy="8048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特殊教育學校</a:t>
                </a:r>
                <a:endParaRPr lang="en-US" altLang="zh-TW" sz="2400" b="1" dirty="0">
                  <a:solidFill>
                    <a:schemeClr val="tx1"/>
                  </a:solidFill>
                  <a:latin typeface="華康POP1體W5" panose="02010609010101010101" pitchFamily="49" charset="-120"/>
                  <a:ea typeface="華康POP1體W5" panose="02010609010101010101" pitchFamily="49" charset="-120"/>
                </a:endParaRPr>
              </a:p>
            </p:txBody>
          </p:sp>
          <p:sp>
            <p:nvSpPr>
              <p:cNvPr id="35" name="內容版面配置區 25"/>
              <p:cNvSpPr txBox="1">
                <a:spLocks/>
              </p:cNvSpPr>
              <p:nvPr/>
            </p:nvSpPr>
            <p:spPr>
              <a:xfrm>
                <a:off x="611560" y="2492896"/>
                <a:ext cx="2095500" cy="33115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228600" indent="-228600" algn="ctr" defTabSz="914400" eaLnBrk="1" fontAlgn="auto" hangingPunct="1">
                  <a:lnSpc>
                    <a:spcPct val="120000"/>
                  </a:lnSpc>
                  <a:spcBef>
                    <a:spcPts val="0"/>
                  </a:spcBef>
                  <a:spcAft>
                    <a:spcPts val="0"/>
                  </a:spcAft>
                  <a:buClr>
                    <a:schemeClr val="accent1"/>
                  </a:buClr>
                  <a:buSzPct val="160000"/>
                  <a:defRPr/>
                </a:pPr>
                <a:r>
                  <a:rPr lang="zh-TW" altLang="en-US" sz="2400" b="1" cap="all" dirty="0">
                    <a:solidFill>
                      <a:schemeClr val="tx1"/>
                    </a:solidFill>
                    <a:latin typeface="華康POP1體W5" panose="02010609010101010101" pitchFamily="49" charset="-120"/>
                    <a:ea typeface="華康POP1體W5" panose="02010609010101010101" pitchFamily="49" charset="-120"/>
                  </a:rPr>
                  <a:t>審查後直接安置</a:t>
                </a:r>
                <a:endParaRPr lang="en-US" altLang="zh-TW" sz="2400" b="1" cap="all" dirty="0">
                  <a:solidFill>
                    <a:schemeClr val="tx1"/>
                  </a:solidFill>
                  <a:latin typeface="華康POP1體W5" panose="02010609010101010101" pitchFamily="49" charset="-120"/>
                  <a:ea typeface="華康POP1體W5" panose="02010609010101010101" pitchFamily="49" charset="-120"/>
                </a:endParaRPr>
              </a:p>
            </p:txBody>
          </p:sp>
        </p:grpSp>
      </p:grpSp>
      <p:sp>
        <p:nvSpPr>
          <p:cNvPr id="43" name="內容版面配置區 25"/>
          <p:cNvSpPr>
            <a:spLocks noGrp="1"/>
          </p:cNvSpPr>
          <p:nvPr>
            <p:ph sz="quarter" idx="4294967295"/>
          </p:nvPr>
        </p:nvSpPr>
        <p:spPr>
          <a:xfrm>
            <a:off x="5868144" y="2708920"/>
            <a:ext cx="2277715" cy="33115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轉銜資料綜合評估</a:t>
            </a: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按科別選填志願</a:t>
            </a:r>
            <a:endParaRPr lang="en-US" altLang="zh-TW" sz="2400" b="1" dirty="0">
              <a:solidFill>
                <a:schemeClr val="tx1"/>
              </a:solidFill>
              <a:latin typeface="華康POP1體W5" panose="02010609010101010101" pitchFamily="49" charset="-120"/>
              <a:ea typeface="華康POP1體W5" panose="02010609010101010101" pitchFamily="49" charset="-120"/>
            </a:endParaRPr>
          </a:p>
          <a:p>
            <a:pPr algn="ctr" eaLnBrk="1" fontAlgn="auto" hangingPunct="1">
              <a:spcBef>
                <a:spcPts val="0"/>
              </a:spcBef>
              <a:spcAft>
                <a:spcPts val="0"/>
              </a:spcAft>
              <a:defRPr/>
            </a:pPr>
            <a:r>
              <a:rPr lang="zh-TW" altLang="en-US" sz="2400" b="1" dirty="0">
                <a:solidFill>
                  <a:schemeClr val="tx1"/>
                </a:solidFill>
                <a:latin typeface="華康POP1體W5" panose="02010609010101010101" pitchFamily="49" charset="-120"/>
                <a:ea typeface="華康POP1體W5" panose="02010609010101010101" pitchFamily="49" charset="-120"/>
              </a:rPr>
              <a:t>不分障礙類別安置</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a:solidFill>
                  <a:srgbClr val="272CFD"/>
                </a:solidFill>
                <a:ea typeface="標楷體" pitchFamily="65" charset="-120"/>
              </a:rPr>
              <a:t>段考缺考怎麼補考？</a:t>
            </a:r>
          </a:p>
        </p:txBody>
      </p:sp>
      <p:sp>
        <p:nvSpPr>
          <p:cNvPr id="15363" name="內容版面配置區 2"/>
          <p:cNvSpPr>
            <a:spLocks noGrp="1"/>
          </p:cNvSpPr>
          <p:nvPr>
            <p:ph idx="1"/>
          </p:nvPr>
        </p:nvSpPr>
        <p:spPr>
          <a:xfrm>
            <a:off x="485775" y="1482725"/>
            <a:ext cx="8229600" cy="3170238"/>
          </a:xfrm>
        </p:spPr>
        <p:txBody>
          <a:bodyPr/>
          <a:lstStyle/>
          <a:p>
            <a:r>
              <a:rPr lang="zh-TW" altLang="en-US" sz="3600" b="1">
                <a:solidFill>
                  <a:schemeClr val="accent2"/>
                </a:solidFill>
                <a:ea typeface="標楷體" pitchFamily="65" charset="-120"/>
              </a:rPr>
              <a:t>務必於事前先完成請假手續</a:t>
            </a:r>
            <a:r>
              <a:rPr lang="zh-TW" altLang="zh-TW" sz="3600">
                <a:solidFill>
                  <a:srgbClr val="FF0000"/>
                </a:solidFill>
                <a:latin typeface="標楷體" pitchFamily="65" charset="-120"/>
                <a:ea typeface="標楷體" pitchFamily="65" charset="-120"/>
              </a:rPr>
              <a:t>。</a:t>
            </a:r>
            <a:endParaRPr lang="zh-TW" altLang="en-US" sz="1800" b="1">
              <a:ea typeface="標楷體" pitchFamily="65" charset="-120"/>
            </a:endParaRPr>
          </a:p>
          <a:p>
            <a:r>
              <a:rPr lang="zh-TW" altLang="en-US" sz="3600" b="1">
                <a:solidFill>
                  <a:srgbClr val="008000"/>
                </a:solidFill>
                <a:ea typeface="標楷體" pitchFamily="65" charset="-120"/>
              </a:rPr>
              <a:t>銷假後返校檢附請假證明立即當日進行補考。</a:t>
            </a:r>
            <a:endParaRPr lang="en-US" altLang="zh-TW" sz="1800" b="1">
              <a:solidFill>
                <a:srgbClr val="008000"/>
              </a:solidFill>
              <a:ea typeface="標楷體" pitchFamily="65" charset="-120"/>
            </a:endParaRPr>
          </a:p>
          <a:p>
            <a:r>
              <a:rPr lang="zh-TW" altLang="en-US" sz="3600" b="1">
                <a:solidFill>
                  <a:srgbClr val="008000"/>
                </a:solidFill>
                <a:ea typeface="標楷體" pitchFamily="65" charset="-120"/>
              </a:rPr>
              <a:t>若如無身體不舒服之情形將會一天將所有科目補考完成。</a:t>
            </a:r>
            <a:endParaRPr lang="en-US" altLang="zh-TW" sz="3600" b="1">
              <a:solidFill>
                <a:srgbClr val="008000"/>
              </a:solidFill>
              <a:ea typeface="標楷體" pitchFamily="65" charset="-120"/>
            </a:endParaRPr>
          </a:p>
        </p:txBody>
      </p:sp>
      <p:sp>
        <p:nvSpPr>
          <p:cNvPr id="15364" name="標題 1"/>
          <p:cNvSpPr txBox="1">
            <a:spLocks/>
          </p:cNvSpPr>
          <p:nvPr/>
        </p:nvSpPr>
        <p:spPr bwMode="gray">
          <a:xfrm>
            <a:off x="512763" y="4797425"/>
            <a:ext cx="8202612" cy="1008063"/>
          </a:xfrm>
          <a:prstGeom prst="rect">
            <a:avLst/>
          </a:prstGeom>
          <a:solidFill>
            <a:srgbClr val="FFFF00"/>
          </a:solidFill>
          <a:ln w="9525">
            <a:noFill/>
            <a:miter lim="800000"/>
            <a:headEnd/>
            <a:tailEnd/>
          </a:ln>
          <a:effectLst>
            <a:outerShdw dist="17961" dir="2700000" algn="ctr" rotWithShape="0">
              <a:srgbClr val="FFFFFF"/>
            </a:outerShdw>
          </a:effectLst>
        </p:spPr>
        <p:txBody>
          <a:bodyPr anchor="ctr"/>
          <a:lstStyle/>
          <a:p>
            <a:pPr algn="ctr"/>
            <a:endParaRPr lang="zh-TW" altLang="en-US" sz="2000" b="1">
              <a:solidFill>
                <a:srgbClr val="008000"/>
              </a:solidFill>
              <a:ea typeface="標楷體" pitchFamily="65" charset="-120"/>
            </a:endParaRPr>
          </a:p>
          <a:p>
            <a:pPr algn="ctr"/>
            <a:r>
              <a:rPr lang="zh-TW" altLang="en-US" sz="4400" b="1">
                <a:solidFill>
                  <a:srgbClr val="FF0000"/>
                </a:solidFill>
                <a:ea typeface="新細明體" charset="-120"/>
              </a:rPr>
              <a:t> *留意段考時間非必要不要請假*</a:t>
            </a:r>
            <a:endParaRPr lang="zh-TW" altLang="zh-TW" sz="4400" b="1">
              <a:solidFill>
                <a:srgbClr val="FF0000"/>
              </a:solidFill>
              <a:ea typeface="新細明體" charset="-120"/>
            </a:endParaRPr>
          </a:p>
          <a:p>
            <a:pPr algn="ctr"/>
            <a:endParaRPr lang="zh-TW" altLang="en-US" sz="4400" b="1">
              <a:solidFill>
                <a:schemeClr val="tx2"/>
              </a:solidFill>
              <a:ea typeface="標楷體" pitchFamily="65"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274638"/>
            <a:ext cx="8229600" cy="704850"/>
          </a:xfrm>
        </p:spPr>
        <p:txBody>
          <a:bodyPr/>
          <a:lstStyle/>
          <a:p>
            <a:r>
              <a:rPr lang="zh-TW" altLang="zh-TW">
                <a:solidFill>
                  <a:srgbClr val="272CFD"/>
                </a:solidFill>
                <a:ea typeface="標楷體" pitchFamily="65" charset="-120"/>
              </a:rPr>
              <a:t>如何可以查到成績排名</a:t>
            </a:r>
            <a:r>
              <a:rPr lang="en-US" altLang="zh-TW">
                <a:solidFill>
                  <a:srgbClr val="272CFD"/>
                </a:solidFill>
                <a:ea typeface="標楷體" pitchFamily="65" charset="-120"/>
              </a:rPr>
              <a:t>?</a:t>
            </a:r>
            <a:endParaRPr lang="zh-TW" altLang="zh-TW">
              <a:solidFill>
                <a:srgbClr val="272CFD"/>
              </a:solidFill>
              <a:ea typeface="標楷體" pitchFamily="65" charset="-120"/>
            </a:endParaRPr>
          </a:p>
        </p:txBody>
      </p:sp>
      <p:sp>
        <p:nvSpPr>
          <p:cNvPr id="4" name="Rectangle 3"/>
          <p:cNvSpPr txBox="1">
            <a:spLocks noChangeArrowheads="1"/>
          </p:cNvSpPr>
          <p:nvPr/>
        </p:nvSpPr>
        <p:spPr bwMode="gray">
          <a:xfrm>
            <a:off x="360363" y="1087438"/>
            <a:ext cx="84232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zh-TW" altLang="en-US" sz="1400" b="1">
                <a:ea typeface="新細明體" charset="-120"/>
              </a:rPr>
              <a:t>       </a:t>
            </a:r>
            <a:r>
              <a:rPr lang="zh-TW" altLang="en-US" sz="3200" b="1">
                <a:solidFill>
                  <a:srgbClr val="008000"/>
                </a:solidFill>
                <a:ea typeface="標楷體" pitchFamily="65" charset="-120"/>
              </a:rPr>
              <a:t>進入學校網頁</a:t>
            </a:r>
            <a:endParaRPr lang="en-US" altLang="zh-TW" sz="3200" b="1">
              <a:solidFill>
                <a:srgbClr val="008000"/>
              </a:solidFill>
              <a:ea typeface="標楷體" pitchFamily="65" charset="-120"/>
            </a:endParaRPr>
          </a:p>
          <a:p>
            <a:pPr eaLnBrk="1" hangingPunct="1">
              <a:spcBef>
                <a:spcPct val="20000"/>
              </a:spcBef>
            </a:pPr>
            <a:r>
              <a:rPr lang="zh-TW" altLang="en-US" sz="3200" b="1">
                <a:solidFill>
                  <a:srgbClr val="008000"/>
                </a:solidFill>
                <a:ea typeface="標楷體" pitchFamily="65" charset="-120"/>
              </a:rPr>
              <a:t>   崗中活力學園</a:t>
            </a:r>
            <a:endParaRPr lang="en-US" altLang="zh-TW" sz="3200" b="1">
              <a:solidFill>
                <a:srgbClr val="008000"/>
              </a:solidFill>
              <a:ea typeface="標楷體" pitchFamily="65" charset="-120"/>
            </a:endParaRPr>
          </a:p>
          <a:p>
            <a:pPr eaLnBrk="1" hangingPunct="1">
              <a:spcBef>
                <a:spcPct val="20000"/>
              </a:spcBef>
            </a:pPr>
            <a:r>
              <a:rPr lang="zh-TW" altLang="en-US" sz="3200" b="1">
                <a:solidFill>
                  <a:srgbClr val="008000"/>
                </a:solidFill>
                <a:ea typeface="標楷體" pitchFamily="65" charset="-120"/>
              </a:rPr>
              <a:t>   段考成績查詢系統</a:t>
            </a:r>
            <a:endParaRPr lang="en-US" altLang="zh-TW" sz="3200" b="1">
              <a:solidFill>
                <a:srgbClr val="008000"/>
              </a:solidFill>
              <a:ea typeface="標楷體" pitchFamily="65" charset="-120"/>
            </a:endParaRPr>
          </a:p>
          <a:p>
            <a:pPr eaLnBrk="1" hangingPunct="1">
              <a:spcBef>
                <a:spcPct val="20000"/>
              </a:spcBef>
            </a:pPr>
            <a:endParaRPr lang="zh-TW" altLang="en-US" b="1">
              <a:solidFill>
                <a:srgbClr val="008000"/>
              </a:solidFill>
              <a:ea typeface="標楷體" pitchFamily="65" charset="-120"/>
            </a:endParaRPr>
          </a:p>
          <a:p>
            <a:pPr eaLnBrk="1" hangingPunct="1">
              <a:spcBef>
                <a:spcPct val="20000"/>
              </a:spcBef>
              <a:buFontTx/>
              <a:buChar char="•"/>
            </a:pPr>
            <a:r>
              <a:rPr lang="zh-TW" altLang="en-US" sz="3200" b="1">
                <a:solidFill>
                  <a:srgbClr val="FF0000"/>
                </a:solidFill>
                <a:ea typeface="新細明體" charset="-120"/>
              </a:rPr>
              <a:t>輸入班級、 座號及身分證字號</a:t>
            </a:r>
            <a:r>
              <a:rPr lang="en-US" altLang="zh-TW" sz="3200" b="1">
                <a:solidFill>
                  <a:srgbClr val="FF0000"/>
                </a:solidFill>
                <a:ea typeface="新細明體" charset="-120"/>
              </a:rPr>
              <a:t>-</a:t>
            </a:r>
            <a:r>
              <a:rPr lang="zh-TW" altLang="en-US" sz="3200" b="1">
                <a:solidFill>
                  <a:srgbClr val="FF0000"/>
                </a:solidFill>
                <a:ea typeface="新細明體" charset="-120"/>
              </a:rPr>
              <a:t>立刻查詢</a:t>
            </a:r>
            <a:endParaRPr lang="en-US" altLang="zh-TW" sz="3200" b="1">
              <a:solidFill>
                <a:srgbClr val="FF0000"/>
              </a:solidFill>
              <a:ea typeface="新細明體" charset="-120"/>
            </a:endParaRPr>
          </a:p>
          <a:p>
            <a:pPr eaLnBrk="1" hangingPunct="1">
              <a:spcBef>
                <a:spcPct val="20000"/>
              </a:spcBef>
            </a:pPr>
            <a:endParaRPr lang="en-US" altLang="zh-TW" sz="3200" b="1">
              <a:ea typeface="新細明體" charset="-120"/>
            </a:endParaRPr>
          </a:p>
          <a:p>
            <a:pPr eaLnBrk="1" hangingPunct="1">
              <a:spcBef>
                <a:spcPct val="20000"/>
              </a:spcBef>
            </a:pPr>
            <a:endParaRPr lang="en-US" altLang="zh-TW" sz="3200" b="1">
              <a:ea typeface="新細明體" charset="-120"/>
            </a:endParaRPr>
          </a:p>
        </p:txBody>
      </p:sp>
      <p:pic>
        <p:nvPicPr>
          <p:cNvPr id="17412" name="Picture 7" descr="C:\Users\User\Desktop\1564534939022.jpg"/>
          <p:cNvPicPr>
            <a:picLocks noChangeAspect="1" noChangeArrowheads="1"/>
          </p:cNvPicPr>
          <p:nvPr/>
        </p:nvPicPr>
        <p:blipFill>
          <a:blip r:embed="rId3" cstate="print"/>
          <a:srcRect/>
          <a:stretch>
            <a:fillRect/>
          </a:stretch>
        </p:blipFill>
        <p:spPr bwMode="auto">
          <a:xfrm>
            <a:off x="265113" y="3644900"/>
            <a:ext cx="3960812" cy="1584325"/>
          </a:xfrm>
          <a:prstGeom prst="rect">
            <a:avLst/>
          </a:prstGeom>
          <a:noFill/>
          <a:ln w="9525">
            <a:noFill/>
            <a:miter lim="800000"/>
            <a:headEnd/>
            <a:tailEnd/>
          </a:ln>
        </p:spPr>
      </p:pic>
      <p:pic>
        <p:nvPicPr>
          <p:cNvPr id="17413" name="Picture 8" descr="C:\Users\User\Desktop\1564534967263.jpg"/>
          <p:cNvPicPr>
            <a:picLocks noChangeAspect="1" noChangeArrowheads="1"/>
          </p:cNvPicPr>
          <p:nvPr/>
        </p:nvPicPr>
        <p:blipFill>
          <a:blip r:embed="rId4" cstate="print"/>
          <a:srcRect/>
          <a:stretch>
            <a:fillRect/>
          </a:stretch>
        </p:blipFill>
        <p:spPr bwMode="auto">
          <a:xfrm>
            <a:off x="4233863" y="3740150"/>
            <a:ext cx="4608512" cy="1584325"/>
          </a:xfrm>
          <a:prstGeom prst="rect">
            <a:avLst/>
          </a:prstGeom>
          <a:noFill/>
          <a:ln w="9525">
            <a:noFill/>
            <a:miter lim="800000"/>
            <a:headEnd/>
            <a:tailEnd/>
          </a:ln>
        </p:spPr>
      </p:pic>
      <p:pic>
        <p:nvPicPr>
          <p:cNvPr id="17414" name="Picture 6" descr="C:\Users\User\Desktop\1564534894782.jpg"/>
          <p:cNvPicPr>
            <a:picLocks noChangeAspect="1" noChangeArrowheads="1"/>
          </p:cNvPicPr>
          <p:nvPr/>
        </p:nvPicPr>
        <p:blipFill>
          <a:blip r:embed="rId5" cstate="print"/>
          <a:srcRect/>
          <a:stretch>
            <a:fillRect/>
          </a:stretch>
        </p:blipFill>
        <p:spPr bwMode="auto">
          <a:xfrm>
            <a:off x="4549775" y="981075"/>
            <a:ext cx="2808288" cy="2160588"/>
          </a:xfrm>
          <a:prstGeom prst="rect">
            <a:avLst/>
          </a:prstGeom>
          <a:noFill/>
          <a:ln w="9525">
            <a:noFill/>
            <a:miter lim="800000"/>
            <a:headEnd/>
            <a:tailEnd/>
          </a:ln>
        </p:spPr>
      </p:pic>
      <p:sp>
        <p:nvSpPr>
          <p:cNvPr id="17415" name="Rectangle 2"/>
          <p:cNvSpPr txBox="1">
            <a:spLocks noChangeArrowheads="1"/>
          </p:cNvSpPr>
          <p:nvPr/>
        </p:nvSpPr>
        <p:spPr bwMode="auto">
          <a:xfrm>
            <a:off x="257175" y="5338763"/>
            <a:ext cx="7920038" cy="1223962"/>
          </a:xfrm>
          <a:prstGeom prst="rect">
            <a:avLst/>
          </a:prstGeom>
          <a:solidFill>
            <a:srgbClr val="FFFF00"/>
          </a:solidFill>
          <a:ln w="9525">
            <a:noFill/>
            <a:miter lim="800000"/>
            <a:headEnd/>
            <a:tailEnd/>
          </a:ln>
        </p:spPr>
        <p:txBody>
          <a:bodyPr anchor="ctr"/>
          <a:lstStyle/>
          <a:p>
            <a:pPr eaLnBrk="1" hangingPunct="1"/>
            <a:r>
              <a:rPr lang="zh-TW" altLang="en-US" sz="3200" b="1">
                <a:ea typeface="標楷體" pitchFamily="65" charset="-120"/>
              </a:rPr>
              <a:t>因為成績必須經過老師輸入及學生校對後才能進系統，開放查詢時間以學校公告為主</a:t>
            </a:r>
          </a:p>
        </p:txBody>
      </p:sp>
      <p:pic>
        <p:nvPicPr>
          <p:cNvPr id="12" name="筆跡 11"/>
          <p:cNvPicPr>
            <a:picLocks noChangeAspect="1" noChangeArrowheads="1"/>
          </p:cNvPicPr>
          <p:nvPr/>
        </p:nvPicPr>
        <p:blipFill>
          <a:blip r:embed="rId6" cstate="print"/>
          <a:srcRect/>
          <a:stretch>
            <a:fillRect/>
          </a:stretch>
        </p:blipFill>
        <p:spPr bwMode="auto">
          <a:xfrm>
            <a:off x="4779963" y="2811463"/>
            <a:ext cx="2557462" cy="2746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zh-TW" altLang="en-US">
                <a:solidFill>
                  <a:srgbClr val="272CFD"/>
                </a:solidFill>
                <a:ea typeface="標楷體" pitchFamily="65" charset="-120"/>
              </a:rPr>
              <a:t>作業抽查</a:t>
            </a:r>
          </a:p>
        </p:txBody>
      </p:sp>
      <p:sp>
        <p:nvSpPr>
          <p:cNvPr id="19459" name="內容版面配置區 2"/>
          <p:cNvSpPr>
            <a:spLocks noGrp="1"/>
          </p:cNvSpPr>
          <p:nvPr>
            <p:ph idx="1"/>
          </p:nvPr>
        </p:nvSpPr>
        <p:spPr/>
        <p:txBody>
          <a:bodyPr/>
          <a:lstStyle/>
          <a:p>
            <a:r>
              <a:rPr lang="zh-TW" altLang="en-US" sz="3600" b="1">
                <a:ea typeface="標楷體" pitchFamily="65" charset="-120"/>
              </a:rPr>
              <a:t>本校於每學期</a:t>
            </a:r>
            <a:r>
              <a:rPr lang="zh-TW" altLang="en-US" sz="3600" b="1">
                <a:solidFill>
                  <a:srgbClr val="FF0000"/>
                </a:solidFill>
                <a:ea typeface="標楷體" pitchFamily="65" charset="-120"/>
              </a:rPr>
              <a:t>第二次段考完下一週</a:t>
            </a:r>
            <a:r>
              <a:rPr lang="zh-TW" altLang="en-US" sz="3600" b="1">
                <a:ea typeface="標楷體" pitchFamily="65" charset="-120"/>
              </a:rPr>
              <a:t>進行各科的作業抽查。</a:t>
            </a:r>
          </a:p>
          <a:p>
            <a:pPr>
              <a:buFontTx/>
              <a:buNone/>
            </a:pPr>
            <a:endParaRPr lang="zh-TW" altLang="en-US" sz="2000" b="1">
              <a:ea typeface="標楷體" pitchFamily="65" charset="-120"/>
            </a:endParaRPr>
          </a:p>
          <a:p>
            <a:r>
              <a:rPr lang="zh-TW" altLang="en-US" sz="3600" b="1">
                <a:solidFill>
                  <a:srgbClr val="008000"/>
                </a:solidFill>
                <a:ea typeface="標楷體" pitchFamily="65" charset="-120"/>
              </a:rPr>
              <a:t>請同學平時就要確實完成老師所交代的作業。</a:t>
            </a:r>
            <a:endParaRPr lang="en-US" altLang="zh-TW" sz="3600" b="1">
              <a:solidFill>
                <a:srgbClr val="008000"/>
              </a:solidFill>
              <a:ea typeface="標楷體" pitchFamily="65" charset="-120"/>
            </a:endParaRPr>
          </a:p>
          <a:p>
            <a:r>
              <a:rPr lang="zh-TW" altLang="en-US" sz="3600" b="1">
                <a:solidFill>
                  <a:srgbClr val="008000"/>
                </a:solidFill>
                <a:ea typeface="標楷體" pitchFamily="65" charset="-120"/>
              </a:rPr>
              <a:t>作業抽查前務必再詳細檢查。</a:t>
            </a:r>
            <a:endParaRPr lang="en-US" altLang="zh-TW" sz="3600" b="1">
              <a:solidFill>
                <a:srgbClr val="008000"/>
              </a:solidFill>
              <a:ea typeface="標楷體" pitchFamily="65" charset="-120"/>
            </a:endParaRPr>
          </a:p>
          <a:p>
            <a:r>
              <a:rPr lang="zh-TW" altLang="en-US" sz="3600" b="1">
                <a:solidFill>
                  <a:srgbClr val="008000"/>
                </a:solidFill>
                <a:ea typeface="標楷體" pitchFamily="65" charset="-120"/>
              </a:rPr>
              <a:t>作業抽查週請務必依規定繳交作業。</a:t>
            </a:r>
          </a:p>
          <a:p>
            <a:endParaRPr lang="zh-TW" altLang="en-US">
              <a:ea typeface="標楷體" pitchFamily="65" charset="-120"/>
            </a:endParaRPr>
          </a:p>
        </p:txBody>
      </p:sp>
    </p:spTree>
  </p:cSld>
  <p:clrMapOvr>
    <a:masterClrMapping/>
  </p:clrMapOvr>
</p:sld>
</file>

<file path=ppt/theme/theme1.xml><?xml version="1.0" encoding="utf-8"?>
<a:theme xmlns:a="http://schemas.openxmlformats.org/drawingml/2006/main" name="4_569TGp_sprout_light_ani">
  <a:themeElements>
    <a:clrScheme name="569TGp_sprout_light_ani 1">
      <a:dk1>
        <a:srgbClr val="000000"/>
      </a:dk1>
      <a:lt1>
        <a:srgbClr val="009900"/>
      </a:lt1>
      <a:dk2>
        <a:srgbClr val="154B2F"/>
      </a:dk2>
      <a:lt2>
        <a:srgbClr val="808080"/>
      </a:lt2>
      <a:accent1>
        <a:srgbClr val="329BF2"/>
      </a:accent1>
      <a:accent2>
        <a:srgbClr val="F12761"/>
      </a:accent2>
      <a:accent3>
        <a:srgbClr val="AACAAA"/>
      </a:accent3>
      <a:accent4>
        <a:srgbClr val="000000"/>
      </a:accent4>
      <a:accent5>
        <a:srgbClr val="ADCBF7"/>
      </a:accent5>
      <a:accent6>
        <a:srgbClr val="DA2257"/>
      </a:accent6>
      <a:hlink>
        <a:srgbClr val="6ED80E"/>
      </a:hlink>
      <a:folHlink>
        <a:srgbClr val="FB7929"/>
      </a:folHlink>
    </a:clrScheme>
    <a:fontScheme name="4_569TGp_sprout_light_ani">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69TGp_sprout_light_ani 1">
        <a:dk1>
          <a:srgbClr val="000000"/>
        </a:dk1>
        <a:lt1>
          <a:srgbClr val="009900"/>
        </a:lt1>
        <a:dk2>
          <a:srgbClr val="154B2F"/>
        </a:dk2>
        <a:lt2>
          <a:srgbClr val="808080"/>
        </a:lt2>
        <a:accent1>
          <a:srgbClr val="329BF2"/>
        </a:accent1>
        <a:accent2>
          <a:srgbClr val="F12761"/>
        </a:accent2>
        <a:accent3>
          <a:srgbClr val="AACAAA"/>
        </a:accent3>
        <a:accent4>
          <a:srgbClr val="000000"/>
        </a:accent4>
        <a:accent5>
          <a:srgbClr val="ADCBF7"/>
        </a:accent5>
        <a:accent6>
          <a:srgbClr val="DA2257"/>
        </a:accent6>
        <a:hlink>
          <a:srgbClr val="6ED80E"/>
        </a:hlink>
        <a:folHlink>
          <a:srgbClr val="FB7929"/>
        </a:folHlink>
      </a:clrScheme>
      <a:clrMap bg1="lt1" tx1="dk1" bg2="lt2" tx2="dk2" accent1="accent1" accent2="accent2" accent3="accent3" accent4="accent4" accent5="accent5" accent6="accent6" hlink="hlink" folHlink="folHlink"/>
    </a:extraClrScheme>
    <a:extraClrScheme>
      <a:clrScheme name="569TGp_sprout_light_ani 2">
        <a:dk1>
          <a:srgbClr val="000000"/>
        </a:dk1>
        <a:lt1>
          <a:srgbClr val="1E6896"/>
        </a:lt1>
        <a:dk2>
          <a:srgbClr val="174C5D"/>
        </a:dk2>
        <a:lt2>
          <a:srgbClr val="808080"/>
        </a:lt2>
        <a:accent1>
          <a:srgbClr val="70D62A"/>
        </a:accent1>
        <a:accent2>
          <a:srgbClr val="E533A5"/>
        </a:accent2>
        <a:accent3>
          <a:srgbClr val="ABB9C9"/>
        </a:accent3>
        <a:accent4>
          <a:srgbClr val="000000"/>
        </a:accent4>
        <a:accent5>
          <a:srgbClr val="BBE8AC"/>
        </a:accent5>
        <a:accent6>
          <a:srgbClr val="CF2D95"/>
        </a:accent6>
        <a:hlink>
          <a:srgbClr val="2BA7E5"/>
        </a:hlink>
        <a:folHlink>
          <a:srgbClr val="E49A2C"/>
        </a:folHlink>
      </a:clrScheme>
      <a:clrMap bg1="lt1" tx1="dk1" bg2="lt2" tx2="dk2" accent1="accent1" accent2="accent2" accent3="accent3" accent4="accent4" accent5="accent5" accent6="accent6" hlink="hlink" folHlink="folHlink"/>
    </a:extraClrScheme>
    <a:extraClrScheme>
      <a:clrScheme name="569TGp_sprout_light_ani 3">
        <a:dk1>
          <a:srgbClr val="000000"/>
        </a:dk1>
        <a:lt1>
          <a:srgbClr val="FF6600"/>
        </a:lt1>
        <a:dk2>
          <a:srgbClr val="9C1102"/>
        </a:dk2>
        <a:lt2>
          <a:srgbClr val="808080"/>
        </a:lt2>
        <a:accent1>
          <a:srgbClr val="B35DD9"/>
        </a:accent1>
        <a:accent2>
          <a:srgbClr val="2D87EB"/>
        </a:accent2>
        <a:accent3>
          <a:srgbClr val="FFB8AA"/>
        </a:accent3>
        <a:accent4>
          <a:srgbClr val="000000"/>
        </a:accent4>
        <a:accent5>
          <a:srgbClr val="D6B6E9"/>
        </a:accent5>
        <a:accent6>
          <a:srgbClr val="287AD5"/>
        </a:accent6>
        <a:hlink>
          <a:srgbClr val="E35789"/>
        </a:hlink>
        <a:folHlink>
          <a:srgbClr val="42CE7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TotalTime>
  <Words>5150</Words>
  <Application>Microsoft Office PowerPoint</Application>
  <PresentationFormat>如螢幕大小 (4:3)</PresentationFormat>
  <Paragraphs>629</Paragraphs>
  <Slides>68</Slides>
  <Notes>58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68</vt:i4>
      </vt:variant>
    </vt:vector>
  </HeadingPairs>
  <TitlesOfParts>
    <vt:vector size="77" baseType="lpstr">
      <vt:lpstr>Arial Unicode MS</vt:lpstr>
      <vt:lpstr>華康POP1體W5</vt:lpstr>
      <vt:lpstr>華康POP1體W9</vt:lpstr>
      <vt:lpstr>標楷體</vt:lpstr>
      <vt:lpstr>Arial</vt:lpstr>
      <vt:lpstr>Calibri</vt:lpstr>
      <vt:lpstr>Times New Roman</vt:lpstr>
      <vt:lpstr>Wingdings</vt:lpstr>
      <vt:lpstr>4_569TGp_sprout_light_ani</vt:lpstr>
      <vt:lpstr>PowerPoint 簡報</vt:lpstr>
      <vt:lpstr>PowerPoint 簡報</vt:lpstr>
      <vt:lpstr>PowerPoint 簡報</vt:lpstr>
      <vt:lpstr>PowerPoint 簡報</vt:lpstr>
      <vt:lpstr>怎麼樣才能拿到國中畢業證書？</vt:lpstr>
      <vt:lpstr>學期成績不及格怎麼辦？</vt:lpstr>
      <vt:lpstr>段考缺考怎麼補考？</vt:lpstr>
      <vt:lpstr>如何可以查到成績排名?</vt:lpstr>
      <vt:lpstr>作業抽查</vt:lpstr>
      <vt:lpstr>升學及獎學金資訊</vt:lpstr>
      <vt:lpstr>免試入學作業要點提醒： </vt:lpstr>
      <vt:lpstr>免試入學作業要點提醒： </vt:lpstr>
      <vt:lpstr>PowerPoint 簡報</vt:lpstr>
      <vt:lpstr>PowerPoint 簡報</vt:lpstr>
      <vt:lpstr>PowerPoint 簡報</vt:lpstr>
      <vt:lpstr>壹、校隊及運動社團優異成績</vt:lpstr>
      <vt:lpstr> 貳、服務學習</vt:lpstr>
      <vt:lpstr>參、宣導事項</vt:lpstr>
      <vt:lpstr>PowerPoint 簡報</vt:lpstr>
      <vt:lpstr>PowerPoint 簡報</vt:lpstr>
      <vt:lpstr>本學期重要活動期程如下</vt:lpstr>
      <vt:lpstr>肆、大崗國中多元學習社團</vt:lpstr>
      <vt:lpstr>PowerPoint 簡報</vt:lpstr>
      <vt:lpstr>學生制服校外販售點</vt:lpstr>
      <vt:lpstr>校園開放場地及時間 </vt:lpstr>
      <vt:lpstr>班級家長會委員</vt:lpstr>
      <vt:lpstr>PowerPoint 簡報</vt:lpstr>
      <vt:lpstr>112年桃連區適性入學管道</vt:lpstr>
      <vt:lpstr>辦理時程(暫定)</vt:lpstr>
      <vt:lpstr>PowerPoint 簡報</vt:lpstr>
      <vt:lpstr>PowerPoint 簡報</vt:lpstr>
      <vt:lpstr>超額比序項目積分</vt:lpstr>
      <vt:lpstr>適性輔導計分方式（上限 32 分）</vt:lpstr>
      <vt:lpstr>共同就學區（林口、樹林、鶯歌、新莊、泰山）</vt:lpstr>
      <vt:lpstr>多元學習計分方式（上限 35 分）</vt:lpstr>
      <vt:lpstr>有關服務時數規定…</vt:lpstr>
      <vt:lpstr>有關服務時數規定…</vt:lpstr>
      <vt:lpstr>有關服務時數規定…</vt:lpstr>
      <vt:lpstr>國中教育會考計分方式（上限 33 分）</vt:lpstr>
      <vt:lpstr>超額比序方式</vt:lpstr>
      <vt:lpstr>志願選填小技巧：同一職群連續選填</vt:lpstr>
      <vt:lpstr>桃連區優先免試各國中分配名額  （111年為例）</vt:lpstr>
      <vt:lpstr>桃連區優先免試各國中分配名額 （111年為例.職校科別每年會變）</vt:lpstr>
      <vt:lpstr>變更就學區（桃連基北）</vt:lpstr>
      <vt:lpstr>PowerPoint 簡報</vt:lpstr>
      <vt:lpstr>藝才班</vt:lpstr>
      <vt:lpstr>體育班</vt:lpstr>
      <vt:lpstr>科學班（武陵高中科學班為例）</vt:lpstr>
      <vt:lpstr>科學班（武陵高中科學班為例）</vt:lpstr>
      <vt:lpstr>特色招生（專業群科甄選）</vt:lpstr>
      <vt:lpstr>技優甄審</vt:lpstr>
      <vt:lpstr>技優甄審</vt:lpstr>
      <vt:lpstr>技優甄審積分參考表</vt:lpstr>
      <vt:lpstr>實用技能學程</vt:lpstr>
      <vt:lpstr>認識「綜合高中」 （透過高中職免試管道）</vt:lpstr>
      <vt:lpstr>進修學校</vt:lpstr>
      <vt:lpstr>實用技能學程</vt:lpstr>
      <vt:lpstr>輪調班（建教合作班）</vt:lpstr>
      <vt:lpstr>輪調班（建教合作班）</vt:lpstr>
      <vt:lpstr>輪調班（建教合作班）</vt:lpstr>
      <vt:lpstr>認識「五專」</vt:lpstr>
      <vt:lpstr>五專優先免試</vt:lpstr>
      <vt:lpstr>五專免試</vt:lpstr>
      <vt:lpstr>五專免試</vt:lpstr>
      <vt:lpstr>特色招生（考試分發入學） （111年為例）</vt:lpstr>
      <vt:lpstr>PowerPoint 簡報</vt:lpstr>
      <vt:lpstr>報名資格</vt:lpstr>
      <vt:lpstr>PowerPoint 簡報</vt:lpstr>
    </vt:vector>
  </TitlesOfParts>
  <Company>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Owner</dc:creator>
  <cp:lastModifiedBy>user</cp:lastModifiedBy>
  <cp:revision>98</cp:revision>
  <dcterms:created xsi:type="dcterms:W3CDTF">2008-07-19T03:34:21Z</dcterms:created>
  <dcterms:modified xsi:type="dcterms:W3CDTF">2022-09-22T23:50:34Z</dcterms:modified>
</cp:coreProperties>
</file>