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9"/>
  </p:notesMasterIdLst>
  <p:handoutMasterIdLst>
    <p:handoutMasterId r:id="rId150"/>
  </p:handoutMasterIdLst>
  <p:sldIdLst>
    <p:sldId id="529" r:id="rId2"/>
    <p:sldId id="830" r:id="rId3"/>
    <p:sldId id="844" r:id="rId4"/>
    <p:sldId id="934" r:id="rId5"/>
    <p:sldId id="839" r:id="rId6"/>
    <p:sldId id="819" r:id="rId7"/>
    <p:sldId id="655" r:id="rId8"/>
    <p:sldId id="686" r:id="rId9"/>
    <p:sldId id="687" r:id="rId10"/>
    <p:sldId id="445" r:id="rId11"/>
    <p:sldId id="803" r:id="rId12"/>
    <p:sldId id="807" r:id="rId13"/>
    <p:sldId id="333" r:id="rId14"/>
    <p:sldId id="334" r:id="rId15"/>
    <p:sldId id="812" r:id="rId16"/>
    <p:sldId id="1549" r:id="rId17"/>
    <p:sldId id="752" r:id="rId18"/>
    <p:sldId id="690" r:id="rId19"/>
    <p:sldId id="505" r:id="rId20"/>
    <p:sldId id="344" r:id="rId21"/>
    <p:sldId id="506" r:id="rId22"/>
    <p:sldId id="813" r:id="rId23"/>
    <p:sldId id="814" r:id="rId24"/>
    <p:sldId id="815" r:id="rId25"/>
    <p:sldId id="816" r:id="rId26"/>
    <p:sldId id="753" r:id="rId27"/>
    <p:sldId id="754" r:id="rId28"/>
    <p:sldId id="755" r:id="rId29"/>
    <p:sldId id="347" r:id="rId30"/>
    <p:sldId id="756" r:id="rId31"/>
    <p:sldId id="496" r:id="rId32"/>
    <p:sldId id="905" r:id="rId33"/>
    <p:sldId id="695" r:id="rId34"/>
    <p:sldId id="922" r:id="rId35"/>
    <p:sldId id="697" r:id="rId36"/>
    <p:sldId id="698" r:id="rId37"/>
    <p:sldId id="699" r:id="rId38"/>
    <p:sldId id="694" r:id="rId39"/>
    <p:sldId id="696" r:id="rId40"/>
    <p:sldId id="724" r:id="rId41"/>
    <p:sldId id="725" r:id="rId42"/>
    <p:sldId id="726" r:id="rId43"/>
    <p:sldId id="727" r:id="rId44"/>
    <p:sldId id="431" r:id="rId45"/>
    <p:sldId id="757" r:id="rId46"/>
    <p:sldId id="537" r:id="rId47"/>
    <p:sldId id="849" r:id="rId48"/>
    <p:sldId id="850" r:id="rId49"/>
    <p:sldId id="851" r:id="rId50"/>
    <p:sldId id="861" r:id="rId51"/>
    <p:sldId id="862" r:id="rId52"/>
    <p:sldId id="863" r:id="rId53"/>
    <p:sldId id="864" r:id="rId54"/>
    <p:sldId id="865" r:id="rId55"/>
    <p:sldId id="866" r:id="rId56"/>
    <p:sldId id="867" r:id="rId57"/>
    <p:sldId id="869" r:id="rId58"/>
    <p:sldId id="871" r:id="rId59"/>
    <p:sldId id="874" r:id="rId60"/>
    <p:sldId id="877" r:id="rId61"/>
    <p:sldId id="988" r:id="rId62"/>
    <p:sldId id="989" r:id="rId63"/>
    <p:sldId id="1557" r:id="rId64"/>
    <p:sldId id="878" r:id="rId65"/>
    <p:sldId id="879" r:id="rId66"/>
    <p:sldId id="880" r:id="rId67"/>
    <p:sldId id="881" r:id="rId68"/>
    <p:sldId id="882" r:id="rId69"/>
    <p:sldId id="887" r:id="rId70"/>
    <p:sldId id="700" r:id="rId71"/>
    <p:sldId id="701" r:id="rId72"/>
    <p:sldId id="702" r:id="rId73"/>
    <p:sldId id="1550" r:id="rId74"/>
    <p:sldId id="1559" r:id="rId75"/>
    <p:sldId id="1551" r:id="rId76"/>
    <p:sldId id="1552" r:id="rId77"/>
    <p:sldId id="987" r:id="rId78"/>
    <p:sldId id="946" r:id="rId79"/>
    <p:sldId id="947" r:id="rId80"/>
    <p:sldId id="948" r:id="rId81"/>
    <p:sldId id="1553" r:id="rId82"/>
    <p:sldId id="1554" r:id="rId83"/>
    <p:sldId id="1561" r:id="rId84"/>
    <p:sldId id="1562" r:id="rId85"/>
    <p:sldId id="1563" r:id="rId86"/>
    <p:sldId id="786" r:id="rId87"/>
    <p:sldId id="888" r:id="rId88"/>
    <p:sldId id="789" r:id="rId89"/>
    <p:sldId id="790" r:id="rId90"/>
    <p:sldId id="897" r:id="rId91"/>
    <p:sldId id="898" r:id="rId92"/>
    <p:sldId id="791" r:id="rId93"/>
    <p:sldId id="792" r:id="rId94"/>
    <p:sldId id="794" r:id="rId95"/>
    <p:sldId id="796" r:id="rId96"/>
    <p:sldId id="797" r:id="rId97"/>
    <p:sldId id="901" r:id="rId98"/>
    <p:sldId id="798" r:id="rId99"/>
    <p:sldId id="799" r:id="rId100"/>
    <p:sldId id="800" r:id="rId101"/>
    <p:sldId id="964" r:id="rId102"/>
    <p:sldId id="927" r:id="rId103"/>
    <p:sldId id="928" r:id="rId104"/>
    <p:sldId id="929" r:id="rId105"/>
    <p:sldId id="910" r:id="rId106"/>
    <p:sldId id="912" r:id="rId107"/>
    <p:sldId id="914" r:id="rId108"/>
    <p:sldId id="915" r:id="rId109"/>
    <p:sldId id="916" r:id="rId110"/>
    <p:sldId id="917" r:id="rId111"/>
    <p:sldId id="918" r:id="rId112"/>
    <p:sldId id="919" r:id="rId113"/>
    <p:sldId id="920" r:id="rId114"/>
    <p:sldId id="921" r:id="rId115"/>
    <p:sldId id="820" r:id="rId116"/>
    <p:sldId id="975" r:id="rId117"/>
    <p:sldId id="821" r:id="rId118"/>
    <p:sldId id="822" r:id="rId119"/>
    <p:sldId id="823" r:id="rId120"/>
    <p:sldId id="825" r:id="rId121"/>
    <p:sldId id="827" r:id="rId122"/>
    <p:sldId id="829" r:id="rId123"/>
    <p:sldId id="804" r:id="rId124"/>
    <p:sldId id="634" r:id="rId125"/>
    <p:sldId id="781" r:id="rId126"/>
    <p:sldId id="899" r:id="rId127"/>
    <p:sldId id="480" r:id="rId128"/>
    <p:sldId id="485" r:id="rId129"/>
    <p:sldId id="486" r:id="rId130"/>
    <p:sldId id="487" r:id="rId131"/>
    <p:sldId id="488" r:id="rId132"/>
    <p:sldId id="489" r:id="rId133"/>
    <p:sldId id="490" r:id="rId134"/>
    <p:sldId id="491" r:id="rId135"/>
    <p:sldId id="493" r:id="rId136"/>
    <p:sldId id="478" r:id="rId137"/>
    <p:sldId id="317" r:id="rId138"/>
    <p:sldId id="260" r:id="rId139"/>
    <p:sldId id="318" r:id="rId140"/>
    <p:sldId id="329" r:id="rId141"/>
    <p:sldId id="388" r:id="rId142"/>
    <p:sldId id="389" r:id="rId143"/>
    <p:sldId id="390" r:id="rId144"/>
    <p:sldId id="280" r:id="rId145"/>
    <p:sldId id="385" r:id="rId146"/>
    <p:sldId id="335" r:id="rId147"/>
    <p:sldId id="336" r:id="rId148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CC"/>
    <a:srgbClr val="FF0000"/>
    <a:srgbClr val="FFCC99"/>
    <a:srgbClr val="FFFFFF"/>
    <a:srgbClr val="FFCCFF"/>
    <a:srgbClr val="CCFFFF"/>
    <a:srgbClr val="99FFCC"/>
    <a:srgbClr val="99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>
    <p:restoredLeft sz="18130" autoAdjust="0"/>
    <p:restoredTop sz="93005" autoAdjust="0"/>
  </p:normalViewPr>
  <p:slideViewPr>
    <p:cSldViewPr>
      <p:cViewPr varScale="1">
        <p:scale>
          <a:sx n="85" d="100"/>
          <a:sy n="85" d="100"/>
        </p:scale>
        <p:origin x="2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64" d="100"/>
          <a:sy n="64" d="100"/>
        </p:scale>
        <p:origin x="2910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4F18D2-F040-43D1-9067-83B6FB7BCC45}" type="doc">
      <dgm:prSet loTypeId="urn:microsoft.com/office/officeart/2005/8/layout/arrow2" loCatId="process" qsTypeId="urn:microsoft.com/office/officeart/2005/8/quickstyle/3d3" qsCatId="3D" csTypeId="urn:microsoft.com/office/officeart/2005/8/colors/accent2_1" csCatId="accent2" phldr="1"/>
      <dgm:spPr/>
    </dgm:pt>
    <dgm:pt modelId="{F9DAA47B-BF45-4BDE-980A-7A8534012885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gm:t>
    </dgm:pt>
    <dgm:pt modelId="{5E5EA63A-A226-4539-920F-E48F921F6AA6}" type="par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F4944360-CF02-49DE-8E48-B9E263CCF448}" type="sib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4FFA6019-1934-493F-84F7-63BFFF63D587}">
      <dgm:prSet phldrT="[文字]" custT="1"/>
      <dgm:spPr/>
      <dgm:t>
        <a:bodyPr/>
        <a:lstStyle/>
        <a:p>
          <a:r>
            <a:rPr lang="zh-TW" altLang="en-US" sz="4000" b="1" strike="noStrike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gm:t>
    </dgm:pt>
    <dgm:pt modelId="{0469C453-2481-45D9-B421-27884BD3B4FB}" type="par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FE22D7E4-D229-4ABA-971F-1C7ACAA609BD}" type="sib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641FCA41-3A73-4A0B-A1C8-626FA14E5881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gm:t>
    </dgm:pt>
    <dgm:pt modelId="{F48E7B04-5515-4B3C-923F-2901FEA19A21}" type="par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BA43C862-F15D-437A-A512-61BF953116DE}" type="sib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3E41A8C9-8270-4E6B-8974-786E37034BEA}" type="pres">
      <dgm:prSet presAssocID="{B64F18D2-F040-43D1-9067-83B6FB7BCC45}" presName="arrowDiagram" presStyleCnt="0">
        <dgm:presLayoutVars>
          <dgm:chMax val="5"/>
          <dgm:dir/>
          <dgm:resizeHandles val="exact"/>
        </dgm:presLayoutVars>
      </dgm:prSet>
      <dgm:spPr/>
    </dgm:pt>
    <dgm:pt modelId="{11F0BEA3-780E-4D0A-809D-7C79C4D2DE16}" type="pres">
      <dgm:prSet presAssocID="{B64F18D2-F040-43D1-9067-83B6FB7BCC45}" presName="arrow" presStyleLbl="bgShp" presStyleIdx="0" presStyleCnt="1"/>
      <dgm:spPr>
        <a:ln>
          <a:noFill/>
        </a:ln>
      </dgm:spPr>
    </dgm:pt>
    <dgm:pt modelId="{5918C15F-1E4D-4CA7-ADB6-1EF15C48DB32}" type="pres">
      <dgm:prSet presAssocID="{B64F18D2-F040-43D1-9067-83B6FB7BCC45}" presName="arrowDiagram3" presStyleCnt="0"/>
      <dgm:spPr/>
    </dgm:pt>
    <dgm:pt modelId="{9043D5A5-5CB3-4952-AFAC-5F78D3E81A31}" type="pres">
      <dgm:prSet presAssocID="{F9DAA47B-BF45-4BDE-980A-7A8534012885}" presName="bullet3a" presStyleLbl="node1" presStyleIdx="0" presStyleCnt="3"/>
      <dgm:spPr/>
    </dgm:pt>
    <dgm:pt modelId="{F78389D6-6113-4189-9AA2-5749E689DE55}" type="pres">
      <dgm:prSet presAssocID="{F9DAA47B-BF45-4BDE-980A-7A8534012885}" presName="textBox3a" presStyleLbl="revTx" presStyleIdx="0" presStyleCnt="3" custScaleX="141690" custScaleY="34868" custLinFactNeighborX="23875" custLinFactNeighborY="-295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C0AA60-98D6-4C07-B92D-818F130BCE88}" type="pres">
      <dgm:prSet presAssocID="{4FFA6019-1934-493F-84F7-63BFFF63D587}" presName="bullet3b" presStyleLbl="node1" presStyleIdx="1" presStyleCnt="3"/>
      <dgm:spPr/>
    </dgm:pt>
    <dgm:pt modelId="{9E569A65-8E44-4746-8652-5A8E32C940C9}" type="pres">
      <dgm:prSet presAssocID="{4FFA6019-1934-493F-84F7-63BFFF63D587}" presName="textBox3b" presStyleLbl="revTx" presStyleIdx="1" presStyleCnt="3" custScaleX="163399" custScaleY="25750" custLinFactNeighborX="16340" custLinFactNeighborY="-201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D80F0D-DA0D-4F45-926F-9F5D1B2124BC}" type="pres">
      <dgm:prSet presAssocID="{641FCA41-3A73-4A0B-A1C8-626FA14E5881}" presName="bullet3c" presStyleLbl="node1" presStyleIdx="2" presStyleCnt="3"/>
      <dgm:spPr/>
    </dgm:pt>
    <dgm:pt modelId="{4A6950B6-FF8E-4EAD-AA8B-0F8836178FC2}" type="pres">
      <dgm:prSet presAssocID="{641FCA41-3A73-4A0B-A1C8-626FA14E5881}" presName="textBox3c" presStyleLbl="revTx" presStyleIdx="2" presStyleCnt="3" custScaleX="146487" custScaleY="32853" custLinFactNeighborX="11683" custLinFactNeighborY="-145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D6F362-4A64-4AA4-8BC0-A061136571C4}" srcId="{B64F18D2-F040-43D1-9067-83B6FB7BCC45}" destId="{F9DAA47B-BF45-4BDE-980A-7A8534012885}" srcOrd="0" destOrd="0" parTransId="{5E5EA63A-A226-4539-920F-E48F921F6AA6}" sibTransId="{F4944360-CF02-49DE-8E48-B9E263CCF448}"/>
    <dgm:cxn modelId="{6996F42D-CDF9-4516-BAB6-27D0ED29F58A}" srcId="{B64F18D2-F040-43D1-9067-83B6FB7BCC45}" destId="{641FCA41-3A73-4A0B-A1C8-626FA14E5881}" srcOrd="2" destOrd="0" parTransId="{F48E7B04-5515-4B3C-923F-2901FEA19A21}" sibTransId="{BA43C862-F15D-437A-A512-61BF953116DE}"/>
    <dgm:cxn modelId="{AA4D17E4-0F99-4C7C-BD52-DDCECEFF1BF4}" type="presOf" srcId="{4FFA6019-1934-493F-84F7-63BFFF63D587}" destId="{9E569A65-8E44-4746-8652-5A8E32C940C9}" srcOrd="0" destOrd="0" presId="urn:microsoft.com/office/officeart/2005/8/layout/arrow2"/>
    <dgm:cxn modelId="{B436DB4E-A6FE-4F7E-B459-880C7CE6E5E4}" type="presOf" srcId="{B64F18D2-F040-43D1-9067-83B6FB7BCC45}" destId="{3E41A8C9-8270-4E6B-8974-786E37034BEA}" srcOrd="0" destOrd="0" presId="urn:microsoft.com/office/officeart/2005/8/layout/arrow2"/>
    <dgm:cxn modelId="{74A04469-246D-4620-BB8E-B49E44FBE3D6}" type="presOf" srcId="{F9DAA47B-BF45-4BDE-980A-7A8534012885}" destId="{F78389D6-6113-4189-9AA2-5749E689DE55}" srcOrd="0" destOrd="0" presId="urn:microsoft.com/office/officeart/2005/8/layout/arrow2"/>
    <dgm:cxn modelId="{C6B3908D-948B-4775-BDEE-5141DD9BF084}" srcId="{B64F18D2-F040-43D1-9067-83B6FB7BCC45}" destId="{4FFA6019-1934-493F-84F7-63BFFF63D587}" srcOrd="1" destOrd="0" parTransId="{0469C453-2481-45D9-B421-27884BD3B4FB}" sibTransId="{FE22D7E4-D229-4ABA-971F-1C7ACAA609BD}"/>
    <dgm:cxn modelId="{51582D57-1DD0-4E57-AF2F-ADC8843669E7}" type="presOf" srcId="{641FCA41-3A73-4A0B-A1C8-626FA14E5881}" destId="{4A6950B6-FF8E-4EAD-AA8B-0F8836178FC2}" srcOrd="0" destOrd="0" presId="urn:microsoft.com/office/officeart/2005/8/layout/arrow2"/>
    <dgm:cxn modelId="{2165C349-B114-4AAC-94B7-2914B31161BF}" type="presParOf" srcId="{3E41A8C9-8270-4E6B-8974-786E37034BEA}" destId="{11F0BEA3-780E-4D0A-809D-7C79C4D2DE16}" srcOrd="0" destOrd="0" presId="urn:microsoft.com/office/officeart/2005/8/layout/arrow2"/>
    <dgm:cxn modelId="{3BD957E6-0D5E-45B6-9DBB-7E7452C105B2}" type="presParOf" srcId="{3E41A8C9-8270-4E6B-8974-786E37034BEA}" destId="{5918C15F-1E4D-4CA7-ADB6-1EF15C48DB32}" srcOrd="1" destOrd="0" presId="urn:microsoft.com/office/officeart/2005/8/layout/arrow2"/>
    <dgm:cxn modelId="{485FD2CB-21EC-42EA-B6C4-382CFC69B8B5}" type="presParOf" srcId="{5918C15F-1E4D-4CA7-ADB6-1EF15C48DB32}" destId="{9043D5A5-5CB3-4952-AFAC-5F78D3E81A31}" srcOrd="0" destOrd="0" presId="urn:microsoft.com/office/officeart/2005/8/layout/arrow2"/>
    <dgm:cxn modelId="{DDF0199A-1AA3-4057-84BC-D356341877FF}" type="presParOf" srcId="{5918C15F-1E4D-4CA7-ADB6-1EF15C48DB32}" destId="{F78389D6-6113-4189-9AA2-5749E689DE55}" srcOrd="1" destOrd="0" presId="urn:microsoft.com/office/officeart/2005/8/layout/arrow2"/>
    <dgm:cxn modelId="{7206B956-ECF5-46E9-963E-522BBF2A1466}" type="presParOf" srcId="{5918C15F-1E4D-4CA7-ADB6-1EF15C48DB32}" destId="{B8C0AA60-98D6-4C07-B92D-818F130BCE88}" srcOrd="2" destOrd="0" presId="urn:microsoft.com/office/officeart/2005/8/layout/arrow2"/>
    <dgm:cxn modelId="{49B6D1D0-C903-4CB4-A321-23C1EFEA123A}" type="presParOf" srcId="{5918C15F-1E4D-4CA7-ADB6-1EF15C48DB32}" destId="{9E569A65-8E44-4746-8652-5A8E32C940C9}" srcOrd="3" destOrd="0" presId="urn:microsoft.com/office/officeart/2005/8/layout/arrow2"/>
    <dgm:cxn modelId="{DC8DD0ED-59B0-400C-99BA-861F57B16E82}" type="presParOf" srcId="{5918C15F-1E4D-4CA7-ADB6-1EF15C48DB32}" destId="{35D80F0D-DA0D-4F45-926F-9F5D1B2124BC}" srcOrd="4" destOrd="0" presId="urn:microsoft.com/office/officeart/2005/8/layout/arrow2"/>
    <dgm:cxn modelId="{161E0243-574F-4149-BF10-0635535464AE}" type="presParOf" srcId="{5918C15F-1E4D-4CA7-ADB6-1EF15C48DB32}" destId="{4A6950B6-FF8E-4EAD-AA8B-0F8836178FC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0BEA3-780E-4D0A-809D-7C79C4D2DE16}">
      <dsp:nvSpPr>
        <dsp:cNvPr id="0" name=""/>
        <dsp:cNvSpPr/>
      </dsp:nvSpPr>
      <dsp:spPr>
        <a:xfrm>
          <a:off x="0" y="9001"/>
          <a:ext cx="7344816" cy="459051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3D5A5-5CB3-4952-AFAC-5F78D3E81A31}">
      <dsp:nvSpPr>
        <dsp:cNvPr id="0" name=""/>
        <dsp:cNvSpPr/>
      </dsp:nvSpPr>
      <dsp:spPr>
        <a:xfrm>
          <a:off x="932791" y="3177371"/>
          <a:ext cx="190965" cy="190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8389D6-6113-4189-9AA2-5749E689DE55}">
      <dsp:nvSpPr>
        <dsp:cNvPr id="0" name=""/>
        <dsp:cNvSpPr/>
      </dsp:nvSpPr>
      <dsp:spPr>
        <a:xfrm>
          <a:off x="1080127" y="3312374"/>
          <a:ext cx="2424800" cy="46257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89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sp:txBody>
      <dsp:txXfrm>
        <a:off x="1080127" y="3312374"/>
        <a:ext cx="2424800" cy="462578"/>
      </dsp:txXfrm>
    </dsp:sp>
    <dsp:sp modelId="{B8C0AA60-98D6-4C07-B92D-818F130BCE88}">
      <dsp:nvSpPr>
        <dsp:cNvPr id="0" name=""/>
        <dsp:cNvSpPr/>
      </dsp:nvSpPr>
      <dsp:spPr>
        <a:xfrm>
          <a:off x="2618426" y="1929670"/>
          <a:ext cx="345206" cy="345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69A65-8E44-4746-8652-5A8E32C940C9}">
      <dsp:nvSpPr>
        <dsp:cNvPr id="0" name=""/>
        <dsp:cNvSpPr/>
      </dsp:nvSpPr>
      <dsp:spPr>
        <a:xfrm>
          <a:off x="2520279" y="2525305"/>
          <a:ext cx="2880325" cy="6430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18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strike="noStrike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sp:txBody>
      <dsp:txXfrm>
        <a:off x="2520279" y="2525305"/>
        <a:ext cx="2880325" cy="643038"/>
      </dsp:txXfrm>
    </dsp:sp>
    <dsp:sp modelId="{35D80F0D-DA0D-4F45-926F-9F5D1B2124BC}">
      <dsp:nvSpPr>
        <dsp:cNvPr id="0" name=""/>
        <dsp:cNvSpPr/>
      </dsp:nvSpPr>
      <dsp:spPr>
        <a:xfrm>
          <a:off x="4645596" y="1170400"/>
          <a:ext cx="477413" cy="477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6950B6-FF8E-4EAD-AA8B-0F8836178FC2}">
      <dsp:nvSpPr>
        <dsp:cNvPr id="0" name=""/>
        <dsp:cNvSpPr/>
      </dsp:nvSpPr>
      <dsp:spPr>
        <a:xfrm>
          <a:off x="4680519" y="2016224"/>
          <a:ext cx="2582208" cy="104814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971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sp:txBody>
      <dsp:txXfrm>
        <a:off x="4680519" y="2016224"/>
        <a:ext cx="2582208" cy="1048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2021/11/29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12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13</a:t>
            </a:fld>
            <a:endParaRPr lang="en-US" altLang="zh-TW" dirty="0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14</a:t>
            </a:fld>
            <a:endParaRPr lang="en-US" altLang="zh-TW" dirty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16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17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19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20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21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22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23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25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27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29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30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32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45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70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72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76</a:t>
            </a:fld>
            <a:endParaRPr kumimoji="0" lang="en-US" altLang="zh-TW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dirty="0"/>
              <a:t>特優比照第</a:t>
            </a:r>
            <a:r>
              <a:rPr lang="en-US" altLang="zh-TW" dirty="0"/>
              <a:t>1</a:t>
            </a:r>
            <a:r>
              <a:rPr lang="zh-TW" altLang="en-US" dirty="0"/>
              <a:t>名、優等比照第</a:t>
            </a:r>
            <a:r>
              <a:rPr lang="en-US" altLang="zh-TW" dirty="0"/>
              <a:t>2</a:t>
            </a:r>
            <a:r>
              <a:rPr lang="zh-TW" altLang="en-US" dirty="0"/>
              <a:t>名、甲等比照第</a:t>
            </a:r>
            <a:r>
              <a:rPr lang="en-US" altLang="zh-TW" dirty="0"/>
              <a:t>3</a:t>
            </a:r>
            <a:r>
              <a:rPr lang="zh-TW" altLang="en-US" dirty="0"/>
              <a:t>名、乙等比照第</a:t>
            </a:r>
            <a:r>
              <a:rPr lang="en-US" altLang="zh-TW" dirty="0"/>
              <a:t>4</a:t>
            </a:r>
            <a:r>
              <a:rPr lang="zh-TW" altLang="en-US" dirty="0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96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dirty="0">
                <a:latin typeface="Arial" pitchFamily="34" charset="0"/>
              </a:rPr>
              <a:t>摺頁資料  金雞蛋</a:t>
            </a:r>
            <a:r>
              <a:rPr lang="en-US" altLang="zh-TW" sz="1100" dirty="0">
                <a:latin typeface="Arial" pitchFamily="34" charset="0"/>
              </a:rPr>
              <a:t>(</a:t>
            </a:r>
            <a:r>
              <a:rPr lang="zh-TW" altLang="en-US" sz="1100" dirty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dirty="0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99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dirty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dirty="0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100</a:t>
            </a:fld>
            <a:endParaRPr lang="en-US" altLang="zh-TW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endParaRPr lang="en-US" altLang="zh-TW" dirty="0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7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10</a:t>
            </a:fld>
            <a:endParaRPr lang="en-US" altLang="zh-TW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1766-C972-4C30-B3C2-378C0CF40180}" type="datetimeFigureOut">
              <a:rPr lang="zh-TW" altLang="en-US"/>
              <a:pPr>
                <a:defRPr/>
              </a:pPr>
              <a:t>2021/11/29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69948E-C0D2-424F-BA90-33582DE2676A}" type="slidenum">
              <a:rPr lang="zh-TW" altLang="en-US"/>
              <a:pPr/>
              <a:t>‹#›</a:t>
            </a:fld>
            <a:endParaRPr lang="zh-TW" altLang="en-US" dirty="0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3066235" y="6198486"/>
            <a:ext cx="9190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chemeClr val="bg2">
                    <a:lumMod val="90000"/>
                  </a:schemeClr>
                </a:solidFill>
              </a:rPr>
              <a:t>Smart Leadership Makes Da You a Smart School</a:t>
            </a:r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9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1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9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microsoft.com/office/2007/relationships/hdphoto" Target="../media/hdphoto1.wdp"/><Relationship Id="rId4" Type="http://schemas.openxmlformats.org/officeDocument/2006/relationships/image" Target="../media/image12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6.png"/><Relationship Id="rId7" Type="http://schemas.openxmlformats.org/officeDocument/2006/relationships/slide" Target="slide47.xml"/><Relationship Id="rId12" Type="http://schemas.openxmlformats.org/officeDocument/2006/relationships/slide" Target="slide1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15.xml"/><Relationship Id="rId5" Type="http://schemas.openxmlformats.org/officeDocument/2006/relationships/slide" Target="slide5.xml"/><Relationship Id="rId10" Type="http://schemas.openxmlformats.org/officeDocument/2006/relationships/slide" Target="slide101.xml"/><Relationship Id="rId4" Type="http://schemas.openxmlformats.org/officeDocument/2006/relationships/slide" Target="slide3.xml"/><Relationship Id="rId9" Type="http://schemas.openxmlformats.org/officeDocument/2006/relationships/slide" Target="slide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1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0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44.png"/><Relationship Id="rId4" Type="http://schemas.openxmlformats.org/officeDocument/2006/relationships/hyperlink" Target="%E6%A9%9F%E6%A2%B0%E7%BE%A4.MP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57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39" y="3644900"/>
            <a:ext cx="5904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主講人：南崁高中陳家祥校長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6985004" y="4471786"/>
            <a:ext cx="52903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地點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：大崗國中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可以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幫助孩子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試探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並瞭解自己的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性向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，再</a:t>
            </a:r>
            <a:r>
              <a:rPr lang="zh-TW" altLang="en-US" sz="24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參考學校老師建議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收集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，並與孩子深入討論，較能規劃適合孩子的</a:t>
            </a:r>
            <a:r>
              <a:rPr lang="zh-TW" altLang="en-US" sz="2400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</a:rPr>
              <a:t>生涯進路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660066"/>
                  </a:solidFill>
                </a:rPr>
                <a:t>11</a:t>
              </a:r>
              <a:endParaRPr lang="zh-TW" altLang="en-US" sz="2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12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10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電腦志願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至多</a:t>
            </a:r>
            <a:r>
              <a:rPr lang="en-US" altLang="zh-TW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105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106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107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108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109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11</a:t>
            </a:fld>
            <a:endParaRPr kumimoji="0" lang="en-US" altLang="ko-KR" sz="900" dirty="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11</a:t>
            </a:fld>
            <a:endParaRPr kumimoji="0" lang="en-US" altLang="zh-TW" sz="900" dirty="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110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111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112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113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114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6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瞭解自己的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552755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壹、觀念的再確認之二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學習五部曲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完整的學習歷程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16021" y="3473570"/>
            <a:ext cx="10276010" cy="266843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預習→</a:t>
            </a:r>
            <a:r>
              <a:rPr lang="zh-TW" altLang="en-US" sz="5400" b="1" dirty="0">
                <a:solidFill>
                  <a:srgbClr val="FF3300"/>
                </a:solidFill>
                <a:latin typeface="+mj-ea"/>
                <a:ea typeface="+mj-ea"/>
              </a:rPr>
              <a:t>教學→評量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→診斷→</a:t>
            </a:r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補救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1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2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 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3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4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5</a:t>
            </a:r>
          </a:p>
          <a:p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把破網補好，漁獲量才會增加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endParaRPr lang="en-US" altLang="zh-TW" sz="5400" b="1" dirty="0">
              <a:solidFill>
                <a:srgbClr val="0000FF"/>
              </a:solidFill>
              <a:latin typeface="+mj-ea"/>
            </a:endParaRPr>
          </a:p>
          <a:p>
            <a:endParaRPr lang="zh-TW" altLang="en-US" sz="54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4264" y="5722189"/>
            <a:ext cx="897147" cy="62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19687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壹、觀念的再確認之三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學習前、中、後三階段的時間比例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842" y="1825625"/>
            <a:ext cx="11841192" cy="4351338"/>
          </a:xfrm>
        </p:spPr>
        <p:txBody>
          <a:bodyPr/>
          <a:lstStyle/>
          <a:p>
            <a:r>
              <a:rPr lang="zh-TW" altLang="en-US" sz="4800" b="1" dirty="0">
                <a:latin typeface="+mj-ea"/>
                <a:ea typeface="+mj-ea"/>
              </a:rPr>
              <a:t>課前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預習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課堂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學習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課後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複習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solidFill>
                  <a:srgbClr val="0000FF"/>
                </a:solidFill>
                <a:latin typeface="+mj-ea"/>
                <a:ea typeface="+mj-ea"/>
              </a:rPr>
              <a:t>你認為上述三階段分別應占多少百分比？</a:t>
            </a:r>
          </a:p>
        </p:txBody>
      </p:sp>
    </p:spTree>
    <p:extLst>
      <p:ext uri="{BB962C8B-B14F-4D97-AF65-F5344CB8AC3E}">
        <p14:creationId xmlns:p14="http://schemas.microsoft.com/office/powerpoint/2010/main" val="21596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195" name="標題 1"/>
          <p:cNvSpPr>
            <a:spLocks noGrp="1"/>
          </p:cNvSpPr>
          <p:nvPr>
            <p:ph type="title"/>
          </p:nvPr>
        </p:nvSpPr>
        <p:spPr>
          <a:xfrm>
            <a:off x="2509839" y="254507"/>
            <a:ext cx="7315200" cy="1154112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+mj-ea"/>
                <a:ea typeface="+mj-ea"/>
              </a:rPr>
              <a:t>時間耗在哪裡才划算？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2082925E-F36C-4F09-9A16-0A30BC473276}" type="slidenum">
              <a:rPr kumimoji="0" lang="zh-TW" altLang="en-US">
                <a:solidFill>
                  <a:srgbClr val="898989"/>
                </a:solidFill>
              </a:rPr>
              <a:pPr algn="ctr" eaLnBrk="1" hangingPunct="1"/>
              <a:t>129</a:t>
            </a:fld>
            <a:endParaRPr kumimoji="0" lang="zh-TW" altLang="en-US" dirty="0">
              <a:solidFill>
                <a:srgbClr val="898989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2495600" y="1700808"/>
          <a:ext cx="73448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2063751" y="1557339"/>
            <a:ext cx="6335713" cy="2890837"/>
            <a:chOff x="539552" y="1556792"/>
            <a:chExt cx="6336704" cy="2891646"/>
          </a:xfrm>
        </p:grpSpPr>
        <p:sp>
          <p:nvSpPr>
            <p:cNvPr id="8199" name="文字方塊 7"/>
            <p:cNvSpPr txBox="1">
              <a:spLocks noChangeArrowheads="1"/>
            </p:cNvSpPr>
            <p:nvPr/>
          </p:nvSpPr>
          <p:spPr bwMode="auto">
            <a:xfrm>
              <a:off x="539552" y="3432154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40%</a:t>
              </a:r>
            </a:p>
          </p:txBody>
        </p:sp>
        <p:sp>
          <p:nvSpPr>
            <p:cNvPr id="8200" name="文字方塊 8"/>
            <p:cNvSpPr txBox="1">
              <a:spLocks noChangeArrowheads="1"/>
            </p:cNvSpPr>
            <p:nvPr/>
          </p:nvSpPr>
          <p:spPr bwMode="auto">
            <a:xfrm>
              <a:off x="2411508" y="2276130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/>
                <a:t>40%</a:t>
              </a:r>
            </a:p>
          </p:txBody>
        </p:sp>
        <p:sp>
          <p:nvSpPr>
            <p:cNvPr id="8201" name="文字方塊 9"/>
            <p:cNvSpPr txBox="1">
              <a:spLocks noChangeArrowheads="1"/>
            </p:cNvSpPr>
            <p:nvPr/>
          </p:nvSpPr>
          <p:spPr bwMode="auto">
            <a:xfrm>
              <a:off x="4643882" y="1556792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3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541252" y="1201948"/>
            <a:ext cx="10575985" cy="5394384"/>
          </a:xfrm>
        </p:spPr>
        <p:txBody>
          <a:bodyPr/>
          <a:lstStyle/>
          <a:p>
            <a:pPr algn="l" eaLnBrk="1" hangingPunct="1"/>
            <a:r>
              <a:rPr lang="zh-TW" altLang="en-US" sz="9600" b="1" dirty="0">
                <a:solidFill>
                  <a:srgbClr val="FF0000"/>
                </a:solidFill>
                <a:latin typeface="+mj-ea"/>
                <a:ea typeface="+mj-ea"/>
              </a:rPr>
              <a:t>複習黃金法則</a:t>
            </a:r>
            <a:r>
              <a:rPr lang="en-US" altLang="zh-TW" sz="9600" b="1" dirty="0">
                <a:solidFill>
                  <a:srgbClr val="FF0000"/>
                </a:solidFill>
                <a:latin typeface="+mj-ea"/>
                <a:ea typeface="+mj-ea"/>
              </a:rPr>
              <a:t/>
            </a:r>
            <a:br>
              <a:rPr lang="en-US" altLang="zh-TW" sz="9600" b="1" dirty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zh-TW" altLang="en-US" sz="7200" b="1" dirty="0">
                <a:solidFill>
                  <a:srgbClr val="FF3300"/>
                </a:solidFill>
                <a:latin typeface="+mj-ea"/>
                <a:ea typeface="+mj-ea"/>
              </a:rPr>
              <a:t>短時多次</a:t>
            </a:r>
            <a:r>
              <a:rPr lang="zh-TW" altLang="en-US" sz="7200" b="1" dirty="0">
                <a:solidFill>
                  <a:schemeClr val="tx1"/>
                </a:solidFill>
                <a:latin typeface="+mj-ea"/>
                <a:ea typeface="+mj-ea"/>
              </a:rPr>
              <a:t>法則</a:t>
            </a:r>
            <a:r>
              <a:rPr lang="en-US" altLang="zh-TW" sz="7200" b="1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sz="7200" b="1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每次花很少時間複習，但複習很多次。</a:t>
            </a:r>
          </a:p>
        </p:txBody>
      </p:sp>
    </p:spTree>
    <p:extLst>
      <p:ext uri="{BB962C8B-B14F-4D97-AF65-F5344CB8AC3E}">
        <p14:creationId xmlns:p14="http://schemas.microsoft.com/office/powerpoint/2010/main" val="324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睡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-90488"/>
            <a:ext cx="6983412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3813" y="355632"/>
            <a:ext cx="5761038" cy="1323975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8000" b="1" dirty="0">
                <a:solidFill>
                  <a:srgbClr val="0000FF"/>
                </a:solidFill>
                <a:latin typeface="+mj-ea"/>
                <a:ea typeface="+mj-ea"/>
              </a:rPr>
              <a:t>睡眠與作夢</a:t>
            </a:r>
          </a:p>
        </p:txBody>
      </p:sp>
    </p:spTree>
    <p:extLst>
      <p:ext uri="{BB962C8B-B14F-4D97-AF65-F5344CB8AC3E}">
        <p14:creationId xmlns:p14="http://schemas.microsoft.com/office/powerpoint/2010/main" val="13876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267" name="標題 1"/>
          <p:cNvSpPr txBox="1">
            <a:spLocks/>
          </p:cNvSpPr>
          <p:nvPr/>
        </p:nvSpPr>
        <p:spPr bwMode="auto">
          <a:xfrm>
            <a:off x="1847850" y="258763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睡眠與學習</a:t>
            </a: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2208213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3071813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3935413" y="3644901"/>
            <a:ext cx="576262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451167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37527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623887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681672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68032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854392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1" name="AutoShape 27"/>
          <p:cNvSpPr>
            <a:spLocks noChangeArrowheads="1"/>
          </p:cNvSpPr>
          <p:nvPr/>
        </p:nvSpPr>
        <p:spPr bwMode="auto">
          <a:xfrm>
            <a:off x="9120189" y="3284538"/>
            <a:ext cx="1296987" cy="14398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278" name="Text Box 28"/>
          <p:cNvSpPr txBox="1">
            <a:spLocks noChangeArrowheads="1"/>
          </p:cNvSpPr>
          <p:nvPr/>
        </p:nvSpPr>
        <p:spPr bwMode="auto">
          <a:xfrm>
            <a:off x="199072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79" name="Text Box 29"/>
          <p:cNvSpPr txBox="1">
            <a:spLocks noChangeArrowheads="1"/>
          </p:cNvSpPr>
          <p:nvPr/>
        </p:nvSpPr>
        <p:spPr bwMode="auto">
          <a:xfrm>
            <a:off x="2855914" y="2714027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0" name="Text Box 30"/>
          <p:cNvSpPr txBox="1">
            <a:spLocks noChangeArrowheads="1"/>
          </p:cNvSpPr>
          <p:nvPr/>
        </p:nvSpPr>
        <p:spPr bwMode="auto">
          <a:xfrm>
            <a:off x="429577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1" name="Text Box 31"/>
          <p:cNvSpPr txBox="1">
            <a:spLocks noChangeArrowheads="1"/>
          </p:cNvSpPr>
          <p:nvPr/>
        </p:nvSpPr>
        <p:spPr bwMode="auto">
          <a:xfrm>
            <a:off x="515937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2" name="Text Box 32"/>
          <p:cNvSpPr txBox="1">
            <a:spLocks noChangeArrowheads="1"/>
          </p:cNvSpPr>
          <p:nvPr/>
        </p:nvSpPr>
        <p:spPr bwMode="auto">
          <a:xfrm>
            <a:off x="6599239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3" name="Text Box 33"/>
          <p:cNvSpPr txBox="1">
            <a:spLocks noChangeArrowheads="1"/>
          </p:cNvSpPr>
          <p:nvPr/>
        </p:nvSpPr>
        <p:spPr bwMode="auto">
          <a:xfrm>
            <a:off x="746442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2640013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Line 35"/>
          <p:cNvSpPr>
            <a:spLocks noChangeShapeType="1"/>
          </p:cNvSpPr>
          <p:nvPr/>
        </p:nvSpPr>
        <p:spPr bwMode="auto">
          <a:xfrm>
            <a:off x="724852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494347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Line 38"/>
          <p:cNvSpPr>
            <a:spLocks noChangeShapeType="1"/>
          </p:cNvSpPr>
          <p:nvPr/>
        </p:nvSpPr>
        <p:spPr bwMode="auto">
          <a:xfrm>
            <a:off x="350361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Line 39"/>
          <p:cNvSpPr>
            <a:spLocks noChangeShapeType="1"/>
          </p:cNvSpPr>
          <p:nvPr/>
        </p:nvSpPr>
        <p:spPr bwMode="auto">
          <a:xfrm>
            <a:off x="580866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112125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90" name="Text Box 41"/>
          <p:cNvSpPr txBox="1">
            <a:spLocks noChangeArrowheads="1"/>
          </p:cNvSpPr>
          <p:nvPr/>
        </p:nvSpPr>
        <p:spPr bwMode="auto">
          <a:xfrm>
            <a:off x="4800601" y="5141914"/>
            <a:ext cx="3744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快速動眼期（</a:t>
            </a:r>
            <a:r>
              <a:rPr lang="en-US" altLang="zh-TW" sz="2800" b="1" dirty="0">
                <a:latin typeface="+mn-ea"/>
                <a:ea typeface="+mn-ea"/>
              </a:rPr>
              <a:t>REM</a:t>
            </a:r>
            <a:r>
              <a:rPr lang="zh-TW" altLang="en-US" sz="2800" b="1" dirty="0">
                <a:latin typeface="+mn-ea"/>
                <a:ea typeface="+mn-ea"/>
              </a:rPr>
              <a:t>）</a:t>
            </a:r>
          </a:p>
        </p:txBody>
      </p:sp>
      <p:sp>
        <p:nvSpPr>
          <p:cNvPr id="55" name="Line 42"/>
          <p:cNvSpPr>
            <a:spLocks noChangeShapeType="1"/>
          </p:cNvSpPr>
          <p:nvPr/>
        </p:nvSpPr>
        <p:spPr bwMode="auto">
          <a:xfrm flipV="1">
            <a:off x="6527800" y="4365625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8832850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Line 44"/>
          <p:cNvSpPr>
            <a:spLocks noChangeShapeType="1"/>
          </p:cNvSpPr>
          <p:nvPr/>
        </p:nvSpPr>
        <p:spPr bwMode="auto">
          <a:xfrm flipV="1">
            <a:off x="4224338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Line 45"/>
          <p:cNvSpPr>
            <a:spLocks noChangeShapeType="1"/>
          </p:cNvSpPr>
          <p:nvPr/>
        </p:nvSpPr>
        <p:spPr bwMode="auto">
          <a:xfrm>
            <a:off x="4224338" y="5445125"/>
            <a:ext cx="5762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Line 46"/>
          <p:cNvSpPr>
            <a:spLocks noChangeShapeType="1"/>
          </p:cNvSpPr>
          <p:nvPr/>
        </p:nvSpPr>
        <p:spPr bwMode="auto">
          <a:xfrm>
            <a:off x="8131580" y="5435395"/>
            <a:ext cx="720725" cy="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6257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3999" y="203200"/>
            <a:ext cx="9224513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315" name="標題 1"/>
          <p:cNvSpPr>
            <a:spLocks noGrp="1"/>
          </p:cNvSpPr>
          <p:nvPr>
            <p:ph type="title"/>
          </p:nvPr>
        </p:nvSpPr>
        <p:spPr>
          <a:xfrm>
            <a:off x="1818667" y="282784"/>
            <a:ext cx="7315200" cy="1154112"/>
          </a:xfrm>
        </p:spPr>
        <p:txBody>
          <a:bodyPr/>
          <a:lstStyle/>
          <a:p>
            <a:pPr algn="l"/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1561385" y="1270000"/>
          <a:ext cx="4531743" cy="4648259"/>
        </p:xfrm>
        <a:graphic>
          <a:graphicData uri="http://schemas.openxmlformats.org/drawingml/2006/table">
            <a:tbl>
              <a:tblPr/>
              <a:tblGrid>
                <a:gridCol w="2735237">
                  <a:extLst>
                    <a:ext uri="{9D8B030D-6E8A-4147-A177-3AD203B41FA5}">
                      <a16:colId xmlns:a16="http://schemas.microsoft.com/office/drawing/2014/main" val="2486403151"/>
                    </a:ext>
                  </a:extLst>
                </a:gridCol>
                <a:gridCol w="1796506">
                  <a:extLst>
                    <a:ext uri="{9D8B030D-6E8A-4147-A177-3AD203B41FA5}">
                      <a16:colId xmlns:a16="http://schemas.microsoft.com/office/drawing/2014/main" val="785707833"/>
                    </a:ext>
                  </a:extLst>
                </a:gridCol>
              </a:tblGrid>
              <a:tr h="7699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回憶時間隔的時間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記得的份量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27981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立刻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100</a:t>
                      </a: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(IRS)</a:t>
                      </a:r>
                      <a:endParaRPr kumimoji="0" lang="zh-TW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3500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分鐘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1083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45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0889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9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240511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247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4550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22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270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980747"/>
                  </a:ext>
                </a:extLst>
              </a:tr>
            </a:tbl>
          </a:graphicData>
        </a:graphic>
      </p:graphicFrame>
      <p:graphicFrame>
        <p:nvGraphicFramePr>
          <p:cNvPr id="13348" name="圖表 6"/>
          <p:cNvGraphicFramePr>
            <a:graphicFrameLocks/>
          </p:cNvGraphicFramePr>
          <p:nvPr>
            <p:extLst/>
          </p:nvPr>
        </p:nvGraphicFramePr>
        <p:xfrm>
          <a:off x="6240463" y="1984075"/>
          <a:ext cx="4571999" cy="3934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3" imgW="3913971" imgH="3487214" progId="Excel.Chart.8">
                  <p:embed/>
                </p:oleObj>
              </mc:Choice>
              <mc:Fallback>
                <p:oleObj r:id="rId3" imgW="3913971" imgH="3487214" progId="Excel.Chart.8">
                  <p:embed/>
                  <p:pic>
                    <p:nvPicPr>
                      <p:cNvPr id="13348" name="圖表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1984075"/>
                        <a:ext cx="4571999" cy="3934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1524000" y="5937610"/>
            <a:ext cx="9432925" cy="1015663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當天學習，當天複習</a:t>
            </a:r>
          </a:p>
        </p:txBody>
      </p:sp>
    </p:spTree>
    <p:extLst>
      <p:ext uri="{BB962C8B-B14F-4D97-AF65-F5344CB8AC3E}">
        <p14:creationId xmlns:p14="http://schemas.microsoft.com/office/powerpoint/2010/main" val="997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339" name="標題 1"/>
          <p:cNvSpPr txBox="1">
            <a:spLocks/>
          </p:cNvSpPr>
          <p:nvPr/>
        </p:nvSpPr>
        <p:spPr bwMode="auto">
          <a:xfrm>
            <a:off x="1886760" y="278317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sp>
        <p:nvSpPr>
          <p:cNvPr id="60" name="圓角矩形 59"/>
          <p:cNvSpPr/>
          <p:nvPr/>
        </p:nvSpPr>
        <p:spPr>
          <a:xfrm>
            <a:off x="2943225" y="1962151"/>
            <a:ext cx="5905500" cy="1152525"/>
          </a:xfrm>
          <a:prstGeom prst="roundRect">
            <a:avLst/>
          </a:prstGeom>
          <a:solidFill>
            <a:srgbClr val="F7F7F7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學習材料</a:t>
            </a:r>
          </a:p>
        </p:txBody>
      </p:sp>
      <p:grpSp>
        <p:nvGrpSpPr>
          <p:cNvPr id="61" name="群組 60"/>
          <p:cNvGrpSpPr>
            <a:grpSpLocks/>
          </p:cNvGrpSpPr>
          <p:nvPr/>
        </p:nvGrpSpPr>
        <p:grpSpPr bwMode="auto">
          <a:xfrm>
            <a:off x="2927350" y="3259139"/>
            <a:ext cx="5905500" cy="746125"/>
            <a:chOff x="1403648" y="3645024"/>
            <a:chExt cx="5904656" cy="747265"/>
          </a:xfrm>
        </p:grpSpPr>
        <p:sp>
          <p:nvSpPr>
            <p:cNvPr id="62" name="向右箭號 61"/>
            <p:cNvSpPr/>
            <p:nvPr/>
          </p:nvSpPr>
          <p:spPr>
            <a:xfrm>
              <a:off x="1403648" y="3645024"/>
              <a:ext cx="5904656" cy="288032"/>
            </a:xfrm>
            <a:prstGeom prst="rightArrow">
              <a:avLst/>
            </a:prstGeom>
            <a:solidFill>
              <a:srgbClr val="FFFF99"/>
            </a:solidFill>
            <a:ln w="127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endParaRPr kumimoji="0" lang="zh-TW" altLang="en-US" b="1">
                <a:solidFill>
                  <a:srgbClr val="FFFFFF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3924238" y="3807196"/>
              <a:ext cx="1223788" cy="5850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en-US" sz="3200" b="1" dirty="0">
                  <a:latin typeface="+mj-ea"/>
                  <a:ea typeface="+mj-ea"/>
                </a:rPr>
                <a:t>時間</a:t>
              </a:r>
            </a:p>
          </p:txBody>
        </p:sp>
      </p:grpSp>
      <p:sp>
        <p:nvSpPr>
          <p:cNvPr id="64" name="橢圓 63"/>
          <p:cNvSpPr/>
          <p:nvPr/>
        </p:nvSpPr>
        <p:spPr>
          <a:xfrm>
            <a:off x="2135560" y="1818402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5" name="橢圓 64"/>
          <p:cNvSpPr/>
          <p:nvPr/>
        </p:nvSpPr>
        <p:spPr>
          <a:xfrm>
            <a:off x="7418566" y="1772816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6" name="向下箭號 65"/>
          <p:cNvSpPr/>
          <p:nvPr/>
        </p:nvSpPr>
        <p:spPr>
          <a:xfrm>
            <a:off x="281463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7" name="向下箭號 66"/>
          <p:cNvSpPr/>
          <p:nvPr/>
        </p:nvSpPr>
        <p:spPr>
          <a:xfrm>
            <a:off x="825658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2003899" y="4698722"/>
            <a:ext cx="2225472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（初始效應）</a:t>
            </a:r>
          </a:p>
        </p:txBody>
      </p:sp>
      <p:sp>
        <p:nvSpPr>
          <p:cNvPr id="69" name="圓角矩形 68"/>
          <p:cNvSpPr/>
          <p:nvPr/>
        </p:nvSpPr>
        <p:spPr>
          <a:xfrm>
            <a:off x="7562582" y="4698722"/>
            <a:ext cx="2262354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（時近效應）</a:t>
            </a:r>
          </a:p>
        </p:txBody>
      </p: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4510089" y="4162425"/>
            <a:ext cx="27717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i="1" dirty="0">
                <a:latin typeface="+mj-ea"/>
                <a:ea typeface="+mj-ea"/>
              </a:rPr>
              <a:t>學習材料的</a:t>
            </a:r>
            <a:r>
              <a:rPr lang="zh-TW" altLang="en-US" b="1" i="1" dirty="0">
                <a:solidFill>
                  <a:srgbClr val="FF3300"/>
                </a:solidFill>
                <a:latin typeface="+mj-ea"/>
                <a:ea typeface="+mj-ea"/>
              </a:rPr>
              <a:t>中段資訊最容易遺忘！</a:t>
            </a:r>
          </a:p>
        </p:txBody>
      </p:sp>
    </p:spTree>
    <p:extLst>
      <p:ext uri="{BB962C8B-B14F-4D97-AF65-F5344CB8AC3E}">
        <p14:creationId xmlns:p14="http://schemas.microsoft.com/office/powerpoint/2010/main" val="6225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壹、觀念的再確認之四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資料分析找出學習盲點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3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0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53303" y="1690688"/>
            <a:ext cx="10043625" cy="466147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醫生之專業，在於透過</a:t>
            </a:r>
            <a:r>
              <a:rPr lang="zh-TW" altLang="en-US" sz="4800" b="1" u="sng" dirty="0">
                <a:solidFill>
                  <a:srgbClr val="FF3300"/>
                </a:solidFill>
                <a:latin typeface="+mj-ea"/>
                <a:ea typeface="+mj-ea"/>
              </a:rPr>
              <a:t>儀器資料掌握病因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，對症下藥，解決問題。</a:t>
            </a:r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老師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若能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透過儀器資料掌握，找出學生學習盲點，是不是</a:t>
            </a:r>
            <a:r>
              <a:rPr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更能有效提升學習成效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804328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40257"/>
            <a:ext cx="10715284" cy="108577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時代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    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之意涵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7335" y="1955321"/>
            <a:ext cx="8596668" cy="4086041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7821" y="1223796"/>
          <a:ext cx="1207839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56">
                  <a:extLst>
                    <a:ext uri="{9D8B030D-6E8A-4147-A177-3AD203B41FA5}">
                      <a16:colId xmlns:a16="http://schemas.microsoft.com/office/drawing/2014/main" val="3607688990"/>
                    </a:ext>
                  </a:extLst>
                </a:gridCol>
                <a:gridCol w="10688242">
                  <a:extLst>
                    <a:ext uri="{9D8B030D-6E8A-4147-A177-3AD203B41FA5}">
                      <a16:colId xmlns:a16="http://schemas.microsoft.com/office/drawing/2014/main" val="3796777310"/>
                    </a:ext>
                  </a:extLst>
                </a:gridCol>
              </a:tblGrid>
              <a:tr h="540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意涵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86491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1.0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古代到中世紀，教育是建立在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個人對個人傳授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的基礎上。本質而言，它的範圍有限，且屬於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非正式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58679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2.0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印刷機的發明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，使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更多人民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有機會能夠接受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基礎教育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，並帶來了科學探究的文化。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3096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網際網路和通訊科技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的興起，改變傳統教學模式，提供一個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學習的科技平臺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893658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4.0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將學習者放在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生態系統的</a:t>
                      </a:r>
                      <a:r>
                        <a:rPr lang="zh-TW" altLang="en-US" sz="32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中心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，學習者可以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架構自己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的學習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路徑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，達成個人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目標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    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生本理論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TW" altLang="en-US" sz="3200" b="1" dirty="0">
                        <a:solidFill>
                          <a:srgbClr val="FF33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515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77821" y="6096000"/>
            <a:ext cx="12078397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+mj-ea"/>
                <a:ea typeface="+mj-ea"/>
              </a:rPr>
              <a:t>資料來源：</a:t>
            </a:r>
            <a:r>
              <a:rPr lang="zh-TW" altLang="zh-TW" dirty="0">
                <a:latin typeface="+mj-ea"/>
                <a:ea typeface="+mj-ea"/>
              </a:rPr>
              <a:t>吳清山、王令宜</a:t>
            </a:r>
            <a:r>
              <a:rPr lang="en-US" altLang="zh-TW" dirty="0">
                <a:latin typeface="+mj-ea"/>
                <a:ea typeface="+mj-ea"/>
              </a:rPr>
              <a:t>(2018)</a:t>
            </a:r>
            <a:r>
              <a:rPr lang="zh-TW" altLang="zh-TW" dirty="0">
                <a:latin typeface="+mj-ea"/>
                <a:ea typeface="+mj-ea"/>
              </a:rPr>
              <a:t>。教育</a:t>
            </a:r>
            <a:r>
              <a:rPr lang="en-US" altLang="zh-TW" dirty="0">
                <a:latin typeface="+mj-ea"/>
                <a:ea typeface="+mj-ea"/>
              </a:rPr>
              <a:t>4.0</a:t>
            </a:r>
            <a:r>
              <a:rPr lang="zh-TW" altLang="zh-TW" dirty="0">
                <a:latin typeface="+mj-ea"/>
                <a:ea typeface="+mj-ea"/>
              </a:rPr>
              <a:t>世代的人才培育探析。載於中國教育學會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主編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，</a:t>
            </a:r>
            <a:r>
              <a:rPr lang="zh-TW" altLang="zh-TW" b="1" dirty="0">
                <a:latin typeface="+mj-ea"/>
                <a:ea typeface="+mj-ea"/>
              </a:rPr>
              <a:t>邁向教育</a:t>
            </a:r>
            <a:r>
              <a:rPr lang="en-US" altLang="zh-TW" b="1" dirty="0">
                <a:latin typeface="+mj-ea"/>
                <a:ea typeface="+mj-ea"/>
              </a:rPr>
              <a:t>4.0</a:t>
            </a:r>
            <a:r>
              <a:rPr lang="zh-TW" altLang="zh-TW" b="1" dirty="0">
                <a:latin typeface="+mj-ea"/>
                <a:ea typeface="+mj-ea"/>
              </a:rPr>
              <a:t>智慧學校的想像與建構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頁</a:t>
            </a:r>
            <a:r>
              <a:rPr lang="en-US" altLang="zh-TW" dirty="0">
                <a:latin typeface="+mj-ea"/>
                <a:ea typeface="+mj-ea"/>
              </a:rPr>
              <a:t>4-29)</a:t>
            </a:r>
            <a:r>
              <a:rPr lang="zh-TW" altLang="zh-TW" dirty="0">
                <a:latin typeface="+mj-ea"/>
                <a:ea typeface="+mj-ea"/>
              </a:rPr>
              <a:t>。臺北市：學富文化。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1069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4E2059-A8BC-4C6E-9A85-89CC37229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39435" r="19182" b="19762"/>
          <a:stretch/>
        </p:blipFill>
        <p:spPr>
          <a:xfrm>
            <a:off x="6891168" y="3178672"/>
            <a:ext cx="4612310" cy="343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3B0643-71E7-48E7-93D7-6F4B9609E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3323" r="36998" b="43501"/>
          <a:stretch/>
        </p:blipFill>
        <p:spPr>
          <a:xfrm>
            <a:off x="6134100" y="336391"/>
            <a:ext cx="4267200" cy="258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E42CF6-854D-47F0-B30B-AD85CF78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9773" b="15887"/>
          <a:stretch/>
        </p:blipFill>
        <p:spPr>
          <a:xfrm>
            <a:off x="175098" y="3178671"/>
            <a:ext cx="6517802" cy="348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E5EBDCAF-78CF-4ECB-A388-7500BA48A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77" y="1358446"/>
            <a:ext cx="5939924" cy="138973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/>
              <a:t> 數據決策解決</a:t>
            </a:r>
            <a:r>
              <a:rPr lang="zh-TW" altLang="en-US" b="1" dirty="0">
                <a:solidFill>
                  <a:srgbClr val="FF0000"/>
                </a:solidFill>
              </a:rPr>
              <a:t>學習盲點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b="1" dirty="0"/>
              <a:t> 上臺發表增進</a:t>
            </a:r>
            <a:r>
              <a:rPr lang="zh-TW" altLang="en-US" b="1" dirty="0">
                <a:solidFill>
                  <a:srgbClr val="FF0000"/>
                </a:solidFill>
              </a:rPr>
              <a:t>口語表達</a:t>
            </a:r>
          </a:p>
        </p:txBody>
      </p:sp>
      <p:sp>
        <p:nvSpPr>
          <p:cNvPr id="12" name="文字版面配置區 3"/>
          <p:cNvSpPr txBox="1">
            <a:spLocks/>
          </p:cNvSpPr>
          <p:nvPr/>
        </p:nvSpPr>
        <p:spPr>
          <a:xfrm>
            <a:off x="194175" y="336391"/>
            <a:ext cx="5939924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智慧教室教學</a:t>
            </a:r>
          </a:p>
        </p:txBody>
      </p:sp>
      <p:pic>
        <p:nvPicPr>
          <p:cNvPr id="11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49" y="2053312"/>
            <a:ext cx="1578429" cy="15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548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—VR</a:t>
            </a:r>
            <a:r>
              <a:rPr lang="zh-TW" altLang="en-US" sz="4400" b="1" dirty="0">
                <a:solidFill>
                  <a:srgbClr val="F39800"/>
                </a:solidFill>
              </a:rPr>
              <a:t>輔助教學</a:t>
            </a:r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C4F199E4-E81A-44C0-B60B-3BE89DB7D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4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D73373D-C575-4A40-99CB-7FB2A9AB7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8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58" y="4404927"/>
            <a:ext cx="2296692" cy="22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956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頂大校外參訪</a:t>
            </a: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6981">
            <a:off x="454493" y="2005423"/>
            <a:ext cx="3209710" cy="3673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86239">
            <a:off x="3507118" y="1650699"/>
            <a:ext cx="4870674" cy="36538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69472" y="1556792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臺灣大學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401595" y="5212746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政治大學</a:t>
            </a: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191" y="2665379"/>
            <a:ext cx="3942443" cy="3464726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9717907" y="2196830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中央大學</a:t>
            </a:r>
          </a:p>
        </p:txBody>
      </p:sp>
    </p:spTree>
    <p:extLst>
      <p:ext uri="{BB962C8B-B14F-4D97-AF65-F5344CB8AC3E}">
        <p14:creationId xmlns:p14="http://schemas.microsoft.com/office/powerpoint/2010/main" val="373352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349157" y="138804"/>
            <a:ext cx="8424531" cy="1578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lh3.googleusercontent.com/1MH1KUR0Z72okXWuAOo8W9bH-V4Jk0T_wuW0A7auE7skSQpGRmfqYUUDT_2qSfNKVdM3Z4c3ABQj-gg30VqCVsu-loo8zmUHDkyM44KLK1Jr1iFf7w0bAfytvH0FwUxnMiL8w45nVmmMX5u_bF5tH1vlbiCckbyHFQcbxNXor-QeCgWzMCpHW1yEfo_mDTSY3P_oquVBLpKsUeWK5hOp1sW7qmuwAWzb_85JAaKtPjUDRQwhYyOs5pKlNBjI77RXIeqGRp21Wb1YvxRWEx2YUzM347rRt-L19C8-5mP5zRZiYhruHoPmtOyuGBZ8w5ZoLHhKCy4wyxLOGfrsLJXZaVop441LIOmjcftiWK8Q4C0ykgfWYrTvMeVEVs8c51grp54A3xVlRdbveg-V6dbiva5jK9ToBRm7CYf8B-GnwTbSQ9vCNlq5NgR7bdiytHKaMmy-c0TJfuzgDfecUImQh4xHWJGZN3MD3uaL8kIMlhc7UETpNZVlcHP39hKXYaHWar0sv4n1-ASFB2Jo_f72H41fiOwbebNURT3yS26ws2w9E8TGUeROqDeiXYwZpPhp5LElEuuMKVm7nDZqEER4rk1g7vxl_dHrPixZNVUFXLB8zvsohYe63LBjwLxKdcWH3Bn9Q7UJS7Co2mMury2pyuW5l0KV7ujn3se6wU9qsBLAQSW-OC1lC4TIAaKfdas5FSvNCrp4-h9RDY9WNXvUpTO-Zg=w1205-h903-no?authuser=1">
            <a:extLst>
              <a:ext uri="{FF2B5EF4-FFF2-40B4-BE49-F238E27FC236}">
                <a16:creationId xmlns:a16="http://schemas.microsoft.com/office/drawing/2014/main" id="{00A104C8-6851-4B46-B835-E5446CBA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717277"/>
            <a:ext cx="6096000" cy="45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18dSAnRs6eI1yn3A6exmXD243UNM4iW5cp4yJ1FvLHBjuIs_57aaVHWahiZEqnHTQ8xTY09HNNm_9T0E557TGfH3xQYokmomWQvZzdibRsbcF5N5uXupB9QqCU4tuO2eIrJk9girkh5JgPwMWCjfVR3wy0OVIo6p7h8gyl-lqvTcVW46LylFJH2DvHejk3WeOzNFPuahRS4cwEg0jw6E4z9bXKkNkxbru3Lsvaa1BXSOYWClGSWId3OG5feNuNmY3ENDMY2c_ij9WN7Lnc7T5o6uqCW-UAaOABuFEH2OxWLF09HCSPkyLB0pHGSax0z4iNa73omrwkzKUTVOwMBgT93biWgVS1GvgDTh0l5JTuyiiZNGogTP6AACottHZoJ3Dq6SQmBYSYf0e92IZ_AEoWG3r7dnba_OMhR3jCJK_EZuFSaToFwxWuY9L01ZT22o13HLVmFDgyyZjwKBtdn3uj8ta4eHtbUJMFnAAXC0RfaARhhleaEDx-2wagsLyJ7lRQ131IOJnNO3l_anHve_ZBg2s3D411FX3cOcpj8jBUfvee0S9pTYGZYBsWsoHNdDmS_jqoj0BmzRul2wmqoTmjxZO1lfcqolHRpgNqpa0Y_i_PkT20SarvQ8Jk5XXiS7totSBqrA6_tYUCRmo7b4sPmgDPb2YAf8MMmeeUznHZ9yw4gqfk-NUSZmQhWk0nbpFmcwF9_yduikusmE7351qaIR0w=w1205-h903-no?authuser=1">
            <a:extLst>
              <a:ext uri="{FF2B5EF4-FFF2-40B4-BE49-F238E27FC236}">
                <a16:creationId xmlns:a16="http://schemas.microsoft.com/office/drawing/2014/main" id="{2C35FF45-4F70-483C-BB7F-A7A9EDCF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17277"/>
            <a:ext cx="6095998" cy="45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43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201923" y="208583"/>
            <a:ext cx="8424531" cy="1524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s://lh3.googleusercontent.com/t8qdEp0BKzZVgrb-jjuBApMz5Y828yWyRi98RCmCDINw3LjJsRhDpnvTI5XmN5vRCi26DRVpHS9F91jCNWS63cbONmHyxgIjB_9sj0fRtZdd77C8KB-2vg-qgIbOiMpJZiPkQ6btJhMhdM3qCnmN73E4BVeCxf2zQ99qdhDaVFTOHCyeUvgEASJ60x-jnkOWMid0P6zurU0rsQL06RwGzFub8wLkjsli_3OfIK9vFyFmuTzA_e_Z3V7GuB9xubS7K9iQBtxK19aZsxz8_xPYF4WYTL3PNzdSofNBf5NBx4K47lVQP8uv4ld-V_ARdr4P2ZDE6I7NlaJfTXOBSR8_lUt4K_3ZPfzGGVce7DuOGbQgbGN8sCkDeBghcxYGFsOG5hxTHIpP-9b8PKmJBjCuZqnYjOKgTjHdX3ScdNAEvaP_F78JF9AlLd6XqrgfqRD7TkpPudEsqPba4et_pWTD_1WBTcgcw05BSLZUzEbBSrl2LhN-a0id1Bl31DV8WPkaYBWnP-zzBPBWOzfSkiLvAKuof5de4m1n1J7LCnMnnVn3paTWw9YRTrecVQXxhik1v54uiGEIWu1FmuYCrygxXJCHPbuUkDPuLoOLBm6HtNanTwu8nCQmbO5LeAD-35-1v6Vj-xnfZJtRVG8XqcjKG3pLZyToLJFRFM6Rq3AhuoDxBB08mMa7Na7fBSpuaXBRwzaWps1KEoIfakCibT5Qaw5Pmw=w1205-h903-no?authuser=1">
            <a:extLst>
              <a:ext uri="{FF2B5EF4-FFF2-40B4-BE49-F238E27FC236}">
                <a16:creationId xmlns:a16="http://schemas.microsoft.com/office/drawing/2014/main" id="{9DC9E2A0-B4BD-4937-A701-26C08D22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94" y="228996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Od-fdAYpqhc8DMROu4Sp6zng64m2bpJcDAQtXErwNPGB1DUHWv4gMbtgvHGDklPjzeAIN1PHkntt6IFVEAE0cwUQJ_stsa_XgnsJf0cF9vnzppeRURo3YCuH-QhScvhhpoGiQMBLk89RZN5Z-EcE9JZdfhx3hI3GJYJSA3hd6aXtMuYzC2lUVGaYwJoKrOItA0e1T4T4eSazcbKOYfdhfim03gzAx6scE_Iiq32UHR4ILX-H3EsRbUchJYEVDs63Y0PSd7FeWggAAP-ofXDXWc1rhaiaR2SbJABXj3lv0fbz5kGsviIXmsVYIjSv49vJgCTPV0p2J3Wc17eX4xtT1d3TCz1X7d-WB1tuAKQy4Q4-O0f71WPimnxyqwL8fllyH_n-Gvx0GkrjIxuffdpjokfghIyuUAyl_4bYA4HIfZvuDbJ_8VNzaHkaW-TDEuOizKboNpbX6VvOQ0ilXo6cajHhyuNo3M1hjMeC5dotp6HDfNte4XtZurcZMw6eWDnJLTvIJKxaz_xvm0ibIsDuCdlNt4WUOC2Zd0yq8ezYMIz20PmETzvWBnoYXNuZAKtJww7oaydaoMImNKNmpCc3I2Fpcpap0BncCaxrsnXqRS-_v41lRkLqrnCHjPEG_jB1XOs4LEXC_GY50tghWV-l87Ne_LPvpNLxdmuJkkzF8HfRS-XVRpXDq-DPZhgcYxWuCGV_-y6qK19qHgxFx-L7-QZnVA=w1205-h903-no?authuser=1">
            <a:extLst>
              <a:ext uri="{FF2B5EF4-FFF2-40B4-BE49-F238E27FC236}">
                <a16:creationId xmlns:a16="http://schemas.microsoft.com/office/drawing/2014/main" id="{97792108-6631-42A1-A190-D8F58F79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450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189981"/>
            <a:ext cx="8424531" cy="1581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lh3.googleusercontent.com/Sukil9_sy_O-S4epBR1vCI1jXBfOkVNBMJ_E1rFuUtDxgaNgfZXeqo-o5S-1o-zjt5dQIVs3-wZ1B2G7CtFn5W1nBV3cUaSY5VwGRwb69rOvNtMQTAtiwICe4aG_L3XOlqicVuN8E4JvcCrFIJkXgJyiRNQMEvFFP2C8sM60ibnJqAM7_kzo_s6R_ebM9skv1sftRxQ0acDJfxQm7iFyNDPNDX8WGifV2MDM9YAunenWa4RyZ3dqojGr4JKflLrRs3Xzwt4ACrOIBhYWJ88AvtFjEQxypayt82F2oYCNyIV44EKdif31XqmW3qdKrKHg8-AX03XHq8YWzVr75vvZT9_7pJbVgGHQhrGSTP8JsCafnJsMzpZGzsTnBfTvaq1adwwOSOaYDjZcIYMdmwS8DZDqAqxZ_Uo107X3oGVh_JGP3XuQ2rxzSv5FEdn_C7GzjI9uU17AqzXxvKzH-LmcLGjtX_mG15VO4FOmQS6-GKNYmVHyef-R4X4kfPQxTJAwpiWzBWX6aYWulY2vy-Xy-jHHVjRMo5RpY5XWidK6UdfahRkPhr2y10wNmyGBfsZ6Rq1kE4GRuQeaKqwE0qdkxwge6rc9VVMrzBdiy4WSxoHCEQYLb5KMb9myLAHzRDSwOavKXiW2n6q1f4J-LSQLvopPUwFwJF1Hw5gp5m5NpUuZjRKQlINqz389V30kSXKvba_5QUmmkosQqF8urCjg8mMFww=w1205-h903-no?authuser=1">
            <a:extLst>
              <a:ext uri="{FF2B5EF4-FFF2-40B4-BE49-F238E27FC236}">
                <a16:creationId xmlns:a16="http://schemas.microsoft.com/office/drawing/2014/main" id="{D32CE312-0AB9-4CC5-9CC2-CF8B60C1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axVs8jVWuPa8TEsCeL-KWfuk1d9EQgz0_jbY8PCAfGraei0kfKXEsSd3AKcDhNo40K373dP9TWIbvKHeqDlIov1NdmkqXpg8QPuXXM6IQeF5B7v0ApMr7XtciZn_sEwXDx1CW7ey6I-FEB6LSdhnDQ-2PXX9ZsS_vbMW_FK-5Ka3K7kj7LC69WKsjApKUwTfJEZZ_geO-iHA9HyWKRDE96EOgYZnu3p9c6fwzNGYKsDXuhJA9ioD4lj3xW2cTli58-TJXm_sgiiMU7Qzc9Ti6Di3MrimTXgGfCbSi2cjQ56E0Ev7ENbrSzaxQeGnIYg8LUym2syjNEtEJWrpA2V03miP3F4l0N5be7GLRlAGw4o0SIJQKiGR6bklDcHszssr7wCFsD-K9cM1e0AYjXpQszdRY5xDvqcfbB7yvHY4vir2G11Xfesjv8Gyq4lXW0Bb6DUUU4M9_vAy7_WYvki7ZIuhdCUcP-AOhgdjm82o6eDizxWK0Y1DKCpIV217fRezYIOoAG_4fc3u9JlZM6W10YW-Ek18Uyu4pIpit5G-6_XNyGesnZWtjCtcfhij9XEAoHJQBSXw9-4DzXfaqVU2TMSlye0S1C732zzE83uUB3UNF_7pTYNehZB6533l1w6hsn73Un9lfjW6uD8Ws2CNDQPX31FRk2VGbflZEFQ2oQSspyvHS3hgZlfyHGIz8zwDbPOrsOuV_ediGuzfxoopYNh6iw=w1205-h903-no?authuser=1">
            <a:extLst>
              <a:ext uri="{FF2B5EF4-FFF2-40B4-BE49-F238E27FC236}">
                <a16:creationId xmlns:a16="http://schemas.microsoft.com/office/drawing/2014/main" id="{D8E1E518-EC83-480C-8A0E-1B7A1625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697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304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學生</a:t>
            </a:r>
            <a:r>
              <a:rPr lang="en-US" altLang="zh-TW" sz="4400" b="1" dirty="0">
                <a:solidFill>
                  <a:srgbClr val="E17A22"/>
                </a:solidFill>
              </a:rPr>
              <a:t>K</a:t>
            </a:r>
            <a:r>
              <a:rPr lang="zh-TW" altLang="en-US" sz="4400" b="1" dirty="0">
                <a:solidFill>
                  <a:srgbClr val="E17A22"/>
                </a:solidFill>
              </a:rPr>
              <a:t>書中心  每天開放至</a:t>
            </a:r>
            <a:r>
              <a:rPr lang="en-US" altLang="zh-TW" sz="4400" b="1" dirty="0">
                <a:solidFill>
                  <a:srgbClr val="E17A22"/>
                </a:solidFill>
              </a:rPr>
              <a:t>21</a:t>
            </a:r>
            <a:r>
              <a:rPr lang="zh-TW" altLang="en-US" sz="4400" b="1" dirty="0">
                <a:solidFill>
                  <a:srgbClr val="E17A22"/>
                </a:solidFill>
              </a:rPr>
              <a:t>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lh3.googleusercontent.com/8VWCUzH3uYQH9TNohvEvt8X5lgbkW2FYB5a6D4TmW6nEkc_yioURWkwCiEey35PIUpqvF6tSdEyDip0vs5CFAm3M2beCUwbDoar3JvFf7mM4i1vQ8Ubzw_FerAEThWUheFEA3290CZz7HfFXoPZotmhoA8K5eqTo3nuOtHI87B4V4Nealzr8mnbeAM99s_nJMwRCfjIyco1-K18ooOBiRPdvQxkQ-BJBBcUZRZZuUKOPcj8Es5fVZI5RzSMbtSmyp5S9qP80YoTJBnwDtPoK6-2HetYc9wYQYH9AxndSLOflRS2UslLEwVzKmFO44vRsUS3oqR7qGpiZGLONG8StsQJELcOtGZnXZnaljjdOUBgXxKSSu7QRJ2db6bUEYpSDCj_3HSZaY-eKFx_5oIOHlrTJAh_i69mI1VTlZ2HaAQPe5bFCTlbjAiyFSeNhRFHLq6VLI_AJrUUZXSjFnEMLqbZpwjP1EmUN0MiIcjkc4zBD5gcQpQ3Yay7CvmeuiKxAbdzvbRP-A6GNkGE1B3g4Po9ETQomZzWg9zY0wml61t46NK9iPWBoNGDNx1Ouc9GCZaXDW0I6eSZO2guM61nBnN9naYXG0m15mdO-u48C6cUwUk-o-Luvk1JRGWNyZXtUZFu0S_jaSrBAzdFh7Xrfq2xHRQ3MqZXX9ohmEW3HLihpTqzRJPxHKkeJWIwCk-V5vcL8_H3iiRyL3Le1Gw0JjVh7Dw=w1205-h903-no?authuser=1">
            <a:extLst>
              <a:ext uri="{FF2B5EF4-FFF2-40B4-BE49-F238E27FC236}">
                <a16:creationId xmlns:a16="http://schemas.microsoft.com/office/drawing/2014/main" id="{E7A45468-9D2E-44E2-BE14-840E4465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7276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YXWdHO91pHFxQvI-8-Yi_8EjCLCTjxAiK_efL9MYaoIJIXdMmYL2WdkQgMcozD0Q0Sznw4ZJ3jEKyHERPGwCDHmPB7-PEThaFOj3Wf2QDQurdXQyu_PfPbHdeuGvp7S7SbtIzXOM0H2w12_F6T3Xaf5trQJtUcU-HbMNXiCufw6zJcrFVo0WU0kzDBi4ugrDirKKFKrAyiabwixwYxRY5UmrUkuPBgpTKyKCFm48-O-n9aloK_7mI5IV5pT-Xq2kPenzCd7eqnbATuRNsK0PT3PbtSnAlIVNVgWKUN8mjVDvfTkr8CoijWZ24XaCpBybKasBVzvpkhIbG6ZTI42wPpc_IOCcIOzZpwYPQyx2k3Jeaz1DmqxYpKneHsquyj7C3X_gQtObQq1GK-MAZx5p8_UZKUgq3HTAU7WhOhuSopMivs3eHMsR-Oe46Hj9UTczp78WPxvXIz9wKZOBHilUC3nhw2Gce2yfBYG22dOO3H6VsA3DaUxmXMrQ1qKSdgsIwscBDlO-xaAacwaynd99xH_62Sqcmw8q6yinIJiZj1WdHmoHpzB17iwT3xgtc3ashdnqCZ6QZsF7UopOtW8ldgN6Eo4ElP6muN_J0lwJTAejmVbOK9X_xGoCKL5lYvjU4l_Nx0aTYkOm-31BoBWmUAwvFVw_NeVYLDGWGd60tf1Q4K0wmK_GTdG9NLSn0AAxE5LHc4-cY9RWoPSJvHUa01YsbQ=w1205-h903-no?authuser=1">
            <a:extLst>
              <a:ext uri="{FF2B5EF4-FFF2-40B4-BE49-F238E27FC236}">
                <a16:creationId xmlns:a16="http://schemas.microsoft.com/office/drawing/2014/main" id="{FCFC9666-5C96-4D4E-AD54-9EC254F0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725"/>
            <a:ext cx="6103937" cy="45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405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5E66398D-CF07-407B-96B4-FBF80D10B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" y="3429000"/>
            <a:ext cx="2565248" cy="343222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32A65C-B13F-4B9B-AFC2-744ECAC0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2767918" y="-3561"/>
            <a:ext cx="7558334" cy="68615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4808082-2E15-4437-BFE5-005051E9F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" y="18603"/>
            <a:ext cx="2550013" cy="34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577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13252" y="13252"/>
          <a:ext cx="10479130" cy="68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學年度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入學成績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升學管道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升學校系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 rowSpan="13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+mn-ea"/>
                          <a:ea typeface="+mn-ea"/>
                        </a:rPr>
                        <a:t>110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謝今崗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考試入學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鄧琳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蔡博安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國立清華大學經濟學系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吳健宇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3A2B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臺北醫學大學藥學系藥學組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林俊捷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2A3B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國立臺灣師範大學人類發展與家庭學系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303182153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傅璿祐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國立中央大學客家語文暨社會科學學系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徐詩頴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國立臺灣師範大學東亞學系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王善平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國立清華大學旭日招生甲組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人文、教育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許沛築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臺北市立大學幼兒教育學系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黃翰玟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中山醫學大學生物醫學科學學系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楊令丞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國立臺北大學不動產與城鄉環境學系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2001007470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古芝菱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馬偕醫學院護理學系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9721502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盧聖筠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國立彰化師範大學資訊管理學系資訊管理組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433414"/>
            <a:ext cx="1231942" cy="12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10814977" y="4930927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620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--</a:t>
            </a:r>
            <a:r>
              <a:rPr lang="zh-TW" altLang="en-US" sz="4400" b="1" dirty="0">
                <a:solidFill>
                  <a:srgbClr val="F39800"/>
                </a:solidFill>
              </a:rPr>
              <a:t>繁星推薦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3038AB7-4010-4A87-BE48-60D6D16C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2315"/>
            <a:ext cx="12192000" cy="2777757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</a:rPr>
              <a:t>寧為雞首不為牛後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4800" dirty="0"/>
              <a:t>需求層次理論</a:t>
            </a:r>
            <a:endParaRPr lang="en-US" altLang="zh-TW" sz="4800" dirty="0"/>
          </a:p>
          <a:p>
            <a:pPr algn="ctr"/>
            <a:r>
              <a:rPr lang="zh-TW" altLang="en-US" sz="4800" dirty="0"/>
              <a:t>自我實現  高峰經驗   自信心</a:t>
            </a:r>
          </a:p>
        </p:txBody>
      </p:sp>
    </p:spTree>
    <p:extLst>
      <p:ext uri="{BB962C8B-B14F-4D97-AF65-F5344CB8AC3E}">
        <p14:creationId xmlns:p14="http://schemas.microsoft.com/office/powerpoint/2010/main" val="29564928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2471737" y="785090"/>
            <a:ext cx="6440577" cy="1584864"/>
          </a:xfrm>
          <a:prstGeom prst="wedgeRoundRectCallout">
            <a:avLst>
              <a:gd name="adj1" fmla="val -54132"/>
              <a:gd name="adj2" fmla="val 26370"/>
              <a:gd name="adj3" fmla="val 16667"/>
            </a:avLst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556564" y="820010"/>
            <a:ext cx="6270924" cy="1265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000" b="1" dirty="0"/>
              <a:t>如何不用繳學費</a:t>
            </a:r>
            <a:r>
              <a:rPr lang="en-US" altLang="zh-TW" sz="4000" b="1" dirty="0"/>
              <a:t/>
            </a:r>
            <a:br>
              <a:rPr lang="en-US" altLang="zh-TW" sz="4000" b="1" dirty="0"/>
            </a:br>
            <a:r>
              <a:rPr lang="zh-TW" altLang="en-US" sz="4000" b="1" dirty="0"/>
              <a:t>還有</a:t>
            </a:r>
            <a:r>
              <a:rPr lang="en-US" altLang="zh-TW" sz="4000" b="1" dirty="0"/>
              <a:t>60</a:t>
            </a:r>
            <a:r>
              <a:rPr lang="zh-TW" altLang="en-US" sz="4000" b="1" dirty="0"/>
              <a:t>萬</a:t>
            </a:r>
            <a:r>
              <a:rPr lang="en-US" altLang="zh-TW" sz="4000" b="1" dirty="0"/>
              <a:t>/30</a:t>
            </a:r>
            <a:r>
              <a:rPr lang="zh-TW" altLang="en-US" sz="4000" b="1" dirty="0"/>
              <a:t>萬 ？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4DF13B95-5511-44BB-8823-97AC09C3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746115"/>
            <a:ext cx="12191999" cy="3206559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 60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4A1B 30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</a:p>
        </p:txBody>
      </p:sp>
      <p:pic>
        <p:nvPicPr>
          <p:cNvPr id="4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7" y="785090"/>
            <a:ext cx="1638336" cy="16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/>
          <p:cNvSpPr/>
          <p:nvPr/>
        </p:nvSpPr>
        <p:spPr>
          <a:xfrm>
            <a:off x="2556563" y="617488"/>
            <a:ext cx="6440577" cy="1584864"/>
          </a:xfrm>
          <a:prstGeom prst="wedgeRoundRectCallout">
            <a:avLst>
              <a:gd name="adj1" fmla="val -55513"/>
              <a:gd name="adj2" fmla="val 31178"/>
              <a:gd name="adj3" fmla="val 16667"/>
            </a:avLst>
          </a:prstGeom>
          <a:noFill/>
          <a:ln w="57150">
            <a:solidFill>
              <a:srgbClr val="F398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5752F4-7439-43E5-ABEC-FFCBBD948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827068" y="290119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4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性向測驗結果，可以瞭解語文、數學、機械、空間關係等方面的優勢能力。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的大傢夥，外型巨大、成績低落，在性向測驗時，居然在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0200F08-2578-4FB1-B652-49B93431A742}"/>
              </a:ext>
            </a:extLst>
          </p:cNvPr>
          <p:cNvSpPr/>
          <p:nvPr/>
        </p:nvSpPr>
        <p:spPr bwMode="auto">
          <a:xfrm>
            <a:off x="6600056" y="2456098"/>
            <a:ext cx="2952328" cy="14769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0" y="548680"/>
            <a:ext cx="8258266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 dirty="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每年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試模擬測驗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星期六日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0000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b="1" dirty="0">
                <a:solidFill>
                  <a:srgbClr val="FF0000"/>
                </a:solidFill>
                <a:ea typeface="標楷體" pitchFamily="65" charset="-120"/>
              </a:rPr>
              <a:t>大學校院相關科系：</a:t>
            </a:r>
            <a:endParaRPr lang="en-US" altLang="zh-TW" sz="2400" b="1" dirty="0">
              <a:solidFill>
                <a:srgbClr val="FF0000"/>
              </a:solidFill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 dirty="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國立臺北科大附屬桃園農工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53775"/>
              </p:ext>
            </p:extLst>
          </p:nvPr>
        </p:nvGraphicFramePr>
        <p:xfrm>
          <a:off x="2643663" y="1921325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692309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319293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中投區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高雄區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</a:rPr>
                        <a:t>99.33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93.44</a:t>
                      </a:r>
                      <a:r>
                        <a:rPr lang="zh-TW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643663" y="1957329"/>
            <a:ext cx="1724145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皆為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03ED928F-D242-4C2D-81ED-2747E74E6B6C}"/>
              </a:ext>
            </a:extLst>
          </p:cNvPr>
          <p:cNvSpPr/>
          <p:nvPr/>
        </p:nvSpPr>
        <p:spPr bwMode="auto">
          <a:xfrm>
            <a:off x="-162625" y="1957329"/>
            <a:ext cx="2664296" cy="1903719"/>
          </a:xfrm>
          <a:prstGeom prst="wedgeEllipseCallout">
            <a:avLst>
              <a:gd name="adj1" fmla="val 61184"/>
              <a:gd name="adj2" fmla="val 1358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前三志願志願序</a:t>
            </a:r>
            <a:r>
              <a:rPr kumimoji="1" lang="en-US" altLang="zh-TW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2021/11/29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42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2021/11/29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43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</a:t>
            </a:r>
            <a:r>
              <a:rPr lang="zh-TW" altLang="en-US" sz="30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紀錄手冊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47</a:t>
            </a:fld>
            <a:endParaRPr kumimoji="0" lang="en-US" altLang="zh-TW" sz="1200" dirty="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285731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17793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均納入成績計算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606711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洩漏私人身分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汙損答案卷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；或於答案卷上作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任何標記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最應該探索自我的時間就是在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『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』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kumimoji="0" lang="zh-TW" altLang="en-US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kumimoji="0" lang="en-US" altLang="zh-TW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(1/6-1/14)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、至善傢俱木工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6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59696" y="3933056"/>
            <a:ext cx="3024336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不用考託福、雅思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二、學生日常生活表現六學期成績依教師輔導與管教學生之相關規定，辦理功過相抵、獎懲實施、懲罰存記及改過銷過等事項，且依規定程式審核通過註銷後，其記錄未達三大過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91</a:t>
            </a:fld>
            <a:endParaRPr kumimoji="0" lang="en-US" altLang="zh-TW" sz="1200" dirty="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dirty="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16545</TotalTime>
  <Words>8898</Words>
  <Application>Microsoft Office PowerPoint</Application>
  <PresentationFormat>寬螢幕</PresentationFormat>
  <Paragraphs>1453</Paragraphs>
  <Slides>147</Slides>
  <Notes>44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147</vt:i4>
      </vt:variant>
    </vt:vector>
  </HeadingPairs>
  <TitlesOfParts>
    <vt:vector size="165" baseType="lpstr">
      <vt:lpstr>BiauKai</vt:lpstr>
      <vt:lpstr>Cataneo BT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Wingdings 3</vt:lpstr>
      <vt:lpstr>12年國教簡報</vt:lpstr>
      <vt:lpstr>Microsoft Excel 圖表</vt:lpstr>
      <vt:lpstr>PowerPoint 簡報</vt:lpstr>
      <vt:lpstr>          目次</vt:lpstr>
      <vt:lpstr>PowerPoint 簡報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壹、觀念的再確認之二 學習五部曲(完整的學習歷程)</vt:lpstr>
      <vt:lpstr>壹、觀念的再確認之三 學習前、中、後三階段的時間比例</vt:lpstr>
      <vt:lpstr>時間耗在哪裡才划算？</vt:lpstr>
      <vt:lpstr>複習黃金法則 短時多次法則 每次花很少時間複習，但複習很多次。</vt:lpstr>
      <vt:lpstr>PowerPoint 簡報</vt:lpstr>
      <vt:lpstr>PowerPoint 簡報</vt:lpstr>
      <vt:lpstr>恰到好處的複習</vt:lpstr>
      <vt:lpstr>PowerPoint 簡報</vt:lpstr>
      <vt:lpstr>PowerPoint 簡報</vt:lpstr>
      <vt:lpstr>壹、觀念的再確認之一教育4.0時代                    教育1.0至4.0之意涵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Windows 使用者</cp:lastModifiedBy>
  <cp:revision>1303</cp:revision>
  <cp:lastPrinted>2019-10-04T10:15:06Z</cp:lastPrinted>
  <dcterms:created xsi:type="dcterms:W3CDTF">2012-05-12T02:14:41Z</dcterms:created>
  <dcterms:modified xsi:type="dcterms:W3CDTF">2021-11-29T00:17:41Z</dcterms:modified>
</cp:coreProperties>
</file>